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57" r:id="rId4"/>
    <p:sldId id="272" r:id="rId5"/>
    <p:sldId id="270" r:id="rId6"/>
    <p:sldId id="279" r:id="rId7"/>
    <p:sldId id="280" r:id="rId8"/>
    <p:sldId id="282" r:id="rId9"/>
    <p:sldId id="285" r:id="rId10"/>
    <p:sldId id="287" r:id="rId11"/>
    <p:sldId id="283" r:id="rId12"/>
    <p:sldId id="286" r:id="rId13"/>
    <p:sldId id="289" r:id="rId14"/>
    <p:sldId id="290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2BA0F-6C29-4E35-86E6-2F993368A908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9EF5D-D536-4A4E-AAC6-16BF255672A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lopment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EF5D-D536-4A4E-AAC6-16BF255672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61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EF5D-D536-4A4E-AAC6-16BF255672A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6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Sustainable</a:t>
            </a:r>
            <a:r>
              <a:rPr lang="en-US" baseline="0" dirty="0"/>
              <a:t> – because funds are recycled to be spent again in the region</a:t>
            </a:r>
          </a:p>
          <a:p>
            <a:r>
              <a:rPr lang="en-US" baseline="0" dirty="0"/>
              <a:t>Generate better quality projects – funds have to be repaid, and commercial expertise was engaged to assess project</a:t>
            </a:r>
          </a:p>
          <a:p>
            <a:r>
              <a:rPr lang="en-US" baseline="0" dirty="0"/>
              <a:t>More Efficient use of public funds – because private sector monies was utilized to supplement public spending.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EF5D-D536-4A4E-AAC6-16BF255672A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61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EF5D-D536-4A4E-AAC6-16BF255672A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61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EF5D-D536-4A4E-AAC6-16BF255672A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61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EF5D-D536-4A4E-AAC6-16BF255672A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61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EF5D-D536-4A4E-AAC6-16BF255672A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61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EF5D-D536-4A4E-AAC6-16BF255672A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61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EF5D-D536-4A4E-AAC6-16BF255672A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61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EF5D-D536-4A4E-AAC6-16BF255672A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6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8" y="0"/>
            <a:ext cx="914893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842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304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9143999" cy="14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5AA"/>
                </a:solidFill>
                <a:latin typeface="FuturaT" pitchFamily="2" charset="0"/>
              </a:rPr>
              <a:t>Future Perspectives FIs -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latin typeface="Times CE" panose="02040603030405020304" pitchFamily="18" charset="0"/>
              </a:rPr>
              <a:t>Harness best practices</a:t>
            </a:r>
          </a:p>
          <a:p>
            <a:r>
              <a:rPr lang="en-US" dirty="0">
                <a:latin typeface="Times CE" panose="02040603030405020304" pitchFamily="18" charset="0"/>
              </a:rPr>
              <a:t>Outreach not only to </a:t>
            </a:r>
            <a:r>
              <a:rPr lang="en-US" dirty="0" err="1">
                <a:latin typeface="Times CE" panose="02040603030405020304" pitchFamily="18" charset="0"/>
              </a:rPr>
              <a:t>neighbouring</a:t>
            </a:r>
            <a:r>
              <a:rPr lang="en-US" dirty="0">
                <a:latin typeface="Times CE" panose="02040603030405020304" pitchFamily="18" charset="0"/>
              </a:rPr>
              <a:t> regions</a:t>
            </a:r>
          </a:p>
          <a:p>
            <a:r>
              <a:rPr lang="en-US" dirty="0">
                <a:latin typeface="Times CE" panose="02040603030405020304" pitchFamily="18" charset="0"/>
              </a:rPr>
              <a:t>Branding of R&amp;I excellence</a:t>
            </a:r>
          </a:p>
          <a:p>
            <a:r>
              <a:rPr lang="en-US" dirty="0">
                <a:latin typeface="Times CE" panose="02040603030405020304" pitchFamily="18" charset="0"/>
              </a:rPr>
              <a:t>Useful skills sets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User\Pictures\valletta waterfro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50564"/>
            <a:ext cx="4343400" cy="190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40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304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9143999" cy="14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5AA"/>
                </a:solidFill>
                <a:latin typeface="FuturaT" pitchFamily="2" charset="0"/>
              </a:rPr>
              <a:t>Future Perspectives FIs - Financial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CE" panose="02040603030405020304" pitchFamily="18" charset="0"/>
              </a:rPr>
              <a:t>Financial investment to match more the smart </a:t>
            </a:r>
            <a:r>
              <a:rPr lang="en-US" dirty="0" err="1">
                <a:latin typeface="Times CE" panose="02040603030405020304" pitchFamily="18" charset="0"/>
              </a:rPr>
              <a:t>specialisation</a:t>
            </a:r>
            <a:r>
              <a:rPr lang="en-US" dirty="0">
                <a:latin typeface="Times CE" panose="02040603030405020304" pitchFamily="18" charset="0"/>
              </a:rPr>
              <a:t> strategies of the region</a:t>
            </a:r>
          </a:p>
          <a:p>
            <a:r>
              <a:rPr lang="en-US" dirty="0">
                <a:latin typeface="Times CE" panose="02040603030405020304" pitchFamily="18" charset="0"/>
              </a:rPr>
              <a:t>Better absorption of ERDF and complementary funds</a:t>
            </a:r>
          </a:p>
          <a:p>
            <a:r>
              <a:rPr lang="en-US" dirty="0">
                <a:latin typeface="Times CE" panose="02040603030405020304" pitchFamily="18" charset="0"/>
              </a:rPr>
              <a:t>Exporting innovative technologies</a:t>
            </a:r>
          </a:p>
          <a:p>
            <a:r>
              <a:rPr lang="en-US" dirty="0">
                <a:latin typeface="Times CE" panose="02040603030405020304" pitchFamily="18" charset="0"/>
              </a:rPr>
              <a:t>Financial </a:t>
            </a:r>
            <a:r>
              <a:rPr lang="en-US" dirty="0" err="1">
                <a:latin typeface="Times CE" panose="02040603030405020304" pitchFamily="18" charset="0"/>
              </a:rPr>
              <a:t>ecosytem</a:t>
            </a:r>
            <a:r>
              <a:rPr lang="en-US" dirty="0">
                <a:latin typeface="Times CE" panose="02040603030405020304" pitchFamily="18" charset="0"/>
              </a:rPr>
              <a:t> put in place</a:t>
            </a:r>
          </a:p>
          <a:p>
            <a:endParaRPr lang="en-GB" dirty="0">
              <a:latin typeface="Times CE" panose="0204060303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C:\Users\User\Downloads\IMG_57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9600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936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304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9143999" cy="14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5AA"/>
                </a:solidFill>
                <a:latin typeface="FuturaT" pitchFamily="2" charset="0"/>
              </a:rPr>
              <a:t>Future Perspectives FIs - Economic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imes CE" panose="02040603030405020304" pitchFamily="18" charset="0"/>
            </a:endParaRPr>
          </a:p>
          <a:p>
            <a:r>
              <a:rPr lang="en-US" dirty="0">
                <a:latin typeface="Times CE" panose="02040603030405020304" pitchFamily="18" charset="0"/>
              </a:rPr>
              <a:t>Virtuous vs vicious economic outlooks</a:t>
            </a:r>
          </a:p>
          <a:p>
            <a:r>
              <a:rPr lang="en-US" dirty="0">
                <a:latin typeface="Times CE" panose="02040603030405020304" pitchFamily="18" charset="0"/>
              </a:rPr>
              <a:t>R&amp;I vs entrepreneurship</a:t>
            </a:r>
          </a:p>
          <a:p>
            <a:r>
              <a:rPr lang="en-US" dirty="0">
                <a:latin typeface="Times CE" panose="02040603030405020304" pitchFamily="18" charset="0"/>
              </a:rPr>
              <a:t>Macro vs micro</a:t>
            </a:r>
          </a:p>
          <a:p>
            <a:r>
              <a:rPr lang="en-US" dirty="0">
                <a:latin typeface="Times CE" panose="02040603030405020304" pitchFamily="18" charset="0"/>
              </a:rPr>
              <a:t>Free market vs cohesion</a:t>
            </a:r>
          </a:p>
          <a:p>
            <a:endParaRPr lang="en-US" dirty="0">
              <a:latin typeface="Times CE" panose="0204060303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CE" panose="02040603030405020304" pitchFamily="18" charset="0"/>
            </a:endParaRPr>
          </a:p>
          <a:p>
            <a:endParaRPr lang="en-US" dirty="0"/>
          </a:p>
        </p:txBody>
      </p:sp>
      <p:pic>
        <p:nvPicPr>
          <p:cNvPr id="3074" name="Picture 2" descr="C:\Users\User\Downloads\ew-9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60825"/>
            <a:ext cx="3502208" cy="233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000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304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9143999" cy="14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5AA"/>
                </a:solidFill>
                <a:latin typeface="FuturaT" pitchFamily="2" charset="0"/>
              </a:rPr>
              <a:t>Concluding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  <a:latin typeface="Times CE" panose="02040603030405020304" pitchFamily="18" charset="0"/>
                <a:ea typeface="Calibri"/>
                <a:cs typeface="Times New Roman"/>
              </a:rPr>
              <a:t>“What gets measured gets improved”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solidFill>
                <a:prstClr val="black"/>
              </a:solidFill>
              <a:latin typeface="Times CE" panose="02040603030405020304" pitchFamily="18" charset="0"/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Times CE" panose="02040603030405020304" pitchFamily="18" charset="0"/>
                <a:ea typeface="Calibri"/>
                <a:cs typeface="Times New Roman"/>
              </a:rPr>
              <a:t>“If you want something new, you have to stop   doing something old”</a:t>
            </a:r>
            <a:endParaRPr lang="en-GB" dirty="0">
              <a:solidFill>
                <a:prstClr val="black"/>
              </a:solidFill>
              <a:latin typeface="Times CE" panose="02040603030405020304" pitchFamily="18" charset="0"/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  <a:latin typeface="Times CE" panose="02040603030405020304" pitchFamily="18" charset="0"/>
              <a:ea typeface="Calibri"/>
              <a:cs typeface="Times New Roman"/>
            </a:endParaRPr>
          </a:p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  <a:latin typeface="Times CE" panose="02040603030405020304" pitchFamily="18" charset="0"/>
                <a:ea typeface="Calibri"/>
                <a:cs typeface="Times New Roman"/>
              </a:rPr>
              <a:t>“Results are gained by exploiting opportunities, not by solving problems”</a:t>
            </a:r>
            <a:endParaRPr lang="en-GB" dirty="0">
              <a:solidFill>
                <a:prstClr val="black"/>
              </a:solidFill>
              <a:latin typeface="Times CE" panose="02040603030405020304" pitchFamily="18" charset="0"/>
            </a:endParaRPr>
          </a:p>
          <a:p>
            <a:pPr marL="0" indent="0">
              <a:buNone/>
            </a:pPr>
            <a:endParaRPr lang="en-US" i="1" dirty="0">
              <a:latin typeface="Times CE" panose="0204060303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CE" panose="02040603030405020304" pitchFamily="18" charset="0"/>
              </a:rPr>
              <a:t>Peter Drucker, Management Consultant</a:t>
            </a:r>
            <a:endParaRPr lang="en-GB" sz="2200" dirty="0">
              <a:latin typeface="Times CE" panose="02040603030405020304" pitchFamily="18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67174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304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9143999" cy="14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5AA"/>
                </a:solidFill>
                <a:latin typeface="FuturaT" pitchFamily="2" charset="0"/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sz="2700" dirty="0">
                <a:solidFill>
                  <a:prstClr val="black"/>
                </a:solidFill>
                <a:latin typeface="Times CE" panose="02040603030405020304" pitchFamily="18" charset="0"/>
              </a:rPr>
              <a:t>Working with Paragon Europe means organisations can access the experience, expertise and excellence of an international EU affairs company performing challenging, complex work with the responsiveness and  reputation of a trusted local business partner</a:t>
            </a:r>
          </a:p>
          <a:p>
            <a:pPr lvl="0"/>
            <a:endParaRPr lang="en-GB" sz="2700" dirty="0">
              <a:solidFill>
                <a:prstClr val="black"/>
              </a:solidFill>
              <a:latin typeface="Times CE" panose="02040603030405020304" pitchFamily="18" charset="0"/>
            </a:endParaRPr>
          </a:p>
          <a:p>
            <a:pPr lvl="0"/>
            <a:r>
              <a:rPr lang="en-GB" sz="2700" dirty="0">
                <a:solidFill>
                  <a:prstClr val="black"/>
                </a:solidFill>
                <a:latin typeface="Times CE" panose="02040603030405020304" pitchFamily="18" charset="0"/>
              </a:rPr>
              <a:t>Paragon Europe prides itself in having a multidisciplinary, international and multilingual team who are experts in their fields and work to achieve the best project results for Paragon, its affiliates and their clients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solidFill>
                <a:prstClr val="black"/>
              </a:solidFill>
              <a:latin typeface="Times CE" panose="02040603030405020304" pitchFamily="18" charset="0"/>
              <a:ea typeface="Calibri"/>
              <a:cs typeface="Times New Roman"/>
            </a:endParaRPr>
          </a:p>
          <a:p>
            <a:endParaRPr lang="en-GB" dirty="0">
              <a:latin typeface="Times CE" panose="0204060303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62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8" y="-1"/>
            <a:ext cx="914893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46482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anton.theuma@paragoneurope.eu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0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304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9143999" cy="14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92363"/>
          </a:xfrm>
        </p:spPr>
        <p:txBody>
          <a:bodyPr>
            <a:normAutofit fontScale="55000" lnSpcReduction="20000"/>
          </a:bodyPr>
          <a:lstStyle/>
          <a:p>
            <a:pPr algn="ctr"/>
            <a:endParaRPr lang="en-US" dirty="0"/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800" b="1" dirty="0">
                <a:latin typeface="FuturaT" pitchFamily="2" charset="0"/>
                <a:ea typeface="Calibri"/>
                <a:cs typeface="Times New Roman"/>
              </a:rPr>
              <a:t>Financial Instruments as Agents of Regional Development: Lessons Learnt and Future Potential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>
              <a:latin typeface="FuturaT" pitchFamily="2" charset="0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n-US" dirty="0">
                <a:latin typeface="Times CE" panose="02040603030405020304" pitchFamily="18" charset="0"/>
              </a:rPr>
              <a:t>Anton </a:t>
            </a:r>
            <a:r>
              <a:rPr lang="en-US" dirty="0" err="1">
                <a:latin typeface="Times CE" panose="02040603030405020304" pitchFamily="18" charset="0"/>
              </a:rPr>
              <a:t>Theuma</a:t>
            </a:r>
            <a:r>
              <a:rPr lang="en-US" dirty="0">
                <a:latin typeface="Times CE" panose="02040603030405020304" pitchFamily="18" charset="0"/>
              </a:rPr>
              <a:t>, Ph.D.</a:t>
            </a:r>
          </a:p>
          <a:p>
            <a:pPr marL="0" indent="0" algn="ctr">
              <a:buNone/>
            </a:pPr>
            <a:r>
              <a:rPr lang="en-US" dirty="0">
                <a:latin typeface="Times CE" panose="02040603030405020304" pitchFamily="18" charset="0"/>
              </a:rPr>
              <a:t>CEO Paragon Europe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05746"/>
            <a:ext cx="3521869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405746"/>
            <a:ext cx="3124200" cy="181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0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304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9143999" cy="14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5AA"/>
                </a:solidFill>
                <a:latin typeface="FuturaT" pitchFamily="2" charset="0"/>
              </a:rPr>
              <a:t>Who we are</a:t>
            </a:r>
            <a:endParaRPr lang="en-US" dirty="0">
              <a:latin typeface="Futura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CE" panose="02040603030405020304" pitchFamily="18" charset="0"/>
                <a:cs typeface="Times New Roman" panose="02020603050405020304" pitchFamily="18" charset="0"/>
              </a:rPr>
              <a:t>Added value partner in EU affairs and projects</a:t>
            </a:r>
            <a:endParaRPr lang="en-GB" dirty="0">
              <a:latin typeface="Times CE" panose="0204060303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CE" panose="02040603030405020304" pitchFamily="18" charset="0"/>
                <a:cs typeface="Times New Roman" panose="02020603050405020304" pitchFamily="18" charset="0"/>
              </a:rPr>
              <a:t>Malta and Brussels offices</a:t>
            </a:r>
          </a:p>
          <a:p>
            <a:r>
              <a:rPr lang="en-US" dirty="0">
                <a:latin typeface="Times CE" panose="02040603030405020304" pitchFamily="18" charset="0"/>
                <a:cs typeface="Times New Roman" panose="02020603050405020304" pitchFamily="18" charset="0"/>
              </a:rPr>
              <a:t>Expertise in different areas including:</a:t>
            </a:r>
            <a:endParaRPr lang="en-GB" dirty="0">
              <a:latin typeface="Times CE" panose="0204060303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dirty="0">
                <a:latin typeface="Times CE" panose="02040603030405020304" pitchFamily="18" charset="0"/>
                <a:cs typeface="Times New Roman" panose="02020603050405020304" pitchFamily="18" charset="0"/>
              </a:rPr>
              <a:t>Capacity Building and Technical Assistance</a:t>
            </a:r>
          </a:p>
          <a:p>
            <a:pPr lvl="1"/>
            <a:r>
              <a:rPr lang="en-GB" dirty="0">
                <a:latin typeface="Times CE" panose="02040603030405020304" pitchFamily="18" charset="0"/>
                <a:cs typeface="Times New Roman" panose="02020603050405020304" pitchFamily="18" charset="0"/>
              </a:rPr>
              <a:t>Sustainable Development and Environment</a:t>
            </a:r>
          </a:p>
          <a:p>
            <a:pPr lvl="1"/>
            <a:r>
              <a:rPr lang="en-GB" dirty="0">
                <a:latin typeface="Times CE" panose="02040603030405020304" pitchFamily="18" charset="0"/>
                <a:cs typeface="Times New Roman" panose="02020603050405020304" pitchFamily="18" charset="0"/>
              </a:rPr>
              <a:t>ICT, Innovation &amp; Entrepreneurship</a:t>
            </a:r>
          </a:p>
          <a:p>
            <a:pPr lvl="1"/>
            <a:r>
              <a:rPr lang="en-GB" sz="3100" dirty="0">
                <a:solidFill>
                  <a:prstClr val="black"/>
                </a:solidFill>
                <a:latin typeface="Times CE" panose="02040603030405020304" pitchFamily="18" charset="0"/>
                <a:cs typeface="Times New Roman" panose="02020603050405020304" pitchFamily="18" charset="0"/>
              </a:rPr>
              <a:t> Education and Training</a:t>
            </a:r>
          </a:p>
          <a:p>
            <a:pPr lvl="1"/>
            <a:r>
              <a:rPr lang="en-GB" dirty="0">
                <a:latin typeface="Times CE" panose="02040603030405020304" pitchFamily="18" charset="0"/>
                <a:cs typeface="Times New Roman" panose="02020603050405020304" pitchFamily="18" charset="0"/>
              </a:rPr>
              <a:t>Tourism &amp; Cultural Heritage</a:t>
            </a:r>
          </a:p>
          <a:p>
            <a:pPr marL="457200" lvl="1" indent="0">
              <a:buNone/>
            </a:pPr>
            <a:endParaRPr lang="en-GB" dirty="0">
              <a:latin typeface="Times CE" panose="0204060303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074" name="Picture 2" descr="C:\Users\User\Pictures\malta aei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77680"/>
            <a:ext cx="1905000" cy="146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304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9143999" cy="14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13" y="762001"/>
            <a:ext cx="8745005" cy="25908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GB" sz="4400" b="1" dirty="0">
                <a:solidFill>
                  <a:srgbClr val="0075AA"/>
                </a:solidFill>
                <a:latin typeface="FuturaT" pitchFamily="2" charset="0"/>
                <a:ea typeface="+mj-ea"/>
                <a:cs typeface="+mj-cs"/>
              </a:rPr>
              <a:t>Financial Instruments: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0075AA"/>
                </a:solidFill>
                <a:latin typeface="FuturaT" pitchFamily="2" charset="0"/>
                <a:ea typeface="+mj-ea"/>
                <a:cs typeface="+mj-cs"/>
              </a:rPr>
              <a:t>Some Reflections on 2007- 2013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FuturaT" pitchFamily="2" charset="0"/>
            </a:endParaRPr>
          </a:p>
        </p:txBody>
      </p:sp>
      <p:pic>
        <p:nvPicPr>
          <p:cNvPr id="2" name="Picture 2" descr="C:\Users\User\Pictures\birg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1" y="3581400"/>
            <a:ext cx="8742858" cy="2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97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304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9143999" cy="14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5AA"/>
                </a:solidFill>
                <a:latin typeface="FuturaT" pitchFamily="2" charset="0"/>
              </a:rPr>
              <a:t>Financial Instruments </a:t>
            </a:r>
            <a:br>
              <a:rPr lang="en-GB" dirty="0">
                <a:solidFill>
                  <a:srgbClr val="0075AA"/>
                </a:solidFill>
                <a:latin typeface="FuturaT" pitchFamily="2" charset="0"/>
              </a:rPr>
            </a:br>
            <a:r>
              <a:rPr lang="en-GB" dirty="0">
                <a:solidFill>
                  <a:srgbClr val="0075AA"/>
                </a:solidFill>
                <a:latin typeface="FuturaT" pitchFamily="2" charset="0"/>
              </a:rPr>
              <a:t>2007 - 2013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latin typeface="Times CE" panose="0204060303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CE" panose="02040603030405020304" pitchFamily="18" charset="0"/>
              </a:rPr>
              <a:t>OBJECTIVES of FIs in promoting Regional Development</a:t>
            </a:r>
          </a:p>
          <a:p>
            <a:pPr marL="0" indent="0" algn="ctr">
              <a:buNone/>
            </a:pPr>
            <a:endParaRPr lang="en-US" dirty="0">
              <a:latin typeface="Times CE" panose="02040603030405020304" pitchFamily="18" charset="0"/>
            </a:endParaRPr>
          </a:p>
          <a:p>
            <a:r>
              <a:rPr lang="en-US" dirty="0">
                <a:latin typeface="Times CE" panose="02040603030405020304" pitchFamily="18" charset="0"/>
              </a:rPr>
              <a:t>Address market imperfections in the availability of capital</a:t>
            </a:r>
          </a:p>
          <a:p>
            <a:endParaRPr lang="en-US" dirty="0">
              <a:latin typeface="Times CE" panose="02040603030405020304" pitchFamily="18" charset="0"/>
            </a:endParaRPr>
          </a:p>
          <a:p>
            <a:r>
              <a:rPr lang="en-US" dirty="0">
                <a:latin typeface="Times CE" panose="02040603030405020304" pitchFamily="18" charset="0"/>
              </a:rPr>
              <a:t>Improve the quality of investments</a:t>
            </a:r>
          </a:p>
          <a:p>
            <a:pPr marL="0" indent="0">
              <a:buNone/>
            </a:pPr>
            <a:endParaRPr lang="en-US" dirty="0">
              <a:latin typeface="Times CE" panose="0204060303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CE" panose="0204060303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C:\Users\User\Desktop\Nadia,s PC\Documents\Paragon Research\Financial Instruments\2000px-EU_Regional_Policy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20" y="4668982"/>
            <a:ext cx="224345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5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304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9143999" cy="14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5AA"/>
                </a:solidFill>
                <a:latin typeface="FuturaT" pitchFamily="2" charset="0"/>
              </a:rPr>
              <a:t>Financial Instruments </a:t>
            </a:r>
            <a:br>
              <a:rPr lang="en-GB" dirty="0">
                <a:solidFill>
                  <a:srgbClr val="0075AA"/>
                </a:solidFill>
                <a:latin typeface="FuturaT" pitchFamily="2" charset="0"/>
              </a:rPr>
            </a:br>
            <a:r>
              <a:rPr lang="en-GB" dirty="0">
                <a:solidFill>
                  <a:srgbClr val="0075AA"/>
                </a:solidFill>
                <a:latin typeface="FuturaT" pitchFamily="2" charset="0"/>
              </a:rPr>
              <a:t>2007-2013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imes CE" panose="0204060303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CE" panose="02040603030405020304" pitchFamily="18" charset="0"/>
              </a:rPr>
              <a:t>FIs potential lies:</a:t>
            </a:r>
          </a:p>
          <a:p>
            <a:pPr marL="0" indent="0">
              <a:buNone/>
            </a:pPr>
            <a:endParaRPr lang="en-US" dirty="0">
              <a:latin typeface="Times CE" panose="02040603030405020304" pitchFamily="18" charset="0"/>
            </a:endParaRPr>
          </a:p>
          <a:p>
            <a:r>
              <a:rPr lang="en-US" dirty="0">
                <a:latin typeface="Times CE" panose="02040603030405020304" pitchFamily="18" charset="0"/>
              </a:rPr>
              <a:t>FIs are sustainable</a:t>
            </a:r>
          </a:p>
          <a:p>
            <a:r>
              <a:rPr lang="en-US" dirty="0">
                <a:latin typeface="Times CE" panose="02040603030405020304" pitchFamily="18" charset="0"/>
              </a:rPr>
              <a:t>Generate quality projects</a:t>
            </a:r>
          </a:p>
          <a:p>
            <a:r>
              <a:rPr lang="en-US" dirty="0">
                <a:latin typeface="Times CE" panose="02040603030405020304" pitchFamily="18" charset="0"/>
              </a:rPr>
              <a:t>More efficient use of public funds </a:t>
            </a:r>
          </a:p>
          <a:p>
            <a:pPr marL="0" indent="0">
              <a:buNone/>
            </a:pPr>
            <a:endParaRPr lang="en-GB" dirty="0">
              <a:latin typeface="Times CE" panose="0204060303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659452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47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304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9143999" cy="14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5AA"/>
                </a:solidFill>
                <a:latin typeface="FuturaT" pitchFamily="2" charset="0"/>
              </a:rPr>
              <a:t>Financial Instruments </a:t>
            </a:r>
            <a:br>
              <a:rPr lang="en-GB" dirty="0">
                <a:solidFill>
                  <a:srgbClr val="0075AA"/>
                </a:solidFill>
                <a:latin typeface="FuturaT" pitchFamily="2" charset="0"/>
              </a:rPr>
            </a:br>
            <a:r>
              <a:rPr lang="en-GB" dirty="0">
                <a:solidFill>
                  <a:srgbClr val="0075AA"/>
                </a:solidFill>
                <a:latin typeface="FuturaT" pitchFamily="2" charset="0"/>
              </a:rPr>
              <a:t>2007 - 2013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CE" panose="02040603030405020304" pitchFamily="18" charset="0"/>
              </a:rPr>
              <a:t>Some results*:</a:t>
            </a:r>
          </a:p>
          <a:p>
            <a:r>
              <a:rPr lang="en-US" dirty="0">
                <a:latin typeface="Times CE" panose="02040603030405020304" pitchFamily="18" charset="0"/>
              </a:rPr>
              <a:t>941 co-financed FIs</a:t>
            </a:r>
          </a:p>
          <a:p>
            <a:pPr lvl="1"/>
            <a:r>
              <a:rPr lang="en-US" dirty="0">
                <a:latin typeface="Times CE" panose="02040603030405020304" pitchFamily="18" charset="0"/>
              </a:rPr>
              <a:t>69 holding funds and 872 specific funds</a:t>
            </a:r>
          </a:p>
          <a:p>
            <a:pPr lvl="1"/>
            <a:r>
              <a:rPr lang="en-US" dirty="0">
                <a:latin typeface="Times CE" panose="02040603030405020304" pitchFamily="18" charset="0"/>
              </a:rPr>
              <a:t>the 941 co-financed FIs were aimed as follows:</a:t>
            </a:r>
          </a:p>
          <a:p>
            <a:pPr lvl="2"/>
            <a:r>
              <a:rPr lang="en-US" dirty="0">
                <a:latin typeface="Times CE" panose="02040603030405020304" pitchFamily="18" charset="0"/>
              </a:rPr>
              <a:t> 91% business development </a:t>
            </a:r>
          </a:p>
          <a:p>
            <a:pPr lvl="2"/>
            <a:r>
              <a:rPr lang="en-US" dirty="0">
                <a:latin typeface="Times CE" panose="02040603030405020304" pitchFamily="18" charset="0"/>
              </a:rPr>
              <a:t>6% at urban development </a:t>
            </a:r>
          </a:p>
          <a:p>
            <a:pPr lvl="2"/>
            <a:r>
              <a:rPr lang="en-US" dirty="0">
                <a:latin typeface="Times CE" panose="02040603030405020304" pitchFamily="18" charset="0"/>
              </a:rPr>
              <a:t>3% at energy efficiency and renewables</a:t>
            </a:r>
          </a:p>
          <a:p>
            <a:pPr lvl="2"/>
            <a:endParaRPr lang="en-US" dirty="0">
              <a:latin typeface="Times CE" panose="02040603030405020304" pitchFamily="18" charset="0"/>
            </a:endParaRPr>
          </a:p>
          <a:p>
            <a:pPr marL="0" indent="0">
              <a:buNone/>
            </a:pPr>
            <a:r>
              <a:rPr lang="en-US" sz="1000" dirty="0">
                <a:latin typeface="Times CE" panose="02040603030405020304" pitchFamily="18" charset="0"/>
              </a:rPr>
              <a:t>*</a:t>
            </a:r>
            <a:r>
              <a:rPr lang="en-US" sz="1300" dirty="0">
                <a:latin typeface="Times CE" panose="02040603030405020304" pitchFamily="18" charset="0"/>
              </a:rPr>
              <a:t>European Commission Summary Report 2014 in </a:t>
            </a:r>
            <a:r>
              <a:rPr lang="en-US" sz="1300" dirty="0" err="1">
                <a:latin typeface="Times CE" panose="02040603030405020304" pitchFamily="18" charset="0"/>
              </a:rPr>
              <a:t>Wishlade</a:t>
            </a:r>
            <a:r>
              <a:rPr lang="en-US" sz="1300" dirty="0">
                <a:latin typeface="Times CE" panose="02040603030405020304" pitchFamily="18" charset="0"/>
              </a:rPr>
              <a:t>, F and </a:t>
            </a:r>
            <a:r>
              <a:rPr lang="en-US" sz="1300" dirty="0" err="1">
                <a:latin typeface="Times CE" panose="02040603030405020304" pitchFamily="18" charset="0"/>
              </a:rPr>
              <a:t>Michie</a:t>
            </a:r>
            <a:r>
              <a:rPr lang="en-US" sz="1300" dirty="0">
                <a:latin typeface="Times CE" panose="02040603030405020304" pitchFamily="18" charset="0"/>
              </a:rPr>
              <a:t>, R (2014) </a:t>
            </a:r>
            <a:r>
              <a:rPr lang="en-GB" sz="1300" dirty="0"/>
              <a:t> </a:t>
            </a:r>
            <a:r>
              <a:rPr lang="en-US" sz="1300" dirty="0"/>
              <a:t>Financial instruments in 2014-20: learning from 2007-13 and adapting to the new environment</a:t>
            </a:r>
            <a:r>
              <a:rPr lang="en-US" sz="1300" b="1" dirty="0"/>
              <a:t> </a:t>
            </a:r>
            <a:r>
              <a:rPr lang="en-US" sz="1300" dirty="0"/>
              <a:t>“Challenges for the New Cohesion Policy 2014-20: an Academic and Policy Debate”,    </a:t>
            </a:r>
            <a:r>
              <a:rPr lang="en-GB" sz="1300" i="1" dirty="0"/>
              <a:t>2nd joint EU Cohesion Policy conference, </a:t>
            </a:r>
            <a:r>
              <a:rPr lang="en-GB" sz="1300" dirty="0"/>
              <a:t> Riga, 4-6 February 2014 </a:t>
            </a:r>
            <a:r>
              <a:rPr lang="en-US" sz="1300" dirty="0">
                <a:latin typeface="Times CE" panose="0204060303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Times CE" panose="0204060303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CE" panose="0204060303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2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304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9143999" cy="14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5AA"/>
                </a:solidFill>
                <a:latin typeface="FuturaT" pitchFamily="2" charset="0"/>
              </a:rPr>
              <a:t>Lessons Learnt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 CE" panose="02040603030405020304" pitchFamily="18" charset="0"/>
              </a:rPr>
              <a:t>The need for </a:t>
            </a:r>
            <a:r>
              <a:rPr lang="en-US" b="1" dirty="0">
                <a:latin typeface="Times CE" panose="02040603030405020304" pitchFamily="18" charset="0"/>
              </a:rPr>
              <a:t>capacity building </a:t>
            </a:r>
            <a:r>
              <a:rPr lang="en-US" dirty="0">
                <a:latin typeface="Times CE" panose="02040603030405020304" pitchFamily="18" charset="0"/>
              </a:rPr>
              <a:t>to identify, develop and fund SME projects</a:t>
            </a:r>
          </a:p>
          <a:p>
            <a:r>
              <a:rPr lang="en-US" dirty="0">
                <a:latin typeface="Times CE" panose="02040603030405020304" pitchFamily="18" charset="0"/>
              </a:rPr>
              <a:t>FIs need to reflect the </a:t>
            </a:r>
            <a:r>
              <a:rPr lang="en-US" b="1" dirty="0">
                <a:latin typeface="Times CE" panose="02040603030405020304" pitchFamily="18" charset="0"/>
              </a:rPr>
              <a:t>territory</a:t>
            </a:r>
            <a:r>
              <a:rPr lang="en-US" dirty="0">
                <a:latin typeface="Times CE" panose="02040603030405020304" pitchFamily="18" charset="0"/>
              </a:rPr>
              <a:t> in which they are to be implemented</a:t>
            </a:r>
          </a:p>
          <a:p>
            <a:r>
              <a:rPr lang="en-US" dirty="0">
                <a:latin typeface="Times CE" panose="02040603030405020304" pitchFamily="18" charset="0"/>
              </a:rPr>
              <a:t>More co-ordination among </a:t>
            </a:r>
            <a:r>
              <a:rPr lang="en-US" b="1" dirty="0">
                <a:latin typeface="Times CE" panose="02040603030405020304" pitchFamily="18" charset="0"/>
              </a:rPr>
              <a:t>stakeholders</a:t>
            </a:r>
            <a:r>
              <a:rPr lang="en-US" dirty="0">
                <a:latin typeface="Times CE" panose="02040603030405020304" pitchFamily="18" charset="0"/>
              </a:rPr>
              <a:t> on territory is required</a:t>
            </a:r>
          </a:p>
          <a:p>
            <a:r>
              <a:rPr lang="en-US" dirty="0">
                <a:latin typeface="Times CE" panose="02040603030405020304" pitchFamily="18" charset="0"/>
              </a:rPr>
              <a:t> </a:t>
            </a:r>
            <a:r>
              <a:rPr lang="en-US" b="1" dirty="0">
                <a:latin typeface="Times CE" panose="02040603030405020304" pitchFamily="18" charset="0"/>
              </a:rPr>
              <a:t>Flexibility</a:t>
            </a:r>
            <a:r>
              <a:rPr lang="en-US" dirty="0">
                <a:latin typeface="Times CE" panose="02040603030405020304" pitchFamily="18" charset="0"/>
              </a:rPr>
              <a:t> to adapt to the developing socio-economic and political environments</a:t>
            </a:r>
          </a:p>
          <a:p>
            <a:r>
              <a:rPr lang="en-US" dirty="0">
                <a:latin typeface="Times CE" panose="02040603030405020304" pitchFamily="18" charset="0"/>
              </a:rPr>
              <a:t>Need for the right </a:t>
            </a:r>
            <a:r>
              <a:rPr lang="en-US" b="1" dirty="0">
                <a:latin typeface="Times CE" panose="02040603030405020304" pitchFamily="18" charset="0"/>
              </a:rPr>
              <a:t>skill-set </a:t>
            </a:r>
            <a:r>
              <a:rPr lang="en-US" dirty="0">
                <a:latin typeface="Times CE" panose="02040603030405020304" pitchFamily="18" charset="0"/>
              </a:rPr>
              <a:t>for persons managing funds  </a:t>
            </a:r>
          </a:p>
          <a:p>
            <a:pPr marL="0" indent="0">
              <a:buNone/>
            </a:pPr>
            <a:endParaRPr lang="en-GB" dirty="0">
              <a:latin typeface="Times CE" panose="0204060303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69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304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9143999" cy="14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5AA"/>
                </a:solidFill>
                <a:latin typeface="FuturaT" pitchFamily="2" charset="0"/>
              </a:rPr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imes CE" panose="0204060303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CE" panose="0204060303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CE" panose="0204060303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1666009"/>
            <a:ext cx="45720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CE" panose="02040603030405020304" pitchFamily="18" charset="0"/>
              </a:rPr>
              <a:t>FINANCIAL  INSTRUMENTS</a:t>
            </a:r>
            <a:endParaRPr lang="en-GB" sz="2400" b="1" dirty="0">
              <a:solidFill>
                <a:schemeClr val="tx1"/>
              </a:solidFill>
              <a:latin typeface="Times CE" panose="0204060303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304309"/>
            <a:ext cx="2667000" cy="11914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CE" panose="02040603030405020304" pitchFamily="18" charset="0"/>
              </a:rPr>
              <a:t>MEANS of DEVELOPMENT</a:t>
            </a:r>
            <a:endParaRPr lang="en-GB" sz="2000" dirty="0">
              <a:solidFill>
                <a:schemeClr val="tx1"/>
              </a:solidFill>
              <a:latin typeface="Times CE" panose="0204060303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3304309"/>
            <a:ext cx="2971800" cy="11914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CE" panose="02040603030405020304" pitchFamily="18" charset="0"/>
              </a:rPr>
              <a:t>OPTIMISATION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CE" panose="02040603030405020304" pitchFamily="18" charset="0"/>
              </a:rPr>
              <a:t>MAXIMISATION  VALORISATION </a:t>
            </a:r>
            <a:endParaRPr lang="en-GB" sz="2000" dirty="0">
              <a:solidFill>
                <a:schemeClr val="tx1"/>
              </a:solidFill>
              <a:latin typeface="Times CE" panose="0204060303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590800" y="2351809"/>
            <a:ext cx="1447800" cy="952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2"/>
          </p:cNvCxnSpPr>
          <p:nvPr/>
        </p:nvCxnSpPr>
        <p:spPr>
          <a:xfrm>
            <a:off x="4267200" y="2351809"/>
            <a:ext cx="1752600" cy="952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33800" y="373270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CE" panose="02040603030405020304" pitchFamily="18" charset="0"/>
              </a:rPr>
              <a:t>and</a:t>
            </a:r>
            <a:endParaRPr lang="en-GB" dirty="0">
              <a:latin typeface="Times CE" panose="02040603030405020304" pitchFamily="18" charset="0"/>
            </a:endParaRPr>
          </a:p>
        </p:txBody>
      </p:sp>
      <p:pic>
        <p:nvPicPr>
          <p:cNvPr id="14" name="Obraz 4" descr="cirkiewwa ferr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800600"/>
            <a:ext cx="2933700" cy="1399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az 3" descr="ferry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9" y="4814499"/>
            <a:ext cx="2753507" cy="1385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User\Pictures\cittadell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47481"/>
            <a:ext cx="2438400" cy="139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513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13725</TotalTime>
  <Words>526</Words>
  <Application>Microsoft Office PowerPoint</Application>
  <PresentationFormat>Affichage à l'écran (4:3)</PresentationFormat>
  <Paragraphs>109</Paragraphs>
  <Slides>15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FuturaT</vt:lpstr>
      <vt:lpstr>Times CE</vt:lpstr>
      <vt:lpstr>Times New Roman</vt:lpstr>
      <vt:lpstr>Office Theme</vt:lpstr>
      <vt:lpstr>Présentation PowerPoint</vt:lpstr>
      <vt:lpstr>Présentation PowerPoint</vt:lpstr>
      <vt:lpstr>Who we are</vt:lpstr>
      <vt:lpstr>Présentation PowerPoint</vt:lpstr>
      <vt:lpstr>Financial Instruments  2007 - 2013</vt:lpstr>
      <vt:lpstr>Financial Instruments  2007-2013</vt:lpstr>
      <vt:lpstr>Financial Instruments  2007 - 2013</vt:lpstr>
      <vt:lpstr>Lessons Learnt</vt:lpstr>
      <vt:lpstr>Challenges</vt:lpstr>
      <vt:lpstr>Future Perspectives FIs - Strategy</vt:lpstr>
      <vt:lpstr>Future Perspectives FIs - Financial</vt:lpstr>
      <vt:lpstr>Future Perspectives FIs - Economic </vt:lpstr>
      <vt:lpstr>Concluding Thoughts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Gino Dalcielo</dc:creator>
  <cp:lastModifiedBy>Esteban Pelayo</cp:lastModifiedBy>
  <cp:revision>60</cp:revision>
  <dcterms:created xsi:type="dcterms:W3CDTF">2006-08-16T00:00:00Z</dcterms:created>
  <dcterms:modified xsi:type="dcterms:W3CDTF">2016-05-27T07:23:40Z</dcterms:modified>
</cp:coreProperties>
</file>