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6"/>
  </p:handoutMasterIdLst>
  <p:sldIdLst>
    <p:sldId id="256" r:id="rId3"/>
    <p:sldId id="276" r:id="rId4"/>
    <p:sldId id="280" r:id="rId5"/>
    <p:sldId id="257" r:id="rId6"/>
    <p:sldId id="258" r:id="rId7"/>
    <p:sldId id="27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68" r:id="rId19"/>
    <p:sldId id="270" r:id="rId20"/>
    <p:sldId id="272" r:id="rId21"/>
    <p:sldId id="274" r:id="rId22"/>
    <p:sldId id="278" r:id="rId23"/>
    <p:sldId id="271" r:id="rId24"/>
    <p:sldId id="281" r:id="rId2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D95A-6C32-4C23-9D17-1F765F90FAD2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BE6F-5492-4CC2-A95A-DBEDD1F25D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44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" y="5758803"/>
            <a:ext cx="1429785" cy="10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65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95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73680" y="5695240"/>
            <a:ext cx="2133123" cy="477103"/>
          </a:xfrm>
        </p:spPr>
        <p:txBody>
          <a:bodyPr/>
          <a:lstStyle>
            <a:lvl1pPr algn="r" defTabSz="914197" fontAlgn="base">
              <a:spcBef>
                <a:spcPct val="0"/>
              </a:spcBef>
              <a:spcAft>
                <a:spcPct val="0"/>
              </a:spcAft>
              <a:defRPr sz="1080"/>
            </a:lvl1pPr>
          </a:lstStyle>
          <a:p>
            <a:fld id="{9C21B144-3A48-4A7B-802B-AA38CF206B04}" type="datetime4">
              <a:rPr lang="nl-NL"/>
              <a:pPr/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677" y="6245194"/>
            <a:ext cx="2894648" cy="47567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677" y="6245194"/>
            <a:ext cx="2133123" cy="475675"/>
          </a:xfrm>
        </p:spPr>
        <p:txBody>
          <a:bodyPr/>
          <a:lstStyle>
            <a:lvl1pPr algn="r">
              <a:defRPr sz="1170" smtClean="0">
                <a:solidFill>
                  <a:srgbClr val="82B9DC"/>
                </a:solidFill>
              </a:defRPr>
            </a:lvl1pPr>
          </a:lstStyle>
          <a:p>
            <a:pPr>
              <a:defRPr/>
            </a:pPr>
            <a:fld id="{D049EE14-9F0F-474F-90F8-DEA63BE45ED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1753" name="Tijdelijke aanduiding voor titel 1"/>
          <p:cNvSpPr>
            <a:spLocks/>
          </p:cNvSpPr>
          <p:nvPr/>
        </p:nvSpPr>
        <p:spPr bwMode="auto">
          <a:xfrm>
            <a:off x="1137285" y="1097051"/>
            <a:ext cx="7582377" cy="122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/>
          <a:p>
            <a:pPr defTabSz="914197" fontAlgn="base">
              <a:lnSpc>
                <a:spcPts val="4049"/>
              </a:lnSpc>
              <a:spcBef>
                <a:spcPct val="0"/>
              </a:spcBef>
              <a:spcAft>
                <a:spcPct val="0"/>
              </a:spcAft>
            </a:pPr>
            <a:endParaRPr lang="nl-NL" sz="3599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6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194435" y="2924042"/>
            <a:ext cx="7553802" cy="1022772"/>
          </a:xfrm>
        </p:spPr>
        <p:txBody>
          <a:bodyPr/>
          <a:lstStyle>
            <a:lvl1pPr marL="0" indent="0">
              <a:lnSpc>
                <a:spcPts val="3149"/>
              </a:lnSpc>
              <a:buFont typeface="Arial" pitchFamily="34" charset="0"/>
              <a:buNone/>
              <a:defRPr sz="2699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1760" name="Tijdelijke aanduiding voor titel 1"/>
          <p:cNvSpPr>
            <a:spLocks noGrp="1"/>
          </p:cNvSpPr>
          <p:nvPr>
            <p:ph type="ctrTitle"/>
          </p:nvPr>
        </p:nvSpPr>
        <p:spPr>
          <a:xfrm>
            <a:off x="1184434" y="1088481"/>
            <a:ext cx="7369493" cy="1174188"/>
          </a:xfrm>
        </p:spPr>
        <p:txBody>
          <a:bodyPr/>
          <a:lstStyle>
            <a:lvl1pPr>
              <a:lnSpc>
                <a:spcPts val="4049"/>
              </a:lnSpc>
              <a:defRPr sz="3599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92691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83E3-585B-471E-B8BE-56F4D420E480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9D4D-3624-473C-A1F7-A81585DF048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11" y="6085542"/>
            <a:ext cx="1096165" cy="7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3959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2856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74281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6570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BE56-DE97-49B1-B0C0-EDD4D5C1C71D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9ACDF-B61D-45C6-8709-3206CD9EA8D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16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8001" y="1778000"/>
            <a:ext cx="4495800" cy="5030788"/>
          </a:xfrm>
        </p:spPr>
        <p:txBody>
          <a:bodyPr/>
          <a:lstStyle>
            <a:lvl1pPr>
              <a:defRPr sz="2789"/>
            </a:lvl1pPr>
            <a:lvl2pPr>
              <a:defRPr sz="2429"/>
            </a:lvl2pPr>
            <a:lvl3pPr>
              <a:defRPr sz="198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30788"/>
          </a:xfrm>
        </p:spPr>
        <p:txBody>
          <a:bodyPr/>
          <a:lstStyle>
            <a:lvl1pPr>
              <a:defRPr sz="2789"/>
            </a:lvl1pPr>
            <a:lvl2pPr>
              <a:defRPr sz="2429"/>
            </a:lvl2pPr>
            <a:lvl3pPr>
              <a:defRPr sz="198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C5C1-19FD-4F2E-AE6E-9FFE7B42B1C7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349D-4B95-4E8D-B08B-7ACF0823817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6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135" indent="0">
              <a:buNone/>
              <a:defRPr sz="1980" b="1"/>
            </a:lvl2pPr>
            <a:lvl3pPr marL="914270" indent="0">
              <a:buNone/>
              <a:defRPr sz="1800" b="1"/>
            </a:lvl3pPr>
            <a:lvl4pPr marL="1371405" indent="0">
              <a:buNone/>
              <a:defRPr sz="1620" b="1"/>
            </a:lvl4pPr>
            <a:lvl5pPr marL="1828540" indent="0">
              <a:buNone/>
              <a:defRPr sz="1620" b="1"/>
            </a:lvl5pPr>
            <a:lvl6pPr marL="2285675" indent="0">
              <a:buNone/>
              <a:defRPr sz="1620" b="1"/>
            </a:lvl6pPr>
            <a:lvl7pPr marL="2742810" indent="0">
              <a:buNone/>
              <a:defRPr sz="1620" b="1"/>
            </a:lvl7pPr>
            <a:lvl8pPr marL="3199944" indent="0">
              <a:buNone/>
              <a:defRPr sz="1620" b="1"/>
            </a:lvl8pPr>
            <a:lvl9pPr marL="3657080" indent="0">
              <a:buNone/>
              <a:defRPr sz="162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29"/>
            </a:lvl1pPr>
            <a:lvl2pPr>
              <a:defRPr sz="198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135" indent="0">
              <a:buNone/>
              <a:defRPr sz="1980" b="1"/>
            </a:lvl2pPr>
            <a:lvl3pPr marL="914270" indent="0">
              <a:buNone/>
              <a:defRPr sz="1800" b="1"/>
            </a:lvl3pPr>
            <a:lvl4pPr marL="1371405" indent="0">
              <a:buNone/>
              <a:defRPr sz="1620" b="1"/>
            </a:lvl4pPr>
            <a:lvl5pPr marL="1828540" indent="0">
              <a:buNone/>
              <a:defRPr sz="1620" b="1"/>
            </a:lvl5pPr>
            <a:lvl6pPr marL="2285675" indent="0">
              <a:buNone/>
              <a:defRPr sz="1620" b="1"/>
            </a:lvl6pPr>
            <a:lvl7pPr marL="2742810" indent="0">
              <a:buNone/>
              <a:defRPr sz="1620" b="1"/>
            </a:lvl7pPr>
            <a:lvl8pPr marL="3199944" indent="0">
              <a:buNone/>
              <a:defRPr sz="1620" b="1"/>
            </a:lvl8pPr>
            <a:lvl9pPr marL="3657080" indent="0">
              <a:buNone/>
              <a:defRPr sz="162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29"/>
            </a:lvl1pPr>
            <a:lvl2pPr>
              <a:defRPr sz="198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E78B-61BD-4407-A928-CEAA35F18137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F28C3-C4B9-4507-AF63-871E22B4F31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5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A85A-8CF5-45D4-9008-C8F67909ECD7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6EED-4C33-41F5-8936-BF64B04E487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11" y="6085542"/>
            <a:ext cx="1096165" cy="7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0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8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39"/>
            </a:lvl1pPr>
            <a:lvl2pPr>
              <a:defRPr sz="2789"/>
            </a:lvl2pPr>
            <a:lvl3pPr>
              <a:defRPr sz="2429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40"/>
            </a:lvl1pPr>
            <a:lvl2pPr marL="457135" indent="0">
              <a:buNone/>
              <a:defRPr sz="1170"/>
            </a:lvl2pPr>
            <a:lvl3pPr marL="914270" indent="0">
              <a:buNone/>
              <a:defRPr sz="990"/>
            </a:lvl3pPr>
            <a:lvl4pPr marL="1371405" indent="0">
              <a:buNone/>
              <a:defRPr sz="900"/>
            </a:lvl4pPr>
            <a:lvl5pPr marL="1828540" indent="0">
              <a:buNone/>
              <a:defRPr sz="900"/>
            </a:lvl5pPr>
            <a:lvl6pPr marL="2285675" indent="0">
              <a:buNone/>
              <a:defRPr sz="900"/>
            </a:lvl6pPr>
            <a:lvl7pPr marL="2742810" indent="0">
              <a:buNone/>
              <a:defRPr sz="900"/>
            </a:lvl7pPr>
            <a:lvl8pPr marL="3199944" indent="0">
              <a:buNone/>
              <a:defRPr sz="900"/>
            </a:lvl8pPr>
            <a:lvl9pPr marL="365708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C8B8-165F-4CEB-9BE0-FF2FE5B8DCEA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0D8D-1FBC-4EE7-BF3F-EEE386E2161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13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8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lIns="101608" tIns="50804" rIns="101608" bIns="50804" rtlCol="0">
            <a:normAutofit/>
          </a:bodyPr>
          <a:lstStyle>
            <a:lvl1pPr marL="0" indent="0">
              <a:buNone/>
              <a:defRPr sz="3239"/>
            </a:lvl1pPr>
            <a:lvl2pPr marL="457135" indent="0">
              <a:buNone/>
              <a:defRPr sz="2789"/>
            </a:lvl2pPr>
            <a:lvl3pPr marL="914270" indent="0">
              <a:buNone/>
              <a:defRPr sz="2429"/>
            </a:lvl3pPr>
            <a:lvl4pPr marL="1371405" indent="0">
              <a:buNone/>
              <a:defRPr sz="1980"/>
            </a:lvl4pPr>
            <a:lvl5pPr marL="1828540" indent="0">
              <a:buNone/>
              <a:defRPr sz="1980"/>
            </a:lvl5pPr>
            <a:lvl6pPr marL="2285675" indent="0">
              <a:buNone/>
              <a:defRPr sz="1980"/>
            </a:lvl6pPr>
            <a:lvl7pPr marL="2742810" indent="0">
              <a:buNone/>
              <a:defRPr sz="1980"/>
            </a:lvl7pPr>
            <a:lvl8pPr marL="3199944" indent="0">
              <a:buNone/>
              <a:defRPr sz="1980"/>
            </a:lvl8pPr>
            <a:lvl9pPr marL="3657080" indent="0">
              <a:buNone/>
              <a:defRPr sz="198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40"/>
            </a:lvl1pPr>
            <a:lvl2pPr marL="457135" indent="0">
              <a:buNone/>
              <a:defRPr sz="1170"/>
            </a:lvl2pPr>
            <a:lvl3pPr marL="914270" indent="0">
              <a:buNone/>
              <a:defRPr sz="990"/>
            </a:lvl3pPr>
            <a:lvl4pPr marL="1371405" indent="0">
              <a:buNone/>
              <a:defRPr sz="900"/>
            </a:lvl4pPr>
            <a:lvl5pPr marL="1828540" indent="0">
              <a:buNone/>
              <a:defRPr sz="900"/>
            </a:lvl5pPr>
            <a:lvl6pPr marL="2285675" indent="0">
              <a:buNone/>
              <a:defRPr sz="900"/>
            </a:lvl6pPr>
            <a:lvl7pPr marL="2742810" indent="0">
              <a:buNone/>
              <a:defRPr sz="900"/>
            </a:lvl7pPr>
            <a:lvl8pPr marL="3199944" indent="0">
              <a:buNone/>
              <a:defRPr sz="900"/>
            </a:lvl8pPr>
            <a:lvl9pPr marL="365708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54EA-93BA-41A0-9713-03D6E24EAC99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EEC1-EA58-49D0-9D75-2214701D1D4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4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569" cy="385243"/>
          </a:xfrm>
          <a:prstGeom prst="rect">
            <a:avLst/>
          </a:prstGeom>
        </p:spPr>
      </p:pic>
      <p:pic>
        <p:nvPicPr>
          <p:cNvPr id="9" name="Picture 2" descr="Oost NV | Ontwikkelingsmaatschappij Oost-Nederlan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24" y="44624"/>
            <a:ext cx="424088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2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3FE6-CA7E-418B-B019-3DA4439261DB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F96A8-F0A4-4BC3-871E-1DC48FE687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10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39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39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5CE8-C39F-4E68-A72F-6A5E033D865D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C412-29E3-4FD7-8BC1-E9F107CDF58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66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8868" y="449963"/>
            <a:ext cx="6317933" cy="7199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18687" y="1884129"/>
            <a:ext cx="7800975" cy="4381063"/>
          </a:xfrm>
        </p:spPr>
        <p:txBody>
          <a:bodyPr/>
          <a:lstStyle/>
          <a:p>
            <a:r>
              <a:rPr lang="nl-NL" dirty="0" smtClean="0"/>
              <a:t>Klik op het pictogram als u een grafiek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31545" y="6356613"/>
            <a:ext cx="1631633" cy="3642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F42F-D964-4D6B-B970-8A6DCE0BAEAC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3194" y="6356613"/>
            <a:ext cx="5249228" cy="364256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06715" y="6356613"/>
            <a:ext cx="680085" cy="3642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2442-11D8-425A-89D7-7A8766B387B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85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8868" y="449963"/>
            <a:ext cx="6317933" cy="7199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918687" y="1884129"/>
            <a:ext cx="7800975" cy="4381063"/>
          </a:xfrm>
        </p:spPr>
        <p:txBody>
          <a:bodyPr/>
          <a:lstStyle/>
          <a:p>
            <a:r>
              <a:rPr lang="nl-NL" dirty="0" smtClean="0"/>
              <a:t>Klik op het pictogram als u een tabel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31545" y="6356613"/>
            <a:ext cx="1631633" cy="3642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802C-6160-403C-8575-D5D6D87010F2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3194" y="6356613"/>
            <a:ext cx="5249228" cy="364256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06715" y="6356613"/>
            <a:ext cx="680085" cy="3642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CA22-6CB5-4888-902E-2AC2AC38D66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32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3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65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14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53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64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8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DDB4-AC08-493D-A960-88EBE431D7ED}" type="datetimeFigureOut">
              <a:rPr lang="nl-NL" smtClean="0"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0241-E263-40D0-8201-15A2E0CD36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20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368868" y="449963"/>
            <a:ext cx="6317933" cy="71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931545" y="6356613"/>
            <a:ext cx="1631633" cy="3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l" defTabSz="914270" fontAlgn="auto">
              <a:spcBef>
                <a:spcPts val="0"/>
              </a:spcBef>
              <a:spcAft>
                <a:spcPts val="0"/>
              </a:spcAft>
              <a:defRPr sz="1170" smtClean="0">
                <a:solidFill>
                  <a:srgbClr val="82B9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76E9C-7E32-449C-80EF-9C5CF6AAD89A}" type="datetime4">
              <a:rPr lang="nl-NL"/>
              <a:pPr>
                <a:defRPr/>
              </a:pPr>
              <a:t>26 mei 2016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2693194" y="6356613"/>
            <a:ext cx="5249228" cy="3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ctr">
              <a:defRPr sz="1170">
                <a:solidFill>
                  <a:srgbClr val="82B9DC"/>
                </a:solidFill>
                <a:latin typeface="Calibri" pitchFamily="34" charset="0"/>
              </a:defRPr>
            </a:lvl1pPr>
          </a:lstStyle>
          <a:p>
            <a:pPr defTabSz="914197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cs typeface="Arial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8006715" y="6356613"/>
            <a:ext cx="680085" cy="3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914270" fontAlgn="auto">
              <a:spcBef>
                <a:spcPts val="0"/>
              </a:spcBef>
              <a:spcAft>
                <a:spcPts val="0"/>
              </a:spcAft>
              <a:defRPr sz="1170" smtClean="0">
                <a:solidFill>
                  <a:srgbClr val="82B9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FFA326-6CC5-428D-860B-8FB01BEC7BD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18687" y="1884129"/>
            <a:ext cx="7800975" cy="43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308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 kern="1200">
          <a:solidFill>
            <a:srgbClr val="0075B8"/>
          </a:solidFill>
          <a:latin typeface="Arial" pitchFamily="34" charset="0"/>
          <a:ea typeface="+mj-ea"/>
          <a:cs typeface="Arial" pitchFamily="34" charset="0"/>
        </a:defRPr>
      </a:lvl1pPr>
      <a:lvl2pPr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2pPr>
      <a:lvl3pPr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3pPr>
      <a:lvl4pPr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4pPr>
      <a:lvl5pPr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5pPr>
      <a:lvl6pPr marL="411389"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6pPr>
      <a:lvl7pPr marL="822777"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7pPr>
      <a:lvl8pPr marL="1234166"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8pPr>
      <a:lvl9pPr marL="1645554" algn="l" defTabSz="914197" rtl="0" eaLnBrk="1" fontAlgn="base" hangingPunct="1">
        <a:lnSpc>
          <a:spcPts val="2429"/>
        </a:lnSpc>
        <a:spcBef>
          <a:spcPct val="0"/>
        </a:spcBef>
        <a:spcAft>
          <a:spcPct val="0"/>
        </a:spcAft>
        <a:defRPr sz="2160" b="1">
          <a:solidFill>
            <a:srgbClr val="0075B8"/>
          </a:solidFill>
          <a:latin typeface="Arial" pitchFamily="34" charset="0"/>
          <a:cs typeface="Arial" pitchFamily="34" charset="0"/>
        </a:defRPr>
      </a:lvl9pPr>
    </p:titleStyle>
    <p:bodyStyle>
      <a:lvl1pPr marL="304257" indent="-304257" algn="l" defTabSz="914197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00" b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1pPr>
      <a:lvl2pPr marL="634224" indent="-279973" algn="l" defTabSz="914197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2pPr>
      <a:lvl3pPr marL="962764" indent="-328539" algn="l" defTabSz="914197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Calibri" pitchFamily="34" charset="0"/>
        <a:buChar char="−"/>
        <a:defRPr sz="1800" i="1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3pPr>
      <a:lvl4pPr marL="1291303" indent="-319969" algn="l" defTabSz="914197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Calibri" pitchFamily="34" charset="0"/>
        <a:buChar char="−"/>
        <a:defRPr sz="1440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4pPr>
      <a:lvl5pPr marL="1612701" indent="-321398" algn="l" defTabSz="914197" rtl="0" eaLnBrk="1" fontAlgn="base" hangingPunct="1">
        <a:lnSpc>
          <a:spcPts val="1800"/>
        </a:lnSpc>
        <a:spcBef>
          <a:spcPct val="0"/>
        </a:spcBef>
        <a:spcAft>
          <a:spcPct val="0"/>
        </a:spcAft>
        <a:buFont typeface="Calibri" pitchFamily="34" charset="0"/>
        <a:buChar char="−"/>
        <a:defRPr sz="1080" kern="1200">
          <a:solidFill>
            <a:srgbClr val="0075B8"/>
          </a:solidFill>
          <a:latin typeface="Arial" pitchFamily="34" charset="0"/>
          <a:ea typeface="+mn-ea"/>
          <a:cs typeface="Arial" pitchFamily="34" charset="0"/>
        </a:defRPr>
      </a:lvl5pPr>
      <a:lvl6pPr marL="2514243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7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2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7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Managing Business </a:t>
            </a:r>
            <a:r>
              <a:rPr lang="nl-NL" b="1">
                <a:solidFill>
                  <a:schemeClr val="accent1"/>
                </a:solidFill>
              </a:rPr>
              <a:t>Angel </a:t>
            </a:r>
            <a:r>
              <a:rPr lang="nl-NL" b="1" smtClean="0">
                <a:solidFill>
                  <a:schemeClr val="accent1"/>
                </a:solidFill>
              </a:rPr>
              <a:t>Networks</a:t>
            </a: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Oost NV | Ontwikkelingsmaatschappij Oost-Ned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24" y="5667375"/>
            <a:ext cx="1247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4 Super Angel investment funds operating in the UK reve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464496" cy="27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Business Angels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 smtClean="0">
                <a:solidFill>
                  <a:schemeClr val="accent1"/>
                </a:solidFill>
              </a:rPr>
              <a:t>Where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find</a:t>
            </a:r>
            <a:r>
              <a:rPr lang="nl-NL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endParaRPr lang="nl-NL" dirty="0" smtClean="0">
              <a:solidFill>
                <a:schemeClr val="accent1"/>
              </a:solidFill>
            </a:endParaRPr>
          </a:p>
          <a:p>
            <a:pPr lvl="1"/>
            <a:endParaRPr lang="nl-NL" dirty="0">
              <a:solidFill>
                <a:schemeClr val="accent1"/>
              </a:solidFill>
            </a:endParaRP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Business Angel </a:t>
            </a:r>
            <a:r>
              <a:rPr lang="nl-NL" dirty="0" err="1" smtClean="0">
                <a:solidFill>
                  <a:schemeClr val="accent1"/>
                </a:solidFill>
              </a:rPr>
              <a:t>Netwerks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national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BAE (Europe)</a:t>
            </a:r>
          </a:p>
          <a:p>
            <a:pPr lvl="1"/>
            <a:r>
              <a:rPr lang="nl-NL" dirty="0" err="1" smtClean="0">
                <a:solidFill>
                  <a:schemeClr val="accent1"/>
                </a:solidFill>
              </a:rPr>
              <a:t>Other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netwerks</a:t>
            </a:r>
            <a:r>
              <a:rPr lang="nl-NL" dirty="0" smtClean="0">
                <a:solidFill>
                  <a:schemeClr val="accent1"/>
                </a:solidFill>
              </a:rPr>
              <a:t> (acc – </a:t>
            </a:r>
            <a:r>
              <a:rPr lang="nl-NL" dirty="0" err="1" smtClean="0">
                <a:solidFill>
                  <a:schemeClr val="accent1"/>
                </a:solidFill>
              </a:rPr>
              <a:t>banks</a:t>
            </a:r>
            <a:r>
              <a:rPr lang="nl-NL" dirty="0" smtClean="0">
                <a:solidFill>
                  <a:schemeClr val="accent1"/>
                </a:solidFill>
              </a:rPr>
              <a:t>, </a:t>
            </a:r>
            <a:r>
              <a:rPr lang="nl-NL" dirty="0" err="1" smtClean="0">
                <a:solidFill>
                  <a:schemeClr val="accent1"/>
                </a:solidFill>
              </a:rPr>
              <a:t>etc</a:t>
            </a:r>
            <a:r>
              <a:rPr lang="nl-NL" dirty="0" smtClean="0">
                <a:solidFill>
                  <a:schemeClr val="accent1"/>
                </a:solidFill>
              </a:rPr>
              <a:t>) 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sz="2800" dirty="0" err="1" smtClean="0">
                <a:solidFill>
                  <a:schemeClr val="accent1"/>
                </a:solidFill>
              </a:rPr>
              <a:t>What</a:t>
            </a:r>
            <a:r>
              <a:rPr lang="nl-NL" sz="2800" dirty="0" smtClean="0">
                <a:solidFill>
                  <a:schemeClr val="accent1"/>
                </a:solidFill>
              </a:rPr>
              <a:t> do </a:t>
            </a:r>
            <a:r>
              <a:rPr lang="nl-NL" sz="2800" dirty="0" err="1" smtClean="0">
                <a:solidFill>
                  <a:schemeClr val="accent1"/>
                </a:solidFill>
              </a:rPr>
              <a:t>they</a:t>
            </a:r>
            <a:r>
              <a:rPr lang="nl-NL" sz="2800" dirty="0" smtClean="0">
                <a:solidFill>
                  <a:schemeClr val="accent1"/>
                </a:solidFill>
              </a:rPr>
              <a:t> want </a:t>
            </a:r>
            <a:r>
              <a:rPr lang="nl-NL" sz="2800" dirty="0" err="1" smtClean="0">
                <a:solidFill>
                  <a:schemeClr val="accent1"/>
                </a:solidFill>
              </a:rPr>
              <a:t>to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 err="1" smtClean="0">
                <a:solidFill>
                  <a:schemeClr val="accent1"/>
                </a:solidFill>
              </a:rPr>
              <a:t>know</a:t>
            </a:r>
            <a:r>
              <a:rPr lang="nl-NL" sz="2800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How </a:t>
            </a:r>
            <a:r>
              <a:rPr lang="nl-NL" sz="2800" dirty="0" err="1" smtClean="0">
                <a:solidFill>
                  <a:schemeClr val="accent1"/>
                </a:solidFill>
              </a:rPr>
              <a:t>to</a:t>
            </a:r>
            <a:r>
              <a:rPr lang="nl-NL" sz="2800" dirty="0" smtClean="0">
                <a:solidFill>
                  <a:schemeClr val="accent1"/>
                </a:solidFill>
              </a:rPr>
              <a:t> get in contact </a:t>
            </a:r>
            <a:r>
              <a:rPr lang="nl-NL" sz="2800" dirty="0" err="1" smtClean="0">
                <a:solidFill>
                  <a:schemeClr val="accent1"/>
                </a:solidFill>
              </a:rPr>
              <a:t>with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 err="1" smtClean="0">
                <a:solidFill>
                  <a:schemeClr val="accent1"/>
                </a:solidFill>
              </a:rPr>
              <a:t>them</a:t>
            </a:r>
            <a:r>
              <a:rPr lang="nl-NL" sz="2800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Chance/ </a:t>
            </a:r>
            <a:r>
              <a:rPr lang="nl-NL" sz="2800" dirty="0" err="1" smtClean="0">
                <a:solidFill>
                  <a:schemeClr val="accent1"/>
                </a:solidFill>
              </a:rPr>
              <a:t>Role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 err="1" smtClean="0">
                <a:solidFill>
                  <a:schemeClr val="accent1"/>
                </a:solidFill>
              </a:rPr>
              <a:t>for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 err="1" smtClean="0">
                <a:solidFill>
                  <a:schemeClr val="accent1"/>
                </a:solidFill>
              </a:rPr>
              <a:t>RDA’s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 err="1" smtClean="0">
                <a:solidFill>
                  <a:schemeClr val="accent1"/>
                </a:solidFill>
              </a:rPr>
              <a:t>to</a:t>
            </a:r>
            <a:r>
              <a:rPr lang="nl-NL" sz="2800" dirty="0" smtClean="0">
                <a:solidFill>
                  <a:schemeClr val="accent1"/>
                </a:solidFill>
              </a:rPr>
              <a:t> bridge </a:t>
            </a:r>
            <a:r>
              <a:rPr lang="nl-NL" sz="2800" dirty="0" err="1" smtClean="0">
                <a:solidFill>
                  <a:schemeClr val="accent1"/>
                </a:solidFill>
              </a:rPr>
              <a:t>this</a:t>
            </a:r>
            <a:r>
              <a:rPr lang="nl-NL" sz="2800" dirty="0" smtClean="0">
                <a:solidFill>
                  <a:schemeClr val="accent1"/>
                </a:solidFill>
              </a:rPr>
              <a:t> gap?</a:t>
            </a:r>
          </a:p>
          <a:p>
            <a:endParaRPr lang="nl-NL" dirty="0" smtClean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4118565" y="1628800"/>
            <a:ext cx="1389539" cy="1400221"/>
            <a:chOff x="6400522" y="1340768"/>
            <a:chExt cx="1555854" cy="1688253"/>
          </a:xfrm>
        </p:grpSpPr>
        <p:cxnSp>
          <p:nvCxnSpPr>
            <p:cNvPr id="6" name="Rechte verbindingslijn 5"/>
            <p:cNvCxnSpPr/>
            <p:nvPr/>
          </p:nvCxnSpPr>
          <p:spPr>
            <a:xfrm flipV="1">
              <a:off x="6732104" y="1630885"/>
              <a:ext cx="813465" cy="1018446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ep 3"/>
            <p:cNvGrpSpPr/>
            <p:nvPr/>
          </p:nvGrpSpPr>
          <p:grpSpPr>
            <a:xfrm>
              <a:off x="6400522" y="1340768"/>
              <a:ext cx="1555854" cy="1688253"/>
              <a:chOff x="5364088" y="1412776"/>
              <a:chExt cx="3657600" cy="344805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1412776"/>
                <a:ext cx="3657600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4" name="Picture 2" descr="http://www.scottshorter.com.au/wp-content/uploads/2011/03/yellow_pages_walking_fingers_logo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53" y="2188637"/>
                <a:ext cx="1519597" cy="1785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" name="Picture 2" descr="http://www.bannederland.nl/uploads/logo_BAN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54599"/>
            <a:ext cx="2088232" cy="54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6" y="1340768"/>
            <a:ext cx="2553571" cy="1799856"/>
          </a:xfrm>
          <a:prstGeom prst="rect">
            <a:avLst/>
          </a:prstGeom>
        </p:spPr>
      </p:pic>
      <p:pic>
        <p:nvPicPr>
          <p:cNvPr id="3076" name="Picture 4" descr="http://www.ukbusinessangelsassociation.org.uk/sites/default/files/media/ba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50" y="4458026"/>
            <a:ext cx="2382332" cy="67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 smtClean="0">
                <a:solidFill>
                  <a:schemeClr val="accent1"/>
                </a:solidFill>
              </a:rPr>
              <a:t>What’s</a:t>
            </a:r>
            <a:r>
              <a:rPr lang="nl-NL" b="1" dirty="0" smtClean="0">
                <a:solidFill>
                  <a:schemeClr val="accent1"/>
                </a:solidFill>
              </a:rPr>
              <a:t> pulls </a:t>
            </a:r>
            <a:r>
              <a:rPr lang="nl-NL" b="1" dirty="0" err="1" smtClean="0">
                <a:solidFill>
                  <a:schemeClr val="accent1"/>
                </a:solidFill>
              </a:rPr>
              <a:t>their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attraction</a:t>
            </a:r>
            <a:r>
              <a:rPr lang="nl-NL" b="1" dirty="0" smtClean="0">
                <a:solidFill>
                  <a:schemeClr val="accent1"/>
                </a:solidFill>
              </a:rPr>
              <a:t>? 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nl-NL" dirty="0" err="1" smtClean="0">
                <a:solidFill>
                  <a:schemeClr val="accent1"/>
                </a:solidFill>
              </a:rPr>
              <a:t>Informal</a:t>
            </a:r>
            <a:r>
              <a:rPr lang="nl-NL" dirty="0" smtClean="0">
                <a:solidFill>
                  <a:schemeClr val="accent1"/>
                </a:solidFill>
              </a:rPr>
              <a:t> Investment means 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 INFORMAL is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key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!</a:t>
            </a:r>
          </a:p>
          <a:p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“Do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they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bet on the Jockey or on the Horse?”</a:t>
            </a:r>
          </a:p>
          <a:p>
            <a:endParaRPr lang="nl-NL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nl-NL" dirty="0" smtClean="0">
              <a:solidFill>
                <a:schemeClr val="accent1"/>
              </a:solidFill>
              <a:sym typeface="Wingdings" pitchFamily="2" charset="2"/>
            </a:endParaRPr>
          </a:p>
          <a:p>
            <a:endParaRPr lang="nl-NL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nl-NL" dirty="0" smtClean="0">
              <a:solidFill>
                <a:schemeClr val="accent1"/>
              </a:solidFill>
              <a:sym typeface="Wingdings" pitchFamily="2" charset="2"/>
            </a:endParaRPr>
          </a:p>
          <a:p>
            <a:endParaRPr lang="nl-NL" dirty="0" smtClean="0">
              <a:solidFill>
                <a:schemeClr val="accent1"/>
              </a:solidFill>
              <a:sym typeface="Wingdings" pitchFamily="2" charset="2"/>
            </a:endParaRPr>
          </a:p>
          <a:p>
            <a:endParaRPr lang="nl-NL" dirty="0" smtClean="0">
              <a:solidFill>
                <a:schemeClr val="accent1"/>
              </a:solidFill>
              <a:sym typeface="Wingdings" pitchFamily="2" charset="2"/>
            </a:endParaRPr>
          </a:p>
          <a:p>
            <a:endParaRPr lang="nl-NL" dirty="0" smtClean="0">
              <a:solidFill>
                <a:schemeClr val="accent1"/>
              </a:solidFill>
              <a:sym typeface="Wingdings" pitchFamily="2" charset="2"/>
            </a:endParaRPr>
          </a:p>
          <a:p>
            <a:endParaRPr lang="nl-NL" dirty="0" smtClean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“Is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it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the Brains or the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Luck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?”</a:t>
            </a:r>
          </a:p>
          <a:p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Not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pure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science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!</a:t>
            </a:r>
          </a:p>
          <a:p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Yet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some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covering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key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-parameters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100" name="Picture 4" descr="http://www.thenational.ae/deployedfiles/Assets/Richmedia/Image/SaxoPress/AD2011032739603-Pat%20Valenzuela%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3428442" cy="22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/>
            <a:r>
              <a:rPr lang="nl-NL" sz="3600" b="1" dirty="0" err="1" smtClean="0">
                <a:solidFill>
                  <a:schemeClr val="accent1"/>
                </a:solidFill>
              </a:rPr>
              <a:t>Key</a:t>
            </a:r>
            <a:r>
              <a:rPr lang="nl-NL" sz="3600" b="1" dirty="0" smtClean="0">
                <a:solidFill>
                  <a:schemeClr val="accent1"/>
                </a:solidFill>
              </a:rPr>
              <a:t> </a:t>
            </a:r>
            <a:r>
              <a:rPr lang="nl-NL" sz="3600" b="1" dirty="0" err="1" smtClean="0">
                <a:solidFill>
                  <a:schemeClr val="accent1"/>
                </a:solidFill>
              </a:rPr>
              <a:t>elements</a:t>
            </a:r>
            <a:r>
              <a:rPr lang="nl-NL" sz="3600" b="1" dirty="0" smtClean="0">
                <a:solidFill>
                  <a:schemeClr val="accent1"/>
                </a:solidFill>
              </a:rPr>
              <a:t> </a:t>
            </a:r>
            <a:r>
              <a:rPr lang="nl-NL" sz="3600" b="1" dirty="0" err="1" smtClean="0">
                <a:solidFill>
                  <a:schemeClr val="accent1"/>
                </a:solidFill>
              </a:rPr>
              <a:t>for</a:t>
            </a:r>
            <a:r>
              <a:rPr lang="nl-NL" sz="3600" b="1" dirty="0" smtClean="0">
                <a:solidFill>
                  <a:schemeClr val="accent1"/>
                </a:solidFill>
              </a:rPr>
              <a:t> a </a:t>
            </a:r>
            <a:r>
              <a:rPr lang="nl-NL" sz="3600" b="1" dirty="0">
                <a:solidFill>
                  <a:schemeClr val="accent1"/>
                </a:solidFill>
              </a:rPr>
              <a:t>Business </a:t>
            </a:r>
            <a:r>
              <a:rPr lang="nl-NL" sz="3600" b="1" dirty="0" smtClean="0">
                <a:solidFill>
                  <a:schemeClr val="accent1"/>
                </a:solidFill>
              </a:rPr>
              <a:t>Angel</a:t>
            </a:r>
            <a:endParaRPr lang="nl-NL" sz="3600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Drive of the entrepreneur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/or the </a:t>
            </a:r>
            <a:r>
              <a:rPr lang="nl-NL" dirty="0">
                <a:solidFill>
                  <a:schemeClr val="accent1"/>
                </a:solidFill>
              </a:rPr>
              <a:t>team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Clear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proposition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Solving</a:t>
            </a:r>
            <a:r>
              <a:rPr lang="nl-NL" dirty="0" smtClean="0">
                <a:solidFill>
                  <a:schemeClr val="accent1"/>
                </a:solidFill>
              </a:rPr>
              <a:t> a real market </a:t>
            </a:r>
            <a:r>
              <a:rPr lang="nl-NL" dirty="0" err="1" smtClean="0">
                <a:solidFill>
                  <a:schemeClr val="accent1"/>
                </a:solidFill>
              </a:rPr>
              <a:t>problem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scalable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How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earn</a:t>
            </a:r>
            <a:r>
              <a:rPr lang="nl-NL" dirty="0" smtClean="0">
                <a:solidFill>
                  <a:schemeClr val="accent1"/>
                </a:solidFill>
              </a:rPr>
              <a:t> money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I.P. / </a:t>
            </a:r>
            <a:r>
              <a:rPr lang="nl-NL" dirty="0" smtClean="0">
                <a:solidFill>
                  <a:schemeClr val="accent1"/>
                </a:solidFill>
              </a:rPr>
              <a:t>advantage or </a:t>
            </a:r>
            <a:r>
              <a:rPr lang="nl-NL" dirty="0" err="1" smtClean="0">
                <a:solidFill>
                  <a:schemeClr val="accent1"/>
                </a:solidFill>
              </a:rPr>
              <a:t>edge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Temporary</a:t>
            </a:r>
            <a:r>
              <a:rPr lang="nl-NL" dirty="0" smtClean="0">
                <a:solidFill>
                  <a:schemeClr val="accent1"/>
                </a:solidFill>
              </a:rPr>
              <a:t> investment: exit-</a:t>
            </a:r>
            <a:r>
              <a:rPr lang="nl-NL" dirty="0" err="1" smtClean="0">
                <a:solidFill>
                  <a:schemeClr val="accent1"/>
                </a:solidFill>
              </a:rPr>
              <a:t>driven</a:t>
            </a:r>
            <a:r>
              <a:rPr lang="nl-NL" dirty="0" smtClean="0">
                <a:solidFill>
                  <a:schemeClr val="accent1"/>
                </a:solidFill>
              </a:rPr>
              <a:t> deal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Total </a:t>
            </a:r>
            <a:r>
              <a:rPr lang="nl-NL" dirty="0" err="1" smtClean="0">
                <a:solidFill>
                  <a:schemeClr val="accent1"/>
                </a:solidFill>
              </a:rPr>
              <a:t>proposition</a:t>
            </a:r>
            <a:r>
              <a:rPr lang="nl-NL" dirty="0" smtClean="0">
                <a:solidFill>
                  <a:schemeClr val="accent1"/>
                </a:solidFill>
              </a:rPr>
              <a:t>: market </a:t>
            </a:r>
            <a:r>
              <a:rPr lang="nl-NL" dirty="0" err="1" smtClean="0">
                <a:solidFill>
                  <a:schemeClr val="accent1"/>
                </a:solidFill>
              </a:rPr>
              <a:t>need</a:t>
            </a:r>
            <a:r>
              <a:rPr lang="nl-NL" dirty="0" smtClean="0">
                <a:solidFill>
                  <a:schemeClr val="accent1"/>
                </a:solidFill>
              </a:rPr>
              <a:t> - </a:t>
            </a:r>
            <a:r>
              <a:rPr lang="nl-NL" dirty="0" err="1" smtClean="0">
                <a:solidFill>
                  <a:schemeClr val="accent1"/>
                </a:solidFill>
              </a:rPr>
              <a:t>supply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Above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all</a:t>
            </a:r>
            <a:r>
              <a:rPr lang="nl-NL" dirty="0" smtClean="0">
                <a:solidFill>
                  <a:schemeClr val="accent1"/>
                </a:solidFill>
              </a:rPr>
              <a:t>: </a:t>
            </a:r>
            <a:r>
              <a:rPr lang="nl-NL" dirty="0">
                <a:solidFill>
                  <a:schemeClr val="accent1"/>
                </a:solidFill>
              </a:rPr>
              <a:t>….logica!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1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How do we support entrepreneurs at Oost NV?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err="1" smtClean="0">
                <a:solidFill>
                  <a:schemeClr val="accent1"/>
                </a:solidFill>
              </a:rPr>
              <a:t>Many</a:t>
            </a:r>
            <a:r>
              <a:rPr lang="nl-NL" dirty="0" smtClean="0">
                <a:solidFill>
                  <a:schemeClr val="accent1"/>
                </a:solidFill>
              </a:rPr>
              <a:t> start-ups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Bringing</a:t>
            </a:r>
            <a:r>
              <a:rPr lang="nl-NL" dirty="0" smtClean="0">
                <a:solidFill>
                  <a:schemeClr val="accent1"/>
                </a:solidFill>
              </a:rPr>
              <a:t> different </a:t>
            </a:r>
            <a:r>
              <a:rPr lang="nl-NL" dirty="0" err="1" smtClean="0">
                <a:solidFill>
                  <a:schemeClr val="accent1"/>
                </a:solidFill>
              </a:rPr>
              <a:t>players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together</a:t>
            </a:r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Make </a:t>
            </a:r>
            <a:r>
              <a:rPr lang="nl-NL" dirty="0" err="1" smtClean="0">
                <a:solidFill>
                  <a:schemeClr val="accent1"/>
                </a:solidFill>
              </a:rPr>
              <a:t>use</a:t>
            </a:r>
            <a:r>
              <a:rPr lang="nl-NL" dirty="0" smtClean="0">
                <a:solidFill>
                  <a:schemeClr val="accent1"/>
                </a:solidFill>
              </a:rPr>
              <a:t> of </a:t>
            </a:r>
            <a:r>
              <a:rPr lang="nl-NL" dirty="0" err="1" smtClean="0">
                <a:solidFill>
                  <a:schemeClr val="accent1"/>
                </a:solidFill>
              </a:rPr>
              <a:t>our</a:t>
            </a:r>
            <a:r>
              <a:rPr lang="nl-NL" dirty="0" smtClean="0">
                <a:solidFill>
                  <a:schemeClr val="accent1"/>
                </a:solidFill>
              </a:rPr>
              <a:t> business </a:t>
            </a:r>
            <a:r>
              <a:rPr lang="nl-NL" dirty="0" err="1" smtClean="0">
                <a:solidFill>
                  <a:schemeClr val="accent1"/>
                </a:solidFill>
              </a:rPr>
              <a:t>development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chemeClr val="accent1"/>
                </a:solidFill>
              </a:rPr>
              <a:t>knowledge</a:t>
            </a:r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Who’s</a:t>
            </a:r>
            <a:r>
              <a:rPr lang="nl-NL" dirty="0" smtClean="0">
                <a:solidFill>
                  <a:schemeClr val="accent1"/>
                </a:solidFill>
              </a:rPr>
              <a:t> the real entrepreneur?</a:t>
            </a: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Common </a:t>
            </a:r>
            <a:r>
              <a:rPr lang="nl-NL" dirty="0" err="1" smtClean="0">
                <a:solidFill>
                  <a:schemeClr val="accent1"/>
                </a:solidFill>
              </a:rPr>
              <a:t>ground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build</a:t>
            </a:r>
            <a:r>
              <a:rPr lang="nl-NL" dirty="0" smtClean="0">
                <a:solidFill>
                  <a:schemeClr val="accent1"/>
                </a:solidFill>
              </a:rPr>
              <a:t> on?</a:t>
            </a:r>
            <a:endParaRPr lang="nl-NL" dirty="0">
              <a:solidFill>
                <a:schemeClr val="accent1"/>
              </a:solidFill>
            </a:endParaRP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Strong </a:t>
            </a:r>
            <a:r>
              <a:rPr lang="nl-NL" dirty="0" err="1" smtClean="0">
                <a:solidFill>
                  <a:schemeClr val="accent1"/>
                </a:solidFill>
              </a:rPr>
              <a:t>balanced</a:t>
            </a:r>
            <a:r>
              <a:rPr lang="nl-NL" dirty="0" smtClean="0">
                <a:solidFill>
                  <a:schemeClr val="accent1"/>
                </a:solidFill>
              </a:rPr>
              <a:t> team</a:t>
            </a: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Fun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ability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cope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with</a:t>
            </a:r>
            <a:r>
              <a:rPr lang="nl-NL" dirty="0" smtClean="0">
                <a:solidFill>
                  <a:schemeClr val="accent1"/>
                </a:solidFill>
              </a:rPr>
              <a:t> bad </a:t>
            </a:r>
            <a:r>
              <a:rPr lang="nl-NL" dirty="0" err="1" smtClean="0">
                <a:solidFill>
                  <a:schemeClr val="accent1"/>
                </a:solidFill>
              </a:rPr>
              <a:t>luck</a:t>
            </a:r>
            <a:endParaRPr lang="nl-NL" dirty="0" smtClean="0">
              <a:solidFill>
                <a:schemeClr val="accent1"/>
              </a:solidFill>
            </a:endParaRP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Wants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find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solutions</a:t>
            </a:r>
            <a:r>
              <a:rPr lang="nl-NL" dirty="0" smtClean="0">
                <a:solidFill>
                  <a:schemeClr val="accent1"/>
                </a:solidFill>
              </a:rPr>
              <a:t>!?! </a:t>
            </a: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Commercial?</a:t>
            </a:r>
            <a:endParaRPr lang="nl-NL" dirty="0">
              <a:solidFill>
                <a:schemeClr val="accent1"/>
              </a:solidFill>
            </a:endParaRP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Realisme?!</a:t>
            </a:r>
          </a:p>
          <a:p>
            <a:pPr lvl="1"/>
            <a:r>
              <a:rPr lang="nl-NL" dirty="0" smtClean="0">
                <a:solidFill>
                  <a:schemeClr val="accent1"/>
                </a:solidFill>
              </a:rPr>
              <a:t>Open </a:t>
            </a:r>
            <a:r>
              <a:rPr lang="nl-NL" dirty="0" err="1" smtClean="0">
                <a:solidFill>
                  <a:schemeClr val="accent1"/>
                </a:solidFill>
              </a:rPr>
              <a:t>for</a:t>
            </a:r>
            <a:r>
              <a:rPr lang="nl-NL" dirty="0" smtClean="0">
                <a:solidFill>
                  <a:schemeClr val="accent1"/>
                </a:solidFill>
              </a:rPr>
              <a:t> constant </a:t>
            </a:r>
            <a:r>
              <a:rPr lang="nl-NL" dirty="0" err="1" smtClean="0">
                <a:solidFill>
                  <a:schemeClr val="accent1"/>
                </a:solidFill>
              </a:rPr>
              <a:t>advice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 “coaching”?</a:t>
            </a:r>
          </a:p>
          <a:p>
            <a:pPr lvl="1"/>
            <a:r>
              <a:rPr lang="nl-NL" dirty="0" err="1" smtClean="0">
                <a:solidFill>
                  <a:schemeClr val="accent1"/>
                </a:solidFill>
              </a:rPr>
              <a:t>Willingness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share?</a:t>
            </a:r>
          </a:p>
          <a:p>
            <a:pPr lvl="1"/>
            <a:endParaRPr lang="nl-NL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nl-NL" dirty="0" smtClean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endParaRPr lang="nl-NL" dirty="0" smtClean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endParaRPr lang="nl-NL" dirty="0" smtClean="0">
              <a:solidFill>
                <a:schemeClr val="accent1"/>
              </a:solidFill>
            </a:endParaRPr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5336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 smtClean="0">
                <a:solidFill>
                  <a:schemeClr val="accent1"/>
                </a:solidFill>
              </a:rPr>
              <a:t>Essential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before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pitching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A </a:t>
            </a:r>
            <a:r>
              <a:rPr lang="nl-NL" dirty="0" err="1" smtClean="0">
                <a:solidFill>
                  <a:schemeClr val="accent1"/>
                </a:solidFill>
              </a:rPr>
              <a:t>thorough</a:t>
            </a:r>
            <a:r>
              <a:rPr lang="nl-NL" dirty="0" smtClean="0">
                <a:solidFill>
                  <a:schemeClr val="accent1"/>
                </a:solidFill>
              </a:rPr>
              <a:t> businessplan</a:t>
            </a:r>
          </a:p>
          <a:p>
            <a:r>
              <a:rPr lang="nl-NL" dirty="0">
                <a:solidFill>
                  <a:schemeClr val="accent1"/>
                </a:solidFill>
              </a:rPr>
              <a:t>A</a:t>
            </a:r>
            <a:r>
              <a:rPr lang="nl-NL" dirty="0" smtClean="0">
                <a:solidFill>
                  <a:schemeClr val="accent1"/>
                </a:solidFill>
              </a:rPr>
              <a:t> “</a:t>
            </a:r>
            <a:r>
              <a:rPr lang="nl-NL" dirty="0" err="1" smtClean="0">
                <a:solidFill>
                  <a:schemeClr val="accent1"/>
                </a:solidFill>
              </a:rPr>
              <a:t>logical</a:t>
            </a:r>
            <a:r>
              <a:rPr lang="nl-NL" dirty="0" smtClean="0">
                <a:solidFill>
                  <a:schemeClr val="accent1"/>
                </a:solidFill>
              </a:rPr>
              <a:t>” business model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Realistic</a:t>
            </a:r>
            <a:r>
              <a:rPr lang="nl-NL" dirty="0" smtClean="0">
                <a:solidFill>
                  <a:schemeClr val="accent1"/>
                </a:solidFill>
              </a:rPr>
              <a:t> financial plan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Elevator pitch in 2 minutes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Business Model Canvas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Good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understanding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mitigation</a:t>
            </a:r>
            <a:r>
              <a:rPr lang="nl-NL" dirty="0" smtClean="0">
                <a:solidFill>
                  <a:schemeClr val="accent1"/>
                </a:solidFill>
              </a:rPr>
              <a:t> of </a:t>
            </a:r>
            <a:r>
              <a:rPr lang="nl-NL" dirty="0" err="1" smtClean="0">
                <a:solidFill>
                  <a:schemeClr val="accent1"/>
                </a:solidFill>
              </a:rPr>
              <a:t>risks</a:t>
            </a:r>
            <a:endParaRPr lang="nl-NL" dirty="0" smtClean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www.bezemeradvies.nl/wp/wp-content/uploads/Canvas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57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err="1" smtClean="0">
                <a:solidFill>
                  <a:schemeClr val="accent1"/>
                </a:solidFill>
              </a:rPr>
              <a:t>What</a:t>
            </a:r>
            <a:r>
              <a:rPr lang="nl-NL" b="1" dirty="0" smtClean="0">
                <a:solidFill>
                  <a:schemeClr val="accent1"/>
                </a:solidFill>
              </a:rPr>
              <a:t> do </a:t>
            </a:r>
            <a:r>
              <a:rPr lang="nl-NL" b="1" dirty="0" err="1" smtClean="0">
                <a:solidFill>
                  <a:schemeClr val="accent1"/>
                </a:solidFill>
              </a:rPr>
              <a:t>BA’s</a:t>
            </a:r>
            <a:r>
              <a:rPr lang="nl-NL" b="1" dirty="0" smtClean="0">
                <a:solidFill>
                  <a:schemeClr val="accent1"/>
                </a:solidFill>
              </a:rPr>
              <a:t> want </a:t>
            </a:r>
            <a:r>
              <a:rPr lang="nl-NL" b="1" dirty="0" err="1" smtClean="0">
                <a:solidFill>
                  <a:schemeClr val="accent1"/>
                </a:solidFill>
              </a:rPr>
              <a:t>to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see</a:t>
            </a:r>
            <a:r>
              <a:rPr lang="nl-NL" b="1" dirty="0" smtClean="0">
                <a:solidFill>
                  <a:schemeClr val="accent1"/>
                </a:solidFill>
              </a:rPr>
              <a:t>?</a:t>
            </a:r>
            <a:endParaRPr lang="nl-NL" b="1" dirty="0">
              <a:solidFill>
                <a:schemeClr val="accent1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605345" y="1489843"/>
            <a:ext cx="7983864" cy="5395541"/>
            <a:chOff x="605345" y="1355601"/>
            <a:chExt cx="7983864" cy="5395541"/>
          </a:xfrm>
        </p:grpSpPr>
        <p:sp>
          <p:nvSpPr>
            <p:cNvPr id="33" name="Ovaal 32"/>
            <p:cNvSpPr/>
            <p:nvPr/>
          </p:nvSpPr>
          <p:spPr>
            <a:xfrm>
              <a:off x="1915458" y="1355601"/>
              <a:ext cx="5377877" cy="5248290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20"/>
            </a:p>
          </p:txBody>
        </p:sp>
        <p:cxnSp>
          <p:nvCxnSpPr>
            <p:cNvPr id="35" name="Rechte verbindingslijn 34"/>
            <p:cNvCxnSpPr>
              <a:stCxn id="33" idx="0"/>
              <a:endCxn id="33" idx="4"/>
            </p:cNvCxnSpPr>
            <p:nvPr/>
          </p:nvCxnSpPr>
          <p:spPr>
            <a:xfrm>
              <a:off x="4604397" y="1355601"/>
              <a:ext cx="0" cy="52482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>
              <a:stCxn id="33" idx="2"/>
              <a:endCxn id="33" idx="6"/>
            </p:cNvCxnSpPr>
            <p:nvPr/>
          </p:nvCxnSpPr>
          <p:spPr>
            <a:xfrm>
              <a:off x="1915458" y="3979746"/>
              <a:ext cx="537787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>
              <a:stCxn id="33" idx="1"/>
              <a:endCxn id="33" idx="5"/>
            </p:cNvCxnSpPr>
            <p:nvPr/>
          </p:nvCxnSpPr>
          <p:spPr>
            <a:xfrm>
              <a:off x="2703030" y="2124196"/>
              <a:ext cx="3802734" cy="3711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>
              <a:stCxn id="33" idx="7"/>
              <a:endCxn id="33" idx="3"/>
            </p:cNvCxnSpPr>
            <p:nvPr/>
          </p:nvCxnSpPr>
          <p:spPr>
            <a:xfrm flipH="1">
              <a:off x="2703030" y="2124196"/>
              <a:ext cx="3802734" cy="3711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Gekromde PIJL-LINKS 42"/>
            <p:cNvSpPr/>
            <p:nvPr/>
          </p:nvSpPr>
          <p:spPr>
            <a:xfrm rot="10800000">
              <a:off x="3917948" y="3310932"/>
              <a:ext cx="718846" cy="1219561"/>
            </a:xfrm>
            <a:prstGeom prst="curvedLeftArrow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20">
                <a:solidFill>
                  <a:schemeClr val="tx1"/>
                </a:solidFill>
              </a:endParaRPr>
            </a:p>
          </p:txBody>
        </p:sp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800" y="1895449"/>
              <a:ext cx="1182792" cy="734202"/>
            </a:xfrm>
            <a:prstGeom prst="rect">
              <a:avLst/>
            </a:prstGeom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266" y="3077130"/>
              <a:ext cx="852602" cy="804620"/>
            </a:xfrm>
            <a:prstGeom prst="rect">
              <a:avLst/>
            </a:prstGeom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265" y="4206983"/>
              <a:ext cx="848850" cy="776608"/>
            </a:xfrm>
            <a:prstGeom prst="rect">
              <a:avLst/>
            </a:prstGeom>
          </p:spPr>
        </p:pic>
        <p:pic>
          <p:nvPicPr>
            <p:cNvPr id="47" name="Afbeelding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61" y="5308018"/>
              <a:ext cx="977232" cy="729101"/>
            </a:xfrm>
            <a:prstGeom prst="rect">
              <a:avLst/>
            </a:prstGeom>
          </p:spPr>
        </p:pic>
        <p:pic>
          <p:nvPicPr>
            <p:cNvPr id="48" name="Afbeelding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87" y="1895449"/>
              <a:ext cx="1166045" cy="756028"/>
            </a:xfrm>
            <a:prstGeom prst="rect">
              <a:avLst/>
            </a:prstGeom>
          </p:spPr>
        </p:pic>
        <p:pic>
          <p:nvPicPr>
            <p:cNvPr id="49" name="Afbeelding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362" y="3077130"/>
              <a:ext cx="804620" cy="804620"/>
            </a:xfrm>
            <a:prstGeom prst="rect">
              <a:avLst/>
            </a:prstGeom>
          </p:spPr>
        </p:pic>
        <p:sp>
          <p:nvSpPr>
            <p:cNvPr id="50" name="Gekromde PIJL-LINKS 49"/>
            <p:cNvSpPr/>
            <p:nvPr/>
          </p:nvSpPr>
          <p:spPr>
            <a:xfrm>
              <a:off x="4636048" y="3375726"/>
              <a:ext cx="718846" cy="1219561"/>
            </a:xfrm>
            <a:prstGeom prst="curvedLeftArrow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20">
                <a:solidFill>
                  <a:schemeClr val="tx1"/>
                </a:solidFill>
              </a:endParaRPr>
            </a:p>
          </p:txBody>
        </p:sp>
        <p:pic>
          <p:nvPicPr>
            <p:cNvPr id="51" name="Afbeelding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550" y="5308017"/>
              <a:ext cx="973683" cy="729101"/>
            </a:xfrm>
            <a:prstGeom prst="rect">
              <a:avLst/>
            </a:prstGeom>
          </p:spPr>
        </p:pic>
        <p:sp>
          <p:nvSpPr>
            <p:cNvPr id="52" name="Tekstvak 51"/>
            <p:cNvSpPr txBox="1"/>
            <p:nvPr/>
          </p:nvSpPr>
          <p:spPr>
            <a:xfrm>
              <a:off x="6286895" y="1355601"/>
              <a:ext cx="1006439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smtClean="0">
                  <a:solidFill>
                    <a:srgbClr val="0075B8"/>
                  </a:solidFill>
                </a:rPr>
                <a:t>Team </a:t>
              </a:r>
              <a:r>
                <a:rPr lang="nl-NL" sz="1620" dirty="0" err="1" smtClean="0">
                  <a:solidFill>
                    <a:srgbClr val="0075B8"/>
                  </a:solidFill>
                </a:rPr>
                <a:t>balanced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7098954" y="2457094"/>
              <a:ext cx="149025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err="1" smtClean="0">
                  <a:solidFill>
                    <a:srgbClr val="0075B8"/>
                  </a:solidFill>
                </a:rPr>
                <a:t>Problem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7293335" y="4595287"/>
              <a:ext cx="1295874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smtClean="0">
                  <a:solidFill>
                    <a:srgbClr val="0075B8"/>
                  </a:solidFill>
                </a:rPr>
                <a:t>Real solution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5919266" y="6409510"/>
              <a:ext cx="1827626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err="1" smtClean="0">
                  <a:solidFill>
                    <a:srgbClr val="0075B8"/>
                  </a:solidFill>
                </a:rPr>
                <a:t>Scalable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1584261" y="6311257"/>
              <a:ext cx="168394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err="1" smtClean="0">
                  <a:solidFill>
                    <a:srgbClr val="0075B8"/>
                  </a:solidFill>
                </a:rPr>
                <a:t>Realisation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605345" y="4717085"/>
              <a:ext cx="187901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err="1" smtClean="0">
                  <a:solidFill>
                    <a:srgbClr val="0075B8"/>
                  </a:solidFill>
                </a:rPr>
                <a:t>Investors</a:t>
              </a:r>
              <a:r>
                <a:rPr lang="nl-NL" sz="1620" dirty="0" smtClean="0">
                  <a:solidFill>
                    <a:srgbClr val="0075B8"/>
                  </a:solidFill>
                </a:rPr>
                <a:t> profile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727079" y="2529658"/>
              <a:ext cx="161984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smtClean="0">
                  <a:solidFill>
                    <a:srgbClr val="0075B8"/>
                  </a:solidFill>
                </a:rPr>
                <a:t>Exit-</a:t>
              </a:r>
              <a:r>
                <a:rPr lang="nl-NL" sz="1620" dirty="0" err="1" smtClean="0">
                  <a:solidFill>
                    <a:srgbClr val="0075B8"/>
                  </a:solidFill>
                </a:rPr>
                <a:t>strategy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sp>
          <p:nvSpPr>
            <p:cNvPr id="59" name="Tekstvak 58"/>
            <p:cNvSpPr txBox="1"/>
            <p:nvPr/>
          </p:nvSpPr>
          <p:spPr>
            <a:xfrm>
              <a:off x="2174633" y="1355601"/>
              <a:ext cx="282083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20" dirty="0" err="1" smtClean="0">
                  <a:solidFill>
                    <a:srgbClr val="0075B8"/>
                  </a:solidFill>
                </a:rPr>
                <a:t>Proposition</a:t>
              </a:r>
              <a:endParaRPr lang="nl-NL" sz="1620" dirty="0">
                <a:solidFill>
                  <a:srgbClr val="0075B8"/>
                </a:solidFill>
              </a:endParaRP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370" y="4162282"/>
              <a:ext cx="852602" cy="78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62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It’s </a:t>
            </a:r>
            <a:r>
              <a:rPr lang="nl-NL" b="1" dirty="0" err="1" smtClean="0">
                <a:solidFill>
                  <a:schemeClr val="accent1"/>
                </a:solidFill>
              </a:rPr>
              <a:t>all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about</a:t>
            </a:r>
            <a:r>
              <a:rPr lang="nl-NL" b="1" dirty="0" smtClean="0">
                <a:solidFill>
                  <a:schemeClr val="accent1"/>
                </a:solidFill>
              </a:rPr>
              <a:t>…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nl-NL" sz="3000" dirty="0" smtClean="0">
                <a:solidFill>
                  <a:schemeClr val="accent1"/>
                </a:solidFill>
              </a:rPr>
              <a:t>Personal click </a:t>
            </a:r>
            <a:r>
              <a:rPr lang="nl-NL" sz="3000" dirty="0" err="1" smtClean="0">
                <a:solidFill>
                  <a:schemeClr val="accent1"/>
                </a:solidFill>
              </a:rPr>
              <a:t>with</a:t>
            </a:r>
            <a:r>
              <a:rPr lang="nl-NL" sz="3000" dirty="0" smtClean="0">
                <a:solidFill>
                  <a:schemeClr val="accent1"/>
                </a:solidFill>
              </a:rPr>
              <a:t> the team </a:t>
            </a:r>
            <a:r>
              <a:rPr lang="nl-NL" sz="3000" dirty="0">
                <a:solidFill>
                  <a:schemeClr val="accent1"/>
                </a:solidFill>
              </a:rPr>
              <a:t>= </a:t>
            </a:r>
            <a:r>
              <a:rPr lang="nl-NL" sz="3000" b="1" u="sng" dirty="0" smtClean="0">
                <a:solidFill>
                  <a:srgbClr val="FF0000"/>
                </a:solidFill>
              </a:rPr>
              <a:t>personal</a:t>
            </a:r>
            <a:endParaRPr lang="nl-NL" sz="3000" b="1" u="sng" dirty="0">
              <a:solidFill>
                <a:srgbClr val="FF0000"/>
              </a:solidFill>
            </a:endParaRPr>
          </a:p>
          <a:p>
            <a:r>
              <a:rPr lang="nl-NL" sz="3000" dirty="0" err="1" smtClean="0">
                <a:solidFill>
                  <a:schemeClr val="accent1"/>
                </a:solidFill>
              </a:rPr>
              <a:t>Recognises</a:t>
            </a:r>
            <a:r>
              <a:rPr lang="nl-NL" sz="3000" dirty="0" smtClean="0">
                <a:solidFill>
                  <a:schemeClr val="accent1"/>
                </a:solidFill>
              </a:rPr>
              <a:t> the </a:t>
            </a:r>
            <a:r>
              <a:rPr lang="nl-NL" sz="3000" dirty="0" err="1" smtClean="0">
                <a:solidFill>
                  <a:schemeClr val="accent1"/>
                </a:solidFill>
              </a:rPr>
              <a:t>proble</a:t>
            </a:r>
            <a:r>
              <a:rPr lang="nl-NL" sz="3000" dirty="0" err="1">
                <a:solidFill>
                  <a:schemeClr val="accent1"/>
                </a:solidFill>
              </a:rPr>
              <a:t>m</a:t>
            </a:r>
            <a:r>
              <a:rPr lang="nl-NL" sz="3000" dirty="0" smtClean="0">
                <a:solidFill>
                  <a:schemeClr val="accent1"/>
                </a:solidFill>
              </a:rPr>
              <a:t>, the </a:t>
            </a:r>
            <a:r>
              <a:rPr lang="nl-NL" sz="3000" dirty="0" err="1" smtClean="0">
                <a:solidFill>
                  <a:schemeClr val="accent1"/>
                </a:solidFill>
              </a:rPr>
              <a:t>solutions</a:t>
            </a:r>
            <a:r>
              <a:rPr lang="nl-NL" sz="3000" dirty="0" smtClean="0">
                <a:solidFill>
                  <a:schemeClr val="accent1"/>
                </a:solidFill>
              </a:rPr>
              <a:t> </a:t>
            </a:r>
            <a:r>
              <a:rPr lang="nl-NL" sz="3000" dirty="0" err="1" smtClean="0">
                <a:solidFill>
                  <a:schemeClr val="accent1"/>
                </a:solidFill>
              </a:rPr>
              <a:t>offered</a:t>
            </a:r>
            <a:r>
              <a:rPr lang="nl-NL" sz="3000" dirty="0" smtClean="0">
                <a:solidFill>
                  <a:schemeClr val="accent1"/>
                </a:solidFill>
              </a:rPr>
              <a:t> </a:t>
            </a:r>
            <a:r>
              <a:rPr lang="nl-NL" sz="3000" dirty="0" err="1" smtClean="0">
                <a:solidFill>
                  <a:schemeClr val="accent1"/>
                </a:solidFill>
              </a:rPr>
              <a:t>and</a:t>
            </a:r>
            <a:r>
              <a:rPr lang="nl-NL" sz="3000" dirty="0" smtClean="0">
                <a:solidFill>
                  <a:schemeClr val="accent1"/>
                </a:solidFill>
              </a:rPr>
              <a:t> the “chance” </a:t>
            </a:r>
            <a:r>
              <a:rPr lang="nl-NL" sz="3000" dirty="0" err="1" smtClean="0">
                <a:solidFill>
                  <a:schemeClr val="accent1"/>
                </a:solidFill>
              </a:rPr>
              <a:t>to</a:t>
            </a:r>
            <a:r>
              <a:rPr lang="nl-NL" sz="3000" dirty="0" smtClean="0">
                <a:solidFill>
                  <a:schemeClr val="accent1"/>
                </a:solidFill>
              </a:rPr>
              <a:t> make </a:t>
            </a:r>
            <a:r>
              <a:rPr lang="nl-NL" sz="3000" dirty="0" err="1" smtClean="0">
                <a:solidFill>
                  <a:schemeClr val="accent1"/>
                </a:solidFill>
              </a:rPr>
              <a:t>it</a:t>
            </a:r>
            <a:r>
              <a:rPr lang="nl-NL" sz="3000" dirty="0" smtClean="0">
                <a:solidFill>
                  <a:schemeClr val="accent1"/>
                </a:solidFill>
              </a:rPr>
              <a:t> a </a:t>
            </a:r>
            <a:r>
              <a:rPr lang="nl-NL" sz="3000" dirty="0" err="1" smtClean="0">
                <a:solidFill>
                  <a:schemeClr val="accent1"/>
                </a:solidFill>
              </a:rPr>
              <a:t>success</a:t>
            </a:r>
            <a:r>
              <a:rPr lang="nl-NL" sz="3000" dirty="0" smtClean="0">
                <a:solidFill>
                  <a:schemeClr val="accent1"/>
                </a:solidFill>
              </a:rPr>
              <a:t> </a:t>
            </a:r>
            <a:r>
              <a:rPr lang="nl-NL" sz="3000" dirty="0">
                <a:solidFill>
                  <a:schemeClr val="accent1"/>
                </a:solidFill>
              </a:rPr>
              <a:t>(business)? = </a:t>
            </a:r>
            <a:r>
              <a:rPr lang="nl-NL" sz="3000" b="1" u="sng" dirty="0" smtClean="0">
                <a:solidFill>
                  <a:schemeClr val="accent1"/>
                </a:solidFill>
              </a:rPr>
              <a:t>business </a:t>
            </a:r>
            <a:r>
              <a:rPr lang="nl-NL" sz="3000" b="1" u="sng" dirty="0" err="1" smtClean="0">
                <a:solidFill>
                  <a:schemeClr val="accent1"/>
                </a:solidFill>
              </a:rPr>
              <a:t>driven</a:t>
            </a:r>
            <a:endParaRPr lang="nl-NL" sz="3000" b="1" u="sng" dirty="0">
              <a:solidFill>
                <a:schemeClr val="accent1"/>
              </a:solidFill>
            </a:endParaRPr>
          </a:p>
          <a:p>
            <a:r>
              <a:rPr lang="nl-NL" sz="3000" dirty="0" err="1" smtClean="0">
                <a:solidFill>
                  <a:schemeClr val="accent1"/>
                </a:solidFill>
              </a:rPr>
              <a:t>Interesting</a:t>
            </a:r>
            <a:r>
              <a:rPr lang="nl-NL" sz="3000" dirty="0" smtClean="0">
                <a:solidFill>
                  <a:schemeClr val="accent1"/>
                </a:solidFill>
              </a:rPr>
              <a:t> exit (sale of shares) </a:t>
            </a:r>
            <a:r>
              <a:rPr lang="nl-NL" sz="3000" dirty="0" err="1" smtClean="0">
                <a:solidFill>
                  <a:schemeClr val="accent1"/>
                </a:solidFill>
              </a:rPr>
              <a:t>for</a:t>
            </a:r>
            <a:r>
              <a:rPr lang="nl-NL" sz="3000" dirty="0" smtClean="0">
                <a:solidFill>
                  <a:schemeClr val="accent1"/>
                </a:solidFill>
              </a:rPr>
              <a:t> the BA </a:t>
            </a:r>
            <a:r>
              <a:rPr lang="nl-NL" sz="3000" dirty="0" err="1" smtClean="0">
                <a:solidFill>
                  <a:schemeClr val="accent1"/>
                </a:solidFill>
              </a:rPr>
              <a:t>possible</a:t>
            </a:r>
            <a:r>
              <a:rPr lang="nl-NL" sz="3000" dirty="0" smtClean="0">
                <a:solidFill>
                  <a:schemeClr val="accent1"/>
                </a:solidFill>
              </a:rPr>
              <a:t>? </a:t>
            </a:r>
            <a:r>
              <a:rPr lang="nl-NL" sz="3000" dirty="0">
                <a:solidFill>
                  <a:schemeClr val="accent1"/>
                </a:solidFill>
              </a:rPr>
              <a:t>= </a:t>
            </a:r>
            <a:r>
              <a:rPr lang="nl-NL" sz="3000" dirty="0" smtClean="0">
                <a:solidFill>
                  <a:schemeClr val="accent1"/>
                </a:solidFill>
              </a:rPr>
              <a:t>business </a:t>
            </a:r>
            <a:r>
              <a:rPr lang="nl-NL" sz="3000" dirty="0" err="1" smtClean="0">
                <a:solidFill>
                  <a:schemeClr val="accent1"/>
                </a:solidFill>
              </a:rPr>
              <a:t>driven</a:t>
            </a:r>
            <a:endParaRPr lang="nl-NL" sz="3000" b="1" u="sng" dirty="0">
              <a:solidFill>
                <a:schemeClr val="accent1"/>
              </a:solidFill>
            </a:endParaRPr>
          </a:p>
          <a:p>
            <a:r>
              <a:rPr lang="nl-NL" sz="3000" dirty="0" smtClean="0">
                <a:solidFill>
                  <a:schemeClr val="accent1"/>
                </a:solidFill>
              </a:rPr>
              <a:t>Does te BA </a:t>
            </a:r>
            <a:r>
              <a:rPr lang="nl-NL" sz="3000" dirty="0" err="1" smtClean="0">
                <a:solidFill>
                  <a:schemeClr val="accent1"/>
                </a:solidFill>
              </a:rPr>
              <a:t>recognises</a:t>
            </a:r>
            <a:r>
              <a:rPr lang="nl-NL" sz="3000" dirty="0" smtClean="0">
                <a:solidFill>
                  <a:schemeClr val="accent1"/>
                </a:solidFill>
              </a:rPr>
              <a:t> </a:t>
            </a:r>
            <a:r>
              <a:rPr lang="nl-NL" sz="3000" dirty="0" err="1" smtClean="0">
                <a:solidFill>
                  <a:schemeClr val="accent1"/>
                </a:solidFill>
              </a:rPr>
              <a:t>himself</a:t>
            </a:r>
            <a:r>
              <a:rPr lang="nl-NL" sz="3000" dirty="0" smtClean="0">
                <a:solidFill>
                  <a:schemeClr val="accent1"/>
                </a:solidFill>
              </a:rPr>
              <a:t> in the entrepreneur </a:t>
            </a:r>
            <a:r>
              <a:rPr lang="nl-NL" sz="3000" dirty="0" err="1" smtClean="0">
                <a:solidFill>
                  <a:schemeClr val="accent1"/>
                </a:solidFill>
              </a:rPr>
              <a:t>and</a:t>
            </a:r>
            <a:r>
              <a:rPr lang="nl-NL" sz="3000" dirty="0" smtClean="0">
                <a:solidFill>
                  <a:schemeClr val="accent1"/>
                </a:solidFill>
              </a:rPr>
              <a:t> his/ her skills </a:t>
            </a:r>
            <a:r>
              <a:rPr lang="nl-NL" sz="3000" dirty="0" err="1" smtClean="0">
                <a:solidFill>
                  <a:schemeClr val="accent1"/>
                </a:solidFill>
              </a:rPr>
              <a:t>needed</a:t>
            </a:r>
            <a:r>
              <a:rPr lang="nl-NL" sz="3000" dirty="0" smtClean="0">
                <a:solidFill>
                  <a:schemeClr val="accent1"/>
                </a:solidFill>
              </a:rPr>
              <a:t>? </a:t>
            </a:r>
            <a:r>
              <a:rPr lang="nl-NL" sz="3000" dirty="0">
                <a:solidFill>
                  <a:schemeClr val="accent1"/>
                </a:solidFill>
              </a:rPr>
              <a:t>= </a:t>
            </a:r>
            <a:r>
              <a:rPr lang="nl-NL" sz="3000" b="1" u="sng" dirty="0" smtClean="0">
                <a:solidFill>
                  <a:srgbClr val="FF0000"/>
                </a:solidFill>
              </a:rPr>
              <a:t>personal</a:t>
            </a:r>
          </a:p>
          <a:p>
            <a:pPr marL="0" indent="0">
              <a:buNone/>
            </a:pPr>
            <a:endParaRPr lang="nl-NL" sz="3000" b="1" u="sng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nl-NL" sz="3000" b="1" dirty="0" smtClean="0">
                <a:solidFill>
                  <a:schemeClr val="accent1"/>
                </a:solidFill>
                <a:sym typeface="Wingdings" pitchFamily="2" charset="2"/>
              </a:rPr>
              <a:t> It’s </a:t>
            </a:r>
            <a:r>
              <a:rPr lang="nl-NL" sz="3000" b="1" dirty="0" err="1" smtClean="0">
                <a:solidFill>
                  <a:schemeClr val="accent1"/>
                </a:solidFill>
                <a:sym typeface="Wingdings" pitchFamily="2" charset="2"/>
              </a:rPr>
              <a:t>not</a:t>
            </a:r>
            <a:r>
              <a:rPr lang="nl-NL" sz="3000" b="1" dirty="0" smtClean="0">
                <a:solidFill>
                  <a:schemeClr val="accent1"/>
                </a:solidFill>
                <a:sym typeface="Wingdings" pitchFamily="2" charset="2"/>
              </a:rPr>
              <a:t> absolute </a:t>
            </a:r>
            <a:r>
              <a:rPr lang="nl-NL" sz="3000" b="1" dirty="0" err="1" smtClean="0">
                <a:solidFill>
                  <a:schemeClr val="accent1"/>
                </a:solidFill>
                <a:sym typeface="Wingdings" pitchFamily="2" charset="2"/>
              </a:rPr>
              <a:t>science</a:t>
            </a:r>
            <a:r>
              <a:rPr lang="nl-NL" sz="3000" b="1" dirty="0" smtClean="0">
                <a:solidFill>
                  <a:schemeClr val="accent1"/>
                </a:solidFill>
                <a:sym typeface="Wingdings" pitchFamily="2" charset="2"/>
              </a:rPr>
              <a:t> at </a:t>
            </a:r>
            <a:r>
              <a:rPr lang="nl-NL" sz="3000" b="1" dirty="0" err="1" smtClean="0">
                <a:solidFill>
                  <a:schemeClr val="accent1"/>
                </a:solidFill>
                <a:sym typeface="Wingdings" pitchFamily="2" charset="2"/>
              </a:rPr>
              <a:t>all</a:t>
            </a:r>
            <a:r>
              <a:rPr lang="nl-NL" sz="3000" b="1" dirty="0" smtClean="0">
                <a:solidFill>
                  <a:schemeClr val="accent1"/>
                </a:solidFill>
                <a:sym typeface="Wingdings" pitchFamily="2" charset="2"/>
              </a:rPr>
              <a:t>!</a:t>
            </a:r>
            <a:endParaRPr lang="nl-NL" sz="3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marketingo.typepad.com/.a/6a00d83455d06569e2013484703976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20582"/>
            <a:ext cx="1952560" cy="17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8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Crux 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with</a:t>
            </a:r>
            <a:r>
              <a:rPr lang="nl-NL" b="1" dirty="0" smtClean="0">
                <a:solidFill>
                  <a:schemeClr val="accent1"/>
                </a:solidFill>
              </a:rPr>
              <a:t> entrepreneurs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Simple </a:t>
            </a:r>
            <a:r>
              <a:rPr lang="nl-NL" dirty="0" err="1" smtClean="0">
                <a:solidFill>
                  <a:schemeClr val="accent1"/>
                </a:solidFill>
              </a:rPr>
              <a:t>explanation</a:t>
            </a:r>
            <a:r>
              <a:rPr lang="nl-NL" dirty="0" smtClean="0">
                <a:solidFill>
                  <a:schemeClr val="accent1"/>
                </a:solidFill>
              </a:rPr>
              <a:t> of the case </a:t>
            </a:r>
            <a:r>
              <a:rPr lang="nl-NL" dirty="0" err="1" smtClean="0">
                <a:solidFill>
                  <a:schemeClr val="accent1"/>
                </a:solidFill>
              </a:rPr>
              <a:t>offered</a:t>
            </a:r>
            <a:r>
              <a:rPr lang="nl-NL" dirty="0" smtClean="0">
                <a:solidFill>
                  <a:schemeClr val="accent1"/>
                </a:solidFill>
              </a:rPr>
              <a:t>, all-in </a:t>
            </a:r>
            <a:r>
              <a:rPr lang="nl-NL" dirty="0" err="1" smtClean="0">
                <a:solidFill>
                  <a:schemeClr val="accent1"/>
                </a:solidFill>
              </a:rPr>
              <a:t>all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interesting</a:t>
            </a:r>
            <a:r>
              <a:rPr lang="nl-NL" dirty="0" smtClean="0">
                <a:solidFill>
                  <a:schemeClr val="accent1"/>
                </a:solidFill>
              </a:rPr>
              <a:t> (</a:t>
            </a:r>
            <a:r>
              <a:rPr lang="nl-NL" dirty="0" err="1" smtClean="0">
                <a:solidFill>
                  <a:schemeClr val="accent1"/>
                </a:solidFill>
              </a:rPr>
              <a:t>opportunistic</a:t>
            </a:r>
            <a:r>
              <a:rPr lang="nl-NL" dirty="0" smtClean="0">
                <a:solidFill>
                  <a:schemeClr val="accent1"/>
                </a:solidFill>
              </a:rPr>
              <a:t>..</a:t>
            </a:r>
          </a:p>
          <a:p>
            <a:endParaRPr lang="nl-NL" dirty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How do </a:t>
            </a:r>
            <a:r>
              <a:rPr lang="nl-NL" dirty="0" err="1" smtClean="0">
                <a:solidFill>
                  <a:schemeClr val="accent1"/>
                </a:solidFill>
              </a:rPr>
              <a:t>clients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think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 the rest of the </a:t>
            </a:r>
            <a:r>
              <a:rPr lang="nl-NL" dirty="0" err="1" smtClean="0">
                <a:solidFill>
                  <a:schemeClr val="accent1"/>
                </a:solidFill>
              </a:rPr>
              <a:t>outside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world</a:t>
            </a:r>
            <a:r>
              <a:rPr lang="nl-NL" dirty="0" smtClean="0">
                <a:solidFill>
                  <a:schemeClr val="accent1"/>
                </a:solidFill>
              </a:rPr>
              <a:t>?</a:t>
            </a:r>
          </a:p>
          <a:p>
            <a:endParaRPr lang="nl-NL" dirty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Need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think</a:t>
            </a:r>
            <a:r>
              <a:rPr lang="nl-NL" dirty="0" smtClean="0">
                <a:solidFill>
                  <a:schemeClr val="accent1"/>
                </a:solidFill>
              </a:rPr>
              <a:t> in </a:t>
            </a:r>
            <a:r>
              <a:rPr lang="nl-NL" dirty="0" err="1" smtClean="0">
                <a:solidFill>
                  <a:schemeClr val="accent1"/>
                </a:solidFill>
              </a:rPr>
              <a:t>terms</a:t>
            </a:r>
            <a:r>
              <a:rPr lang="nl-NL" dirty="0" smtClean="0">
                <a:solidFill>
                  <a:schemeClr val="accent1"/>
                </a:solidFill>
              </a:rPr>
              <a:t> of business (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earn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money),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need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to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think</a:t>
            </a:r>
            <a:r>
              <a:rPr lang="nl-NL" dirty="0" smtClean="0">
                <a:solidFill>
                  <a:schemeClr val="accent1"/>
                </a:solidFill>
                <a:sym typeface="Wingdings" pitchFamily="2" charset="2"/>
              </a:rPr>
              <a:t> in </a:t>
            </a:r>
            <a:r>
              <a:rPr lang="nl-NL" dirty="0" err="1" smtClean="0">
                <a:solidFill>
                  <a:schemeClr val="accent1"/>
                </a:solidFill>
                <a:sym typeface="Wingdings" pitchFamily="2" charset="2"/>
              </a:rPr>
              <a:t>growth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</a:p>
          <a:p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Need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share? </a:t>
            </a:r>
          </a:p>
          <a:p>
            <a:endParaRPr lang="nl-NL" dirty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://www.animatieplaatjes.be/jipenjanneke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76" y="448163"/>
            <a:ext cx="1187624" cy="9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egelspreukmaker.nl/tegelgenerator.php?tt=Beter%2070%25%20van%20iets%20groots,%20dan%20100%25%20van%20iets%20kleins&amp;fs=100&amp;yp=50&amp;lh=120&amp;ltt=12&amp;tg=1&amp;tk=003370&amp;bf=&amp;fx=0&amp;fy=0&amp;se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13176"/>
            <a:ext cx="1533922" cy="15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Wat </a:t>
            </a:r>
            <a:r>
              <a:rPr lang="nl-NL" sz="4000" b="1" dirty="0" smtClean="0">
                <a:solidFill>
                  <a:schemeClr val="accent1"/>
                </a:solidFill>
              </a:rPr>
              <a:t>does Oost NV (</a:t>
            </a:r>
            <a:r>
              <a:rPr lang="nl-NL" sz="4000" b="1" dirty="0" err="1" smtClean="0">
                <a:solidFill>
                  <a:schemeClr val="accent1"/>
                </a:solidFill>
              </a:rPr>
              <a:t>our</a:t>
            </a:r>
            <a:r>
              <a:rPr lang="nl-NL" sz="4000" b="1" dirty="0" smtClean="0">
                <a:solidFill>
                  <a:schemeClr val="accent1"/>
                </a:solidFill>
              </a:rPr>
              <a:t> </a:t>
            </a:r>
            <a:r>
              <a:rPr lang="nl-NL" sz="4000" b="1" dirty="0" err="1" smtClean="0">
                <a:solidFill>
                  <a:schemeClr val="accent1"/>
                </a:solidFill>
              </a:rPr>
              <a:t>network</a:t>
            </a:r>
            <a:r>
              <a:rPr lang="nl-NL" sz="4000" b="1" dirty="0" smtClean="0">
                <a:solidFill>
                  <a:schemeClr val="accent1"/>
                </a:solidFill>
              </a:rPr>
              <a:t>) do in </a:t>
            </a:r>
            <a:r>
              <a:rPr lang="nl-NL" sz="4000" b="1" dirty="0" err="1" smtClean="0">
                <a:solidFill>
                  <a:schemeClr val="accent1"/>
                </a:solidFill>
              </a:rPr>
              <a:t>this</a:t>
            </a:r>
            <a:r>
              <a:rPr lang="nl-NL" sz="4000" b="1" dirty="0" smtClean="0">
                <a:solidFill>
                  <a:schemeClr val="accent1"/>
                </a:solidFill>
              </a:rPr>
              <a:t> context?</a:t>
            </a:r>
            <a:endParaRPr lang="nl-NL" sz="4000" b="1" dirty="0">
              <a:solidFill>
                <a:schemeClr val="accent1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16791" y="1628800"/>
            <a:ext cx="8675689" cy="2943225"/>
            <a:chOff x="-36513" y="1916113"/>
            <a:chExt cx="8929688" cy="3240087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268538" y="1916113"/>
              <a:ext cx="4575175" cy="3240087"/>
              <a:chOff x="1429" y="1207"/>
              <a:chExt cx="2882" cy="2041"/>
            </a:xfrm>
          </p:grpSpPr>
          <p:sp>
            <p:nvSpPr>
              <p:cNvPr id="23" name="AutoShape 4"/>
              <p:cNvSpPr>
                <a:spLocks noChangeArrowheads="1"/>
              </p:cNvSpPr>
              <p:nvPr/>
            </p:nvSpPr>
            <p:spPr bwMode="auto">
              <a:xfrm flipH="1" flipV="1">
                <a:off x="1429" y="2615"/>
                <a:ext cx="2666" cy="633"/>
              </a:xfrm>
              <a:prstGeom prst="curvedDownArrow">
                <a:avLst>
                  <a:gd name="adj1" fmla="val 84234"/>
                  <a:gd name="adj2" fmla="val 168468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1545" y="1207"/>
                <a:ext cx="2766" cy="587"/>
              </a:xfrm>
              <a:prstGeom prst="curvedDownArrow">
                <a:avLst>
                  <a:gd name="adj1" fmla="val 92249"/>
                  <a:gd name="adj2" fmla="val 184498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5540375" y="2184400"/>
              <a:ext cx="3352800" cy="2179638"/>
              <a:chOff x="3490" y="1376"/>
              <a:chExt cx="2112" cy="1373"/>
            </a:xfrm>
          </p:grpSpPr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3490" y="1376"/>
                <a:ext cx="2112" cy="1373"/>
                <a:chOff x="3490" y="1376"/>
                <a:chExt cx="2112" cy="1373"/>
              </a:xfrm>
            </p:grpSpPr>
            <p:sp>
              <p:nvSpPr>
                <p:cNvPr id="20" name="Oval 7"/>
                <p:cNvSpPr>
                  <a:spLocks noChangeArrowheads="1"/>
                </p:cNvSpPr>
                <p:nvPr/>
              </p:nvSpPr>
              <p:spPr bwMode="auto">
                <a:xfrm>
                  <a:off x="3490" y="1619"/>
                  <a:ext cx="2112" cy="11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311" y="1376"/>
                  <a:ext cx="1131" cy="25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b="1"/>
                    <a:t>Intermediairs</a:t>
                  </a:r>
                </a:p>
              </p:txBody>
            </p:sp>
            <p:sp>
              <p:nvSpPr>
                <p:cNvPr id="2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78" y="1771"/>
                  <a:ext cx="1361" cy="7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b="1" dirty="0" smtClean="0"/>
                    <a:t>Investors</a:t>
                  </a:r>
                  <a:endParaRPr lang="en-US" b="1" dirty="0"/>
                </a:p>
                <a:p>
                  <a:pPr eaLnBrk="1" hangingPunct="1"/>
                  <a:r>
                    <a:rPr lang="en-US" dirty="0"/>
                    <a:t>- </a:t>
                  </a:r>
                  <a:r>
                    <a:rPr lang="en-US" sz="1400" dirty="0"/>
                    <a:t>intake</a:t>
                  </a:r>
                </a:p>
                <a:p>
                  <a:pPr eaLnBrk="1" hangingPunct="1"/>
                  <a:r>
                    <a:rPr lang="en-US" sz="1400" dirty="0"/>
                    <a:t>- </a:t>
                  </a:r>
                  <a:r>
                    <a:rPr lang="en-US" sz="1400" dirty="0" err="1"/>
                    <a:t>advies</a:t>
                  </a:r>
                  <a:endParaRPr lang="en-US" sz="1400" dirty="0"/>
                </a:p>
                <a:p>
                  <a:pPr eaLnBrk="1" hangingPunct="1"/>
                  <a:r>
                    <a:rPr lang="en-US" sz="1400" dirty="0"/>
                    <a:t>- workshops</a:t>
                  </a:r>
                </a:p>
                <a:p>
                  <a:pPr eaLnBrk="1" hangingPunct="1"/>
                  <a:r>
                    <a:rPr lang="en-US" sz="1400" dirty="0"/>
                    <a:t>- matching</a:t>
                  </a:r>
                </a:p>
              </p:txBody>
            </p:sp>
          </p:grpSp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 flipH="1">
                <a:off x="3606" y="1929"/>
                <a:ext cx="297" cy="607"/>
              </a:xfrm>
              <a:prstGeom prst="curvedLeftArrow">
                <a:avLst>
                  <a:gd name="adj1" fmla="val 40875"/>
                  <a:gd name="adj2" fmla="val 81751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-36513" y="2665413"/>
              <a:ext cx="3309938" cy="2193925"/>
              <a:chOff x="158" y="2015"/>
              <a:chExt cx="2085" cy="1188"/>
            </a:xfrm>
          </p:grpSpPr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158" y="2015"/>
                <a:ext cx="2085" cy="1188"/>
                <a:chOff x="158" y="1996"/>
                <a:chExt cx="2085" cy="1188"/>
              </a:xfrm>
            </p:grpSpPr>
            <p:sp>
              <p:nvSpPr>
                <p:cNvPr id="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4" y="2968"/>
                  <a:ext cx="1142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b="1"/>
                    <a:t>Intermediairs</a:t>
                  </a:r>
                </a:p>
              </p:txBody>
            </p: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58" y="1996"/>
                  <a:ext cx="2085" cy="972"/>
                  <a:chOff x="158" y="1996"/>
                  <a:chExt cx="2085" cy="972"/>
                </a:xfrm>
              </p:grpSpPr>
              <p:sp>
                <p:nvSpPr>
                  <p:cNvPr id="1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58" y="1996"/>
                    <a:ext cx="2085" cy="97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1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" y="2160"/>
                    <a:ext cx="1146" cy="58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b="1" dirty="0" smtClean="0"/>
                      <a:t>Entrepreneurs</a:t>
                    </a:r>
                    <a:endParaRPr lang="en-US" b="1" dirty="0"/>
                  </a:p>
                  <a:p>
                    <a:pPr eaLnBrk="1" hangingPunct="1"/>
                    <a:r>
                      <a:rPr lang="en-US" dirty="0"/>
                      <a:t>- </a:t>
                    </a:r>
                    <a:r>
                      <a:rPr lang="en-US" sz="1400" dirty="0"/>
                      <a:t>intake</a:t>
                    </a:r>
                  </a:p>
                  <a:p>
                    <a:pPr eaLnBrk="1" hangingPunct="1"/>
                    <a:r>
                      <a:rPr lang="en-US" sz="1400" dirty="0"/>
                      <a:t>- </a:t>
                    </a:r>
                    <a:r>
                      <a:rPr lang="en-US" sz="1400" dirty="0" err="1"/>
                      <a:t>advies</a:t>
                    </a:r>
                    <a:endParaRPr lang="en-US" sz="1400" dirty="0"/>
                  </a:p>
                  <a:p>
                    <a:pPr eaLnBrk="1" hangingPunct="1"/>
                    <a:r>
                      <a:rPr lang="en-US" sz="1400" dirty="0"/>
                      <a:t>- workshops</a:t>
                    </a:r>
                  </a:p>
                  <a:p>
                    <a:pPr eaLnBrk="1" hangingPunct="1"/>
                    <a:r>
                      <a:rPr lang="en-US" sz="1400" dirty="0"/>
                      <a:t>- matching</a:t>
                    </a:r>
                  </a:p>
                </p:txBody>
              </p:sp>
            </p:grpSp>
          </p:grpSp>
          <p:sp>
            <p:nvSpPr>
              <p:cNvPr id="13" name="AutoShape 19"/>
              <p:cNvSpPr>
                <a:spLocks noChangeArrowheads="1"/>
              </p:cNvSpPr>
              <p:nvPr/>
            </p:nvSpPr>
            <p:spPr bwMode="auto">
              <a:xfrm>
                <a:off x="1429" y="2387"/>
                <a:ext cx="297" cy="522"/>
              </a:xfrm>
              <a:prstGeom prst="curvedLeftArrow">
                <a:avLst>
                  <a:gd name="adj1" fmla="val 35152"/>
                  <a:gd name="adj2" fmla="val 7030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8" name="Afbeelding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2847975"/>
              <a:ext cx="2192337" cy="130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3352800"/>
              <a:ext cx="936625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Afbeelding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3000375"/>
              <a:ext cx="2039937" cy="130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Afbeelding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38" y="3233738"/>
              <a:ext cx="936625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kstvak 24"/>
          <p:cNvSpPr txBox="1"/>
          <p:nvPr/>
        </p:nvSpPr>
        <p:spPr>
          <a:xfrm>
            <a:off x="683568" y="46531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accent1"/>
                </a:solidFill>
              </a:rPr>
              <a:t>Intake (</a:t>
            </a:r>
            <a:r>
              <a:rPr lang="nl-NL" dirty="0" err="1" smtClean="0">
                <a:solidFill>
                  <a:schemeClr val="accent1"/>
                </a:solidFill>
              </a:rPr>
              <a:t>ca</a:t>
            </a:r>
            <a:r>
              <a:rPr lang="nl-NL" dirty="0" smtClean="0">
                <a:solidFill>
                  <a:schemeClr val="accent1"/>
                </a:solidFill>
              </a:rPr>
              <a:t> 220 per </a:t>
            </a:r>
            <a:r>
              <a:rPr lang="nl-NL" dirty="0" err="1" smtClean="0">
                <a:solidFill>
                  <a:schemeClr val="accent1"/>
                </a:solidFill>
              </a:rPr>
              <a:t>year</a:t>
            </a:r>
            <a:r>
              <a:rPr lang="nl-NL" dirty="0" smtClean="0">
                <a:solidFill>
                  <a:schemeClr val="accent1"/>
                </a:solidFill>
              </a:rPr>
              <a:t>, OostNV)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accent1"/>
                </a:solidFill>
              </a:rPr>
              <a:t>Business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 matching </a:t>
            </a:r>
            <a:r>
              <a:rPr lang="nl-NL" dirty="0" err="1" smtClean="0">
                <a:solidFill>
                  <a:schemeClr val="accent1"/>
                </a:solidFill>
              </a:rPr>
              <a:t>preparation</a:t>
            </a:r>
            <a:r>
              <a:rPr lang="nl-NL" dirty="0" smtClean="0">
                <a:solidFill>
                  <a:schemeClr val="accent1"/>
                </a:solidFill>
              </a:rPr>
              <a:t> (</a:t>
            </a:r>
            <a:r>
              <a:rPr lang="nl-NL" dirty="0" err="1" smtClean="0">
                <a:solidFill>
                  <a:schemeClr val="accent1"/>
                </a:solidFill>
              </a:rPr>
              <a:t>ca</a:t>
            </a:r>
            <a:r>
              <a:rPr lang="nl-NL" dirty="0" smtClean="0">
                <a:solidFill>
                  <a:schemeClr val="accent1"/>
                </a:solidFill>
              </a:rPr>
              <a:t> 60 a 70 </a:t>
            </a:r>
            <a:r>
              <a:rPr lang="nl-NL" dirty="0" err="1" smtClean="0">
                <a:solidFill>
                  <a:schemeClr val="accent1"/>
                </a:solidFill>
              </a:rPr>
              <a:t>yearly</a:t>
            </a:r>
            <a:r>
              <a:rPr lang="nl-NL" dirty="0" smtClean="0">
                <a:solidFill>
                  <a:schemeClr val="accent1"/>
                </a:solidFill>
              </a:rPr>
              <a:t>, 2014: 11 matches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accent1"/>
                </a:solidFill>
              </a:rPr>
              <a:t>workshops &amp; training (</a:t>
            </a:r>
            <a:r>
              <a:rPr lang="nl-NL" dirty="0" err="1" smtClean="0">
                <a:solidFill>
                  <a:schemeClr val="accent1"/>
                </a:solidFill>
              </a:rPr>
              <a:t>pitching</a:t>
            </a:r>
            <a:r>
              <a:rPr lang="nl-NL" dirty="0" smtClean="0">
                <a:solidFill>
                  <a:schemeClr val="accent1"/>
                </a:solidFill>
              </a:rPr>
              <a:t>, equity, coaching, </a:t>
            </a:r>
            <a:r>
              <a:rPr lang="nl-NL" dirty="0" err="1" smtClean="0">
                <a:solidFill>
                  <a:schemeClr val="accent1"/>
                </a:solidFill>
              </a:rPr>
              <a:t>legal</a:t>
            </a:r>
            <a:r>
              <a:rPr lang="nl-NL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accent1"/>
                </a:solidFill>
              </a:rPr>
              <a:t>deal flow: </a:t>
            </a:r>
          </a:p>
          <a:p>
            <a:pPr marL="742950" lvl="1" indent="-285750">
              <a:buFontTx/>
              <a:buChar char="-"/>
            </a:pPr>
            <a:r>
              <a:rPr lang="nl-NL" dirty="0" err="1" smtClean="0">
                <a:solidFill>
                  <a:schemeClr val="accent1"/>
                </a:solidFill>
              </a:rPr>
              <a:t>Matchings</a:t>
            </a:r>
            <a:r>
              <a:rPr lang="nl-NL" dirty="0" smtClean="0">
                <a:solidFill>
                  <a:schemeClr val="accent1"/>
                </a:solidFill>
              </a:rPr>
              <a:t> workshops ( </a:t>
            </a:r>
            <a:r>
              <a:rPr lang="nl-NL" dirty="0" err="1" smtClean="0">
                <a:solidFill>
                  <a:schemeClr val="accent1"/>
                </a:solidFill>
              </a:rPr>
              <a:t>every</a:t>
            </a:r>
            <a:r>
              <a:rPr lang="nl-NL" dirty="0" smtClean="0">
                <a:solidFill>
                  <a:schemeClr val="accent1"/>
                </a:solidFill>
              </a:rPr>
              <a:t> 8 weeks, </a:t>
            </a:r>
            <a:r>
              <a:rPr lang="nl-NL" dirty="0" err="1" smtClean="0">
                <a:solidFill>
                  <a:schemeClr val="accent1"/>
                </a:solidFill>
              </a:rPr>
              <a:t>theme-investorslounges</a:t>
            </a:r>
            <a:r>
              <a:rPr lang="nl-NL" dirty="0" smtClean="0">
                <a:solidFill>
                  <a:schemeClr val="accent1"/>
                </a:solidFill>
              </a:rPr>
              <a:t>) </a:t>
            </a:r>
            <a:r>
              <a:rPr lang="nl-NL" dirty="0" err="1" smtClean="0">
                <a:solidFill>
                  <a:schemeClr val="accent1"/>
                </a:solidFill>
              </a:rPr>
              <a:t>with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smtClean="0">
                <a:solidFill>
                  <a:schemeClr val="accent1"/>
                </a:solidFill>
              </a:rPr>
              <a:t>partners</a:t>
            </a:r>
          </a:p>
          <a:p>
            <a:pPr marL="742950" lvl="1" indent="-285750">
              <a:buFontTx/>
              <a:buChar char="-"/>
            </a:pPr>
            <a:r>
              <a:rPr lang="nl-NL" dirty="0" smtClean="0">
                <a:solidFill>
                  <a:schemeClr val="accent1"/>
                </a:solidFill>
              </a:rPr>
              <a:t>More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 more </a:t>
            </a:r>
            <a:r>
              <a:rPr lang="nl-NL" dirty="0" err="1" smtClean="0">
                <a:solidFill>
                  <a:schemeClr val="accent1"/>
                </a:solidFill>
              </a:rPr>
              <a:t>one</a:t>
            </a:r>
            <a:r>
              <a:rPr lang="nl-NL" dirty="0" smtClean="0">
                <a:solidFill>
                  <a:schemeClr val="accent1"/>
                </a:solidFill>
              </a:rPr>
              <a:t>-on </a:t>
            </a:r>
            <a:r>
              <a:rPr lang="nl-NL" dirty="0" err="1" smtClean="0">
                <a:solidFill>
                  <a:schemeClr val="accent1"/>
                </a:solidFill>
              </a:rPr>
              <a:t>one</a:t>
            </a:r>
            <a:r>
              <a:rPr lang="nl-NL" dirty="0" smtClean="0">
                <a:solidFill>
                  <a:schemeClr val="accent1"/>
                </a:solidFill>
              </a:rPr>
              <a:t> matching, Management </a:t>
            </a:r>
            <a:r>
              <a:rPr lang="nl-NL" dirty="0" err="1" smtClean="0">
                <a:solidFill>
                  <a:schemeClr val="accent1"/>
                </a:solidFill>
              </a:rPr>
              <a:t>Buy</a:t>
            </a:r>
            <a:r>
              <a:rPr lang="nl-NL" dirty="0" smtClean="0">
                <a:solidFill>
                  <a:schemeClr val="accent1"/>
                </a:solidFill>
              </a:rPr>
              <a:t>-ins</a:t>
            </a:r>
          </a:p>
          <a:p>
            <a:pPr marL="742950" lvl="1" indent="-285750">
              <a:buFontTx/>
              <a:buChar char="-"/>
            </a:pPr>
            <a:r>
              <a:rPr lang="nl-NL" dirty="0" smtClean="0">
                <a:solidFill>
                  <a:schemeClr val="accent1"/>
                </a:solidFill>
              </a:rPr>
              <a:t>Club deals </a:t>
            </a:r>
            <a:r>
              <a:rPr lang="nl-NL" dirty="0" err="1" smtClean="0">
                <a:solidFill>
                  <a:schemeClr val="accent1"/>
                </a:solidFill>
              </a:rPr>
              <a:t>with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other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investors</a:t>
            </a:r>
            <a:r>
              <a:rPr lang="nl-NL" dirty="0" smtClean="0">
                <a:solidFill>
                  <a:schemeClr val="accent1"/>
                </a:solidFill>
              </a:rPr>
              <a:t> (</a:t>
            </a:r>
            <a:r>
              <a:rPr lang="nl-NL" dirty="0" err="1" smtClean="0">
                <a:solidFill>
                  <a:schemeClr val="accent1"/>
                </a:solidFill>
              </a:rPr>
              <a:t>incl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our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own</a:t>
            </a:r>
            <a:r>
              <a:rPr lang="nl-NL" dirty="0" smtClean="0">
                <a:solidFill>
                  <a:schemeClr val="accent1"/>
                </a:solidFill>
              </a:rPr>
              <a:t> PPM Oost)</a:t>
            </a:r>
          </a:p>
        </p:txBody>
      </p:sp>
    </p:spTree>
    <p:extLst>
      <p:ext uri="{BB962C8B-B14F-4D97-AF65-F5344CB8AC3E}">
        <p14:creationId xmlns:p14="http://schemas.microsoft.com/office/powerpoint/2010/main" val="12459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accent1"/>
                </a:solidFill>
              </a:rPr>
              <a:t>Bottlenecks in Business </a:t>
            </a:r>
            <a:r>
              <a:rPr lang="nl-NL" sz="4000" b="1" dirty="0">
                <a:solidFill>
                  <a:schemeClr val="accent1"/>
                </a:solidFill>
              </a:rPr>
              <a:t>Angel </a:t>
            </a:r>
            <a:r>
              <a:rPr lang="nl-NL" sz="4000" b="1" dirty="0" smtClean="0">
                <a:solidFill>
                  <a:schemeClr val="accent1"/>
                </a:solidFill>
              </a:rPr>
              <a:t>Investment </a:t>
            </a:r>
            <a:r>
              <a:rPr lang="nl-NL" sz="2700" b="1" dirty="0" smtClean="0">
                <a:solidFill>
                  <a:schemeClr val="accent1"/>
                </a:solidFill>
              </a:rPr>
              <a:t>(research BANN)</a:t>
            </a:r>
            <a:endParaRPr lang="nl-NL" sz="2700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Lack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entrepreneurial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quality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arrogance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; </a:t>
            </a:r>
            <a:endParaRPr lang="nl-NL" sz="16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lack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quality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businessplan;</a:t>
            </a:r>
          </a:p>
          <a:p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Unrealistic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proposals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;</a:t>
            </a:r>
            <a:r>
              <a:rPr lang="nl-NL" sz="1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Insufficient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interesting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plan;</a:t>
            </a:r>
            <a:endParaRPr lang="nl-NL" sz="16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High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intermediairy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costs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>
              <a:buNone/>
            </a:pP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 Level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playing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 field in the market is </a:t>
            </a:r>
            <a:r>
              <a:rPr lang="nl-NL" sz="3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insufficient</a:t>
            </a:r>
            <a:r>
              <a:rPr lang="nl-NL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nl-NL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nl-NL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7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 smtClean="0">
                <a:solidFill>
                  <a:schemeClr val="accent1"/>
                </a:solidFill>
              </a:rPr>
              <a:t>About</a:t>
            </a:r>
            <a:r>
              <a:rPr lang="nl-NL" b="1" dirty="0" smtClean="0">
                <a:solidFill>
                  <a:schemeClr val="accent1"/>
                </a:solidFill>
              </a:rPr>
              <a:t> me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accent1"/>
                </a:solidFill>
              </a:rPr>
              <a:t>Background: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accent1"/>
                </a:solidFill>
              </a:rPr>
              <a:t>D</a:t>
            </a:r>
            <a:r>
              <a:rPr lang="nl-NL" sz="2800" dirty="0" smtClean="0">
                <a:solidFill>
                  <a:schemeClr val="accent1"/>
                </a:solidFill>
              </a:rPr>
              <a:t>eloitte, Rabobank, Min. </a:t>
            </a:r>
            <a:r>
              <a:rPr lang="nl-NL" sz="2800" dirty="0" err="1" smtClean="0">
                <a:solidFill>
                  <a:schemeClr val="accent1"/>
                </a:solidFill>
              </a:rPr>
              <a:t>Econ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 err="1" smtClean="0">
                <a:solidFill>
                  <a:schemeClr val="accent1"/>
                </a:solidFill>
              </a:rPr>
              <a:t>Affairs</a:t>
            </a:r>
            <a:endParaRPr lang="nl-NL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accent1"/>
                </a:solidFill>
              </a:rPr>
              <a:t>PPM Oost (VC)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chemeClr val="accent1"/>
                </a:solidFill>
              </a:rPr>
              <a:t>Program manager BA </a:t>
            </a:r>
            <a:r>
              <a:rPr lang="nl-NL" sz="2800" dirty="0" err="1" smtClean="0">
                <a:solidFill>
                  <a:schemeClr val="accent1"/>
                </a:solidFill>
              </a:rPr>
              <a:t>network</a:t>
            </a:r>
            <a:endParaRPr lang="nl-NL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accent1"/>
                </a:solidFill>
              </a:rPr>
              <a:t>Program manager H2020/ </a:t>
            </a:r>
            <a:r>
              <a:rPr lang="nl-NL" sz="2800" dirty="0" err="1" smtClean="0">
                <a:solidFill>
                  <a:schemeClr val="accent1"/>
                </a:solidFill>
              </a:rPr>
              <a:t>Eurostars</a:t>
            </a:r>
            <a:endParaRPr lang="nl-NL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4" name="Groep 10"/>
          <p:cNvGrpSpPr>
            <a:grpSpLocks/>
          </p:cNvGrpSpPr>
          <p:nvPr/>
        </p:nvGrpSpPr>
        <p:grpSpPr bwMode="auto">
          <a:xfrm>
            <a:off x="5845718" y="3184369"/>
            <a:ext cx="2867025" cy="3425825"/>
            <a:chOff x="577184" y="2261349"/>
            <a:chExt cx="2868206" cy="34247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84" y="2261349"/>
              <a:ext cx="2868206" cy="272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kstvak 5"/>
            <p:cNvSpPr txBox="1"/>
            <p:nvPr/>
          </p:nvSpPr>
          <p:spPr>
            <a:xfrm>
              <a:off x="577184" y="4978257"/>
              <a:ext cx="2868206" cy="707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dirty="0">
                  <a:solidFill>
                    <a:srgbClr val="0075B8"/>
                  </a:solidFill>
                  <a:ea typeface="+mj-ea"/>
                </a:rPr>
                <a:t>Bart Heuts</a:t>
              </a:r>
            </a:p>
            <a:p>
              <a:pPr>
                <a:defRPr/>
              </a:pPr>
              <a:r>
                <a:rPr lang="nl-NL" dirty="0">
                  <a:solidFill>
                    <a:srgbClr val="0075B8"/>
                  </a:solidFill>
                  <a:ea typeface="+mj-ea"/>
                </a:rPr>
                <a:t>bart.heuts@oostnv.nl</a:t>
              </a:r>
            </a:p>
          </p:txBody>
        </p:sp>
      </p:grpSp>
      <p:pic>
        <p:nvPicPr>
          <p:cNvPr id="9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30532"/>
            <a:ext cx="197961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accent1"/>
                </a:solidFill>
              </a:rPr>
              <a:t>Market Trends</a:t>
            </a:r>
            <a:endParaRPr lang="nl-NL" sz="4000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4525963"/>
          </a:xfrm>
        </p:spPr>
        <p:txBody>
          <a:bodyPr>
            <a:noAutofit/>
          </a:bodyPr>
          <a:lstStyle/>
          <a:p>
            <a:endParaRPr lang="nl-N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Start-up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finance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subsidies</a:t>
            </a:r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more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own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money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needed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 topclass </a:t>
            </a:r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start-ups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enough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BA-money in the market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Growth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companies: Business Angels are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interested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Syndicates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BA’s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(next sheet)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Internationalisation</a:t>
            </a:r>
            <a:endParaRPr lang="nl-N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Leverage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attract</a:t>
            </a:r>
            <a:r>
              <a:rPr lang="nl-N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Bank </a:t>
            </a:r>
            <a:r>
              <a:rPr lang="nl-N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Loans</a:t>
            </a:r>
            <a:endParaRPr lang="nl-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nl-N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Crowdfunding</a:t>
            </a:r>
          </a:p>
        </p:txBody>
      </p:sp>
    </p:spTree>
    <p:extLst>
      <p:ext uri="{BB962C8B-B14F-4D97-AF65-F5344CB8AC3E}">
        <p14:creationId xmlns:p14="http://schemas.microsoft.com/office/powerpoint/2010/main" val="251950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gel San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1873250" cy="1008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logo AP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2095500" cy="1162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go Archang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38400" cy="1171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logo banvlan orizzont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12" y="1677862"/>
            <a:ext cx="1883151" cy="90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go Evob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677862"/>
            <a:ext cx="2087563" cy="757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logo Go Beyo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1" y="2924175"/>
            <a:ext cx="1800225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ogo I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1809750" cy="8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logo IE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1800225" cy="96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ogo Italian Angels for Growt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2573337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logo London Business Ange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59171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ogo next st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1943100" cy="122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Logo oost n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292600"/>
            <a:ext cx="1336675" cy="158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logo PB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5430837"/>
            <a:ext cx="2305050" cy="89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New logo Be Angel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1" y="1436036"/>
            <a:ext cx="2160588" cy="127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6238" y="4951412"/>
            <a:ext cx="2159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accent1"/>
                </a:solidFill>
              </a:rPr>
              <a:t>What’s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your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impression</a:t>
            </a:r>
            <a:r>
              <a:rPr lang="nl-NL" b="1" dirty="0" smtClean="0">
                <a:solidFill>
                  <a:schemeClr val="accent1"/>
                </a:solidFill>
              </a:rPr>
              <a:t> of </a:t>
            </a:r>
            <a:r>
              <a:rPr lang="nl-NL" b="1" dirty="0" err="1" smtClean="0">
                <a:solidFill>
                  <a:schemeClr val="accent1"/>
                </a:solidFill>
              </a:rPr>
              <a:t>BA’s</a:t>
            </a:r>
            <a:r>
              <a:rPr lang="nl-NL" b="1" dirty="0" smtClean="0">
                <a:solidFill>
                  <a:schemeClr val="accent1"/>
                </a:solidFill>
              </a:rPr>
              <a:t>? 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accent1"/>
                </a:solidFill>
              </a:rPr>
              <a:t>“Does </a:t>
            </a:r>
            <a:r>
              <a:rPr lang="nl-NL" sz="2000" dirty="0" err="1" smtClean="0">
                <a:solidFill>
                  <a:schemeClr val="accent1"/>
                </a:solidFill>
              </a:rPr>
              <a:t>it</a:t>
            </a:r>
            <a:r>
              <a:rPr lang="nl-NL" sz="2000" dirty="0" smtClean="0">
                <a:solidFill>
                  <a:schemeClr val="accent1"/>
                </a:solidFill>
              </a:rPr>
              <a:t> make sense?” </a:t>
            </a:r>
          </a:p>
          <a:p>
            <a:r>
              <a:rPr lang="nl-NL" sz="2000" dirty="0" err="1" smtClean="0">
                <a:solidFill>
                  <a:schemeClr val="accent1"/>
                </a:solidFill>
              </a:rPr>
              <a:t>What’s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needed</a:t>
            </a:r>
            <a:r>
              <a:rPr lang="nl-NL" sz="2000" dirty="0" smtClean="0">
                <a:solidFill>
                  <a:schemeClr val="accent1"/>
                </a:solidFill>
              </a:rPr>
              <a:t> in </a:t>
            </a:r>
            <a:r>
              <a:rPr lang="nl-NL" sz="2000" dirty="0" err="1" smtClean="0">
                <a:solidFill>
                  <a:schemeClr val="accent1"/>
                </a:solidFill>
              </a:rPr>
              <a:t>your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region</a:t>
            </a:r>
            <a:r>
              <a:rPr lang="nl-NL" sz="2000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sz="2000" dirty="0" smtClean="0">
                <a:solidFill>
                  <a:schemeClr val="accent1"/>
                </a:solidFill>
              </a:rPr>
              <a:t>How </a:t>
            </a:r>
            <a:r>
              <a:rPr lang="nl-NL" sz="2000" dirty="0" err="1" smtClean="0">
                <a:solidFill>
                  <a:schemeClr val="accent1"/>
                </a:solidFill>
              </a:rPr>
              <a:t>to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learn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from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each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other</a:t>
            </a:r>
            <a:r>
              <a:rPr lang="nl-NL" sz="2000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sz="2000" dirty="0" smtClean="0">
                <a:solidFill>
                  <a:schemeClr val="accent1"/>
                </a:solidFill>
              </a:rPr>
              <a:t>tips </a:t>
            </a:r>
            <a:r>
              <a:rPr lang="nl-NL" sz="2000" dirty="0" err="1" smtClean="0">
                <a:solidFill>
                  <a:schemeClr val="accent1"/>
                </a:solidFill>
              </a:rPr>
              <a:t>and</a:t>
            </a:r>
            <a:r>
              <a:rPr lang="nl-NL" sz="2000" dirty="0" smtClean="0">
                <a:solidFill>
                  <a:schemeClr val="accent1"/>
                </a:solidFill>
              </a:rPr>
              <a:t> tricks </a:t>
            </a:r>
            <a:r>
              <a:rPr lang="nl-NL" sz="2000" dirty="0" err="1" smtClean="0">
                <a:solidFill>
                  <a:schemeClr val="accent1"/>
                </a:solidFill>
              </a:rPr>
              <a:t>welcome</a:t>
            </a:r>
            <a:r>
              <a:rPr lang="nl-NL" sz="2000" dirty="0" smtClean="0">
                <a:solidFill>
                  <a:schemeClr val="accent1"/>
                </a:solidFill>
              </a:rPr>
              <a:t>!</a:t>
            </a:r>
          </a:p>
          <a:p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48" y="3212976"/>
            <a:ext cx="2497852" cy="16561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212976"/>
            <a:ext cx="2497852" cy="16561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348" y="4860069"/>
            <a:ext cx="2491559" cy="1652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4882457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So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let’s</a:t>
            </a:r>
            <a:r>
              <a:rPr lang="nl-NL" dirty="0" smtClean="0">
                <a:solidFill>
                  <a:srgbClr val="0070C0"/>
                </a:solidFill>
              </a:rPr>
              <a:t> get </a:t>
            </a:r>
            <a:r>
              <a:rPr lang="nl-NL" dirty="0" err="1" smtClean="0">
                <a:solidFill>
                  <a:srgbClr val="0070C0"/>
                </a:solidFill>
              </a:rPr>
              <a:t>started</a:t>
            </a:r>
            <a:r>
              <a:rPr lang="nl-NL" dirty="0" smtClean="0">
                <a:solidFill>
                  <a:srgbClr val="0070C0"/>
                </a:solidFill>
              </a:rPr>
              <a:t>!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00808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21663"/>
            <a:ext cx="3211386" cy="24054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127103"/>
            <a:ext cx="3267447" cy="21743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127103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9327" y="449963"/>
            <a:ext cx="6608645" cy="719940"/>
          </a:xfrm>
        </p:spPr>
        <p:txBody>
          <a:bodyPr/>
          <a:lstStyle/>
          <a:p>
            <a:r>
              <a:rPr lang="nl-NL" dirty="0" smtClean="0"/>
              <a:t>OOST NV – </a:t>
            </a:r>
            <a:r>
              <a:rPr lang="nl-NL" sz="1620" dirty="0" smtClean="0"/>
              <a:t>RDA East Netherlands</a:t>
            </a:r>
            <a:endParaRPr lang="nl-NL" sz="1620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54791" y="1884128"/>
            <a:ext cx="8811943" cy="476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smtClean="0"/>
              <a:t>Development agency </a:t>
            </a:r>
            <a:r>
              <a:rPr lang="nl-NL" dirty="0" err="1" smtClean="0"/>
              <a:t>and</a:t>
            </a:r>
            <a:r>
              <a:rPr lang="nl-NL" dirty="0" smtClean="0"/>
              <a:t> investment agency (VC) in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organisation</a:t>
            </a:r>
            <a:endParaRPr lang="nl-NL" dirty="0" smtClean="0"/>
          </a:p>
          <a:p>
            <a:pPr>
              <a:spcBef>
                <a:spcPct val="50000"/>
              </a:spcBef>
              <a:buFontTx/>
              <a:buChar char="-"/>
            </a:pPr>
            <a:endParaRPr lang="nl-NL" dirty="0" smtClean="0"/>
          </a:p>
          <a:p>
            <a:pPr>
              <a:spcBef>
                <a:spcPct val="50000"/>
              </a:spcBef>
            </a:pPr>
            <a:r>
              <a:rPr lang="nl-NL" dirty="0" smtClean="0"/>
              <a:t>Goal:  Support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facilitate</a:t>
            </a:r>
            <a:r>
              <a:rPr lang="nl-NL" dirty="0" smtClean="0"/>
              <a:t> entrepreneurs in East </a:t>
            </a:r>
            <a:r>
              <a:rPr lang="nl-NL" dirty="0" err="1" smtClean="0"/>
              <a:t>netherlands</a:t>
            </a:r>
            <a:r>
              <a:rPr lang="nl-NL" b="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nl-NL" b="0" dirty="0" err="1" smtClean="0"/>
              <a:t>Facilitate</a:t>
            </a:r>
            <a:r>
              <a:rPr lang="nl-NL" b="0" dirty="0" smtClean="0"/>
              <a:t> </a:t>
            </a:r>
            <a:r>
              <a:rPr lang="nl-NL" b="0" dirty="0" err="1" smtClean="0"/>
              <a:t>them</a:t>
            </a:r>
            <a:r>
              <a:rPr lang="nl-NL" b="0" dirty="0" smtClean="0"/>
              <a:t> </a:t>
            </a:r>
            <a:r>
              <a:rPr lang="nl-NL" b="0" dirty="0" err="1" smtClean="0"/>
              <a:t>to</a:t>
            </a:r>
            <a:r>
              <a:rPr lang="nl-NL" b="0" dirty="0" smtClean="0"/>
              <a:t> </a:t>
            </a:r>
            <a:r>
              <a:rPr lang="nl-NL" b="0" dirty="0" err="1" smtClean="0"/>
              <a:t>bring</a:t>
            </a:r>
            <a:r>
              <a:rPr lang="nl-NL" b="0" dirty="0"/>
              <a:t> </a:t>
            </a:r>
            <a:r>
              <a:rPr lang="nl-NL" b="0" dirty="0" err="1" smtClean="0"/>
              <a:t>knowledge</a:t>
            </a:r>
            <a:r>
              <a:rPr lang="nl-NL" b="0" dirty="0" smtClean="0"/>
              <a:t> </a:t>
            </a:r>
            <a:r>
              <a:rPr lang="nl-NL" b="0" dirty="0" err="1" smtClean="0"/>
              <a:t>and</a:t>
            </a:r>
            <a:r>
              <a:rPr lang="nl-NL" b="0" dirty="0" smtClean="0"/>
              <a:t> </a:t>
            </a:r>
            <a:r>
              <a:rPr lang="nl-NL" b="0" dirty="0" err="1" smtClean="0"/>
              <a:t>innovation</a:t>
            </a:r>
            <a:r>
              <a:rPr lang="nl-NL" b="0" dirty="0" smtClean="0"/>
              <a:t> </a:t>
            </a:r>
            <a:r>
              <a:rPr lang="nl-NL" b="0" dirty="0" err="1" smtClean="0"/>
              <a:t>to</a:t>
            </a:r>
            <a:r>
              <a:rPr lang="nl-NL" b="0" dirty="0" smtClean="0"/>
              <a:t> commercial </a:t>
            </a:r>
            <a:r>
              <a:rPr lang="nl-NL" b="0" dirty="0" err="1" smtClean="0"/>
              <a:t>value</a:t>
            </a:r>
            <a:r>
              <a:rPr lang="nl-NL" b="0" dirty="0" smtClean="0"/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nl-NL" dirty="0"/>
          </a:p>
          <a:p>
            <a:pPr>
              <a:spcBef>
                <a:spcPct val="50000"/>
              </a:spcBef>
            </a:pPr>
            <a:r>
              <a:rPr lang="nl-NL" dirty="0" smtClean="0"/>
              <a:t>Support in the </a:t>
            </a:r>
            <a:r>
              <a:rPr lang="nl-NL" dirty="0" err="1" smtClean="0"/>
              <a:t>fields</a:t>
            </a:r>
            <a:r>
              <a:rPr lang="nl-NL" dirty="0" smtClean="0"/>
              <a:t> of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nl-NL" dirty="0" err="1" smtClean="0"/>
              <a:t>Improve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business </a:t>
            </a:r>
            <a:r>
              <a:rPr lang="nl-NL" dirty="0" err="1" smtClean="0"/>
              <a:t>location</a:t>
            </a:r>
            <a:endParaRPr lang="nl-NL" dirty="0" smtClean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nl-NL" dirty="0" smtClean="0"/>
              <a:t>Building Clusters </a:t>
            </a:r>
            <a:r>
              <a:rPr lang="nl-NL" dirty="0" err="1" smtClean="0"/>
              <a:t>and</a:t>
            </a:r>
            <a:r>
              <a:rPr lang="nl-NL" dirty="0" smtClean="0"/>
              <a:t> consortia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nl-NL" dirty="0" smtClean="0"/>
              <a:t>Business </a:t>
            </a:r>
            <a:r>
              <a:rPr lang="nl-NL" dirty="0" err="1" smtClean="0"/>
              <a:t>development</a:t>
            </a:r>
            <a:endParaRPr lang="nl-NL" dirty="0" smtClean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nl-NL" dirty="0" err="1" smtClean="0"/>
              <a:t>Internationalisation</a:t>
            </a:r>
            <a:endParaRPr lang="nl-NL" dirty="0" smtClean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nl-NL" dirty="0" smtClean="0"/>
              <a:t>Finance (</a:t>
            </a:r>
            <a:r>
              <a:rPr lang="nl-NL" dirty="0" err="1" smtClean="0"/>
              <a:t>a.o</a:t>
            </a:r>
            <a:r>
              <a:rPr lang="nl-NL" dirty="0" smtClean="0"/>
              <a:t>. via Bus Angels)</a:t>
            </a:r>
            <a:endParaRPr lang="nl-NL" dirty="0"/>
          </a:p>
          <a:p>
            <a:pPr marL="0" indent="0">
              <a:spcBef>
                <a:spcPct val="50000"/>
              </a:spcBef>
              <a:buNone/>
            </a:pPr>
            <a:endParaRPr lang="nl-NL" dirty="0"/>
          </a:p>
          <a:p>
            <a:pPr marL="0" indent="0">
              <a:spcBef>
                <a:spcPct val="50000"/>
              </a:spcBef>
              <a:buNone/>
            </a:pPr>
            <a:endParaRPr lang="nl-NL" dirty="0"/>
          </a:p>
        </p:txBody>
      </p:sp>
      <p:pic>
        <p:nvPicPr>
          <p:cNvPr id="5" name="Picture 6" descr="OostNederlandinNederlandkaartnederl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49" y="3817762"/>
            <a:ext cx="1666124" cy="19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843">
            <a:off x="2283830" y="2820077"/>
            <a:ext cx="4464049" cy="25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Business Angel Investing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The setting, the context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Business Angels: </a:t>
            </a:r>
            <a:r>
              <a:rPr lang="nl-NL" dirty="0" err="1" smtClean="0">
                <a:solidFill>
                  <a:schemeClr val="accent1"/>
                </a:solidFill>
              </a:rPr>
              <a:t>what</a:t>
            </a:r>
            <a:r>
              <a:rPr lang="nl-NL" dirty="0" smtClean="0">
                <a:solidFill>
                  <a:schemeClr val="accent1"/>
                </a:solidFill>
              </a:rPr>
              <a:t> does </a:t>
            </a:r>
            <a:r>
              <a:rPr lang="nl-NL" dirty="0" err="1" smtClean="0">
                <a:solidFill>
                  <a:schemeClr val="accent1"/>
                </a:solidFill>
              </a:rPr>
              <a:t>it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mean</a:t>
            </a:r>
            <a:r>
              <a:rPr lang="nl-NL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Why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needed</a:t>
            </a:r>
            <a:r>
              <a:rPr lang="nl-NL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Where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find</a:t>
            </a:r>
            <a:r>
              <a:rPr lang="nl-NL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What’s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their</a:t>
            </a:r>
            <a:r>
              <a:rPr lang="nl-NL" dirty="0" smtClean="0">
                <a:solidFill>
                  <a:schemeClr val="accent1"/>
                </a:solidFill>
              </a:rPr>
              <a:t> focus? 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How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inform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and</a:t>
            </a:r>
            <a:r>
              <a:rPr lang="nl-NL" dirty="0" smtClean="0">
                <a:solidFill>
                  <a:schemeClr val="accent1"/>
                </a:solidFill>
              </a:rPr>
              <a:t> support, as a RDA, the entrepreneurs?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1"/>
                </a:solidFill>
              </a:rPr>
              <a:t>Life Cycle &amp; </a:t>
            </a:r>
            <a:r>
              <a:rPr lang="nl-NL" b="1" dirty="0" err="1" smtClean="0">
                <a:solidFill>
                  <a:schemeClr val="accent1"/>
                </a:solidFill>
              </a:rPr>
              <a:t>Financing</a:t>
            </a:r>
            <a:endParaRPr lang="nl-NL" b="1" dirty="0">
              <a:solidFill>
                <a:schemeClr val="accent1"/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611560" y="1124744"/>
            <a:ext cx="0" cy="5544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627016" y="4797152"/>
            <a:ext cx="73293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0993" y="94007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Turnover / Profit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956376" y="483370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b="1" dirty="0" smtClean="0"/>
              <a:t>Time</a:t>
            </a:r>
            <a:endParaRPr lang="nl-NL" b="1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1549235" y="1309410"/>
            <a:ext cx="19615" cy="5194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464153" y="1268760"/>
            <a:ext cx="19615" cy="5194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4048329" y="1268760"/>
            <a:ext cx="19615" cy="5194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776521" y="1268760"/>
            <a:ext cx="19615" cy="5194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7648729" y="1268760"/>
            <a:ext cx="19615" cy="5194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 rot="16200000">
            <a:off x="542283" y="360823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PRE-SEED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 rot="16200000">
            <a:off x="1691586" y="376063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SEED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 rot="16200000">
            <a:off x="2304717" y="3162417"/>
            <a:ext cx="17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(EARLY)GRWOTH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 rot="16200000">
            <a:off x="4259767" y="3587995"/>
            <a:ext cx="99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MATURE</a:t>
            </a:r>
          </a:p>
        </p:txBody>
      </p:sp>
      <p:sp>
        <p:nvSpPr>
          <p:cNvPr id="23" name="Tekstvak 22"/>
          <p:cNvSpPr txBox="1"/>
          <p:nvPr/>
        </p:nvSpPr>
        <p:spPr>
          <a:xfrm rot="16200000">
            <a:off x="6203059" y="3680247"/>
            <a:ext cx="9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DECLINE</a:t>
            </a:r>
          </a:p>
        </p:txBody>
      </p:sp>
      <p:sp>
        <p:nvSpPr>
          <p:cNvPr id="19" name="Vrije vorm 18"/>
          <p:cNvSpPr/>
          <p:nvPr/>
        </p:nvSpPr>
        <p:spPr>
          <a:xfrm>
            <a:off x="613954" y="1733046"/>
            <a:ext cx="7034775" cy="4844400"/>
          </a:xfrm>
          <a:custGeom>
            <a:avLst/>
            <a:gdLst>
              <a:gd name="connsiteX0" fmla="*/ 0 w 6139543"/>
              <a:gd name="connsiteY0" fmla="*/ 3061023 h 4844400"/>
              <a:gd name="connsiteX1" fmla="*/ 1097280 w 6139543"/>
              <a:gd name="connsiteY1" fmla="*/ 4733068 h 4844400"/>
              <a:gd name="connsiteX2" fmla="*/ 3422469 w 6139543"/>
              <a:gd name="connsiteY2" fmla="*/ 278634 h 4844400"/>
              <a:gd name="connsiteX3" fmla="*/ 6139543 w 6139543"/>
              <a:gd name="connsiteY3" fmla="*/ 448451 h 4844400"/>
              <a:gd name="connsiteX4" fmla="*/ 6139543 w 6139543"/>
              <a:gd name="connsiteY4" fmla="*/ 448451 h 48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9543" h="4844400">
                <a:moveTo>
                  <a:pt x="0" y="3061023"/>
                </a:moveTo>
                <a:cubicBezTo>
                  <a:pt x="263434" y="4128911"/>
                  <a:pt x="526869" y="5196799"/>
                  <a:pt x="1097280" y="4733068"/>
                </a:cubicBezTo>
                <a:cubicBezTo>
                  <a:pt x="1667691" y="4269337"/>
                  <a:pt x="2582092" y="992737"/>
                  <a:pt x="3422469" y="278634"/>
                </a:cubicBezTo>
                <a:cubicBezTo>
                  <a:pt x="4262846" y="-435469"/>
                  <a:pt x="6139543" y="448451"/>
                  <a:pt x="6139543" y="448451"/>
                </a:cubicBezTo>
                <a:lnTo>
                  <a:pt x="6139543" y="448451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8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25982"/>
            <a:ext cx="8722412" cy="5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Different “</a:t>
            </a:r>
            <a:r>
              <a:rPr lang="nl-NL" b="1" dirty="0" err="1" smtClean="0">
                <a:solidFill>
                  <a:schemeClr val="accent1"/>
                </a:solidFill>
              </a:rPr>
              <a:t>tastes</a:t>
            </a:r>
            <a:r>
              <a:rPr lang="nl-NL" b="1" dirty="0" smtClean="0">
                <a:solidFill>
                  <a:schemeClr val="accent1"/>
                </a:solidFill>
              </a:rPr>
              <a:t>” of Finance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187624" y="5813543"/>
            <a:ext cx="1039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Pre-Seed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6" name="Oval 52"/>
          <p:cNvSpPr>
            <a:spLocks noChangeArrowheads="1"/>
          </p:cNvSpPr>
          <p:nvPr/>
        </p:nvSpPr>
        <p:spPr bwMode="auto">
          <a:xfrm>
            <a:off x="3617607" y="1705546"/>
            <a:ext cx="259766" cy="5145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778" b="1" dirty="0">
              <a:solidFill>
                <a:schemeClr val="accent2"/>
              </a:solidFill>
              <a:latin typeface="Helvetica" pitchFamily="34" charset="0"/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395536" y="1705547"/>
            <a:ext cx="8280920" cy="3529482"/>
            <a:chOff x="759520" y="2809876"/>
            <a:chExt cx="9289032" cy="3894260"/>
          </a:xfrm>
        </p:grpSpPr>
        <p:grpSp>
          <p:nvGrpSpPr>
            <p:cNvPr id="38" name="Group 30"/>
            <p:cNvGrpSpPr>
              <a:grpSpLocks/>
            </p:cNvGrpSpPr>
            <p:nvPr/>
          </p:nvGrpSpPr>
          <p:grpSpPr bwMode="auto">
            <a:xfrm>
              <a:off x="903184" y="2809876"/>
              <a:ext cx="8469668" cy="706212"/>
              <a:chOff x="88" y="1503"/>
              <a:chExt cx="5477" cy="457"/>
            </a:xfrm>
          </p:grpSpPr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88" y="1675"/>
                <a:ext cx="109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778" b="1" dirty="0" smtClean="0">
                    <a:solidFill>
                      <a:schemeClr val="accent2"/>
                    </a:solidFill>
                    <a:latin typeface="Helvetica" pitchFamily="34" charset="0"/>
                  </a:rPr>
                  <a:t>“Discovery”</a:t>
                </a:r>
                <a:endParaRPr lang="en-US" sz="1778" b="1" dirty="0">
                  <a:solidFill>
                    <a:schemeClr val="accent2"/>
                  </a:solidFill>
                  <a:latin typeface="Helvetica" pitchFamily="34" charset="0"/>
                </a:endParaRPr>
              </a:p>
            </p:txBody>
          </p: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1200" y="1503"/>
                <a:ext cx="709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nl-NL"/>
                </a:defPPr>
                <a:lvl1pPr eaLnBrk="1" hangingPunct="1">
                  <a:defRPr sz="1778" b="1">
                    <a:solidFill>
                      <a:schemeClr val="accent2"/>
                    </a:solidFill>
                    <a:latin typeface="Helvetica" pitchFamily="34" charset="0"/>
                  </a:defRPr>
                </a:lvl1pPr>
              </a:lstStyle>
              <a:p>
                <a:r>
                  <a:rPr lang="en-US" dirty="0"/>
                  <a:t>Proof-of</a:t>
                </a:r>
              </a:p>
              <a:p>
                <a:r>
                  <a:rPr lang="en-US" dirty="0"/>
                  <a:t>Concept</a:t>
                </a:r>
              </a:p>
            </p:txBody>
          </p:sp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2160" y="1503"/>
                <a:ext cx="758" cy="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nl-NL"/>
                </a:defPPr>
                <a:lvl1pPr eaLnBrk="1" hangingPunct="1">
                  <a:defRPr sz="1778" b="1">
                    <a:solidFill>
                      <a:schemeClr val="accent2"/>
                    </a:solidFill>
                    <a:latin typeface="Helvetica" pitchFamily="34" charset="0"/>
                  </a:defRPr>
                </a:lvl1pPr>
              </a:lstStyle>
              <a:p>
                <a:r>
                  <a:rPr lang="en-US" dirty="0"/>
                  <a:t>Product</a:t>
                </a:r>
              </a:p>
              <a:p>
                <a:r>
                  <a:rPr lang="en-US" dirty="0" smtClean="0"/>
                  <a:t>Design</a:t>
                </a:r>
                <a:endParaRPr lang="en-US" dirty="0"/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3072" y="1503"/>
                <a:ext cx="1045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nl-NL"/>
                </a:defPPr>
                <a:lvl1pPr eaLnBrk="1" hangingPunct="1">
                  <a:defRPr sz="1778" b="1">
                    <a:solidFill>
                      <a:schemeClr val="accent2"/>
                    </a:solidFill>
                    <a:latin typeface="Helvetica" pitchFamily="34" charset="0"/>
                  </a:defRPr>
                </a:lvl1pPr>
              </a:lstStyle>
              <a:p>
                <a:r>
                  <a:rPr lang="en-US" dirty="0"/>
                  <a:t>Product</a:t>
                </a:r>
              </a:p>
              <a:p>
                <a:r>
                  <a:rPr lang="en-US" dirty="0"/>
                  <a:t>Development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4511" y="1503"/>
                <a:ext cx="1054" cy="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nl-NL"/>
                </a:defPPr>
                <a:lvl1pPr eaLnBrk="1" hangingPunct="1">
                  <a:defRPr sz="1778" b="1">
                    <a:solidFill>
                      <a:schemeClr val="accent2"/>
                    </a:solidFill>
                    <a:latin typeface="Helvetica" pitchFamily="34" charset="0"/>
                  </a:defRPr>
                </a:lvl1pPr>
              </a:lstStyle>
              <a:p>
                <a:r>
                  <a:rPr lang="en-US" dirty="0" smtClean="0"/>
                  <a:t>Production/</a:t>
                </a:r>
                <a:endParaRPr lang="en-US" dirty="0"/>
              </a:p>
              <a:p>
                <a:r>
                  <a:rPr lang="en-US" dirty="0" smtClean="0"/>
                  <a:t>sales</a:t>
                </a:r>
                <a:endParaRPr lang="en-US" dirty="0"/>
              </a:p>
            </p:txBody>
          </p:sp>
        </p:grp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1206500" y="3597275"/>
              <a:ext cx="965201" cy="36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778" b="1" dirty="0" smtClean="0">
                  <a:solidFill>
                    <a:srgbClr val="00B050"/>
                  </a:solidFill>
                  <a:latin typeface="Helvetica" pitchFamily="34" charset="0"/>
                </a:rPr>
                <a:t>“STW”</a:t>
              </a:r>
              <a:endParaRPr lang="en-US" sz="1778" b="1" dirty="0">
                <a:solidFill>
                  <a:srgbClr val="00B050"/>
                </a:solidFill>
                <a:latin typeface="Helvetica" pitchFamily="34" charset="0"/>
              </a:endParaRP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2319338" y="3597275"/>
              <a:ext cx="1335087" cy="70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nl-NL"/>
              </a:defPPr>
              <a:lvl1pPr eaLnBrk="1" hangingPunct="1">
                <a:defRPr sz="1778" b="1">
                  <a:solidFill>
                    <a:srgbClr val="00B050"/>
                  </a:solidFill>
                  <a:latin typeface="Helvetica" pitchFamily="34" charset="0"/>
                </a:defRPr>
              </a:lvl1pPr>
            </a:lstStyle>
            <a:p>
              <a:r>
                <a:rPr lang="en-US" dirty="0"/>
                <a:t>Pre-seed</a:t>
              </a:r>
            </a:p>
            <a:p>
              <a:r>
                <a:rPr lang="en-US" dirty="0"/>
                <a:t>Funding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3654425" y="3597275"/>
              <a:ext cx="133667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nl-NL"/>
              </a:defPPr>
              <a:lvl1pPr eaLnBrk="1" hangingPunct="1">
                <a:defRPr sz="1778" b="1">
                  <a:solidFill>
                    <a:srgbClr val="00B050"/>
                  </a:solidFill>
                  <a:latin typeface="Helvetica" pitchFamily="34" charset="0"/>
                </a:defRPr>
              </a:lvl1pPr>
            </a:lstStyle>
            <a:p>
              <a:r>
                <a:rPr lang="en-US" dirty="0"/>
                <a:t>Seed Funding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6412109" y="3588098"/>
              <a:ext cx="2960742" cy="40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nl-NL"/>
              </a:defPPr>
              <a:lvl1pPr eaLnBrk="1" hangingPunct="1">
                <a:defRPr sz="1778" b="1">
                  <a:solidFill>
                    <a:srgbClr val="00B050"/>
                  </a:solidFill>
                  <a:latin typeface="Helvetica" pitchFamily="34" charset="0"/>
                </a:defRPr>
              </a:lvl1pPr>
            </a:lstStyle>
            <a:p>
              <a:r>
                <a:rPr lang="en-US" dirty="0" smtClean="0"/>
                <a:t>Expansion/Mezzanine</a:t>
              </a:r>
              <a:endParaRPr lang="en-US" dirty="0"/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7710488" y="3887788"/>
              <a:ext cx="2095742" cy="40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nl-NL"/>
              </a:defPPr>
              <a:lvl1pPr eaLnBrk="1" hangingPunct="1">
                <a:defRPr sz="1778" b="1">
                  <a:solidFill>
                    <a:srgbClr val="00B050"/>
                  </a:solidFill>
                  <a:latin typeface="Helvetica" pitchFamily="34" charset="0"/>
                </a:defRPr>
              </a:lvl1pPr>
            </a:lstStyle>
            <a:p>
              <a:r>
                <a:rPr lang="en-US" dirty="0"/>
                <a:t>Operating Cap.</a:t>
              </a: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1130300" y="3454400"/>
              <a:ext cx="8091488" cy="0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 type="diamond" w="lg" len="lg"/>
              <a:tailEnd type="triangle" w="lg" len="lg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222" dirty="0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828691" y="4864100"/>
              <a:ext cx="2523117" cy="371475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>
                  <a:latin typeface="Helvetica" pitchFamily="34" charset="0"/>
                </a:rPr>
                <a:t>Friends</a:t>
              </a:r>
              <a:r>
                <a:rPr lang="en-US" sz="1778" dirty="0">
                  <a:latin typeface="Helvetica" pitchFamily="34" charset="0"/>
                </a:rPr>
                <a:t> </a:t>
              </a:r>
              <a:r>
                <a:rPr lang="en-US" sz="1778" dirty="0" smtClean="0">
                  <a:latin typeface="Helvetica" pitchFamily="34" charset="0"/>
                </a:rPr>
                <a:t>F</a:t>
              </a:r>
              <a:r>
                <a:rPr lang="en-US" sz="1778" b="1" dirty="0" smtClean="0">
                  <a:latin typeface="Helvetica" pitchFamily="34" charset="0"/>
                </a:rPr>
                <a:t>amily Fools</a:t>
              </a:r>
              <a:endParaRPr lang="en-US" sz="1778" b="1" dirty="0">
                <a:latin typeface="Helvetica" pitchFamily="34" charset="0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2987675" y="5310188"/>
              <a:ext cx="2732088" cy="369887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 smtClean="0">
                  <a:latin typeface="Helvetica" pitchFamily="34" charset="0"/>
                </a:rPr>
                <a:t>        </a:t>
              </a:r>
              <a:r>
                <a:rPr lang="en-US" sz="1778" b="1" dirty="0" err="1" smtClean="0">
                  <a:latin typeface="Helvetica" pitchFamily="34" charset="0"/>
                </a:rPr>
                <a:t>BusinessAngels</a:t>
              </a:r>
              <a:endParaRPr lang="en-US" sz="1778" b="1" dirty="0">
                <a:latin typeface="Helvetica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4471987" y="6351589"/>
              <a:ext cx="2608666" cy="352547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>
                  <a:latin typeface="Helvetica" pitchFamily="34" charset="0"/>
                </a:rPr>
                <a:t>Seed Funds</a:t>
              </a: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5719763" y="4716463"/>
              <a:ext cx="2960637" cy="371475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>
                  <a:latin typeface="Helvetica" pitchFamily="34" charset="0"/>
                </a:rPr>
                <a:t>Venture </a:t>
              </a:r>
              <a:r>
                <a:rPr lang="en-US" sz="1778" b="1" dirty="0" smtClean="0">
                  <a:latin typeface="Helvetica" pitchFamily="34" charset="0"/>
                </a:rPr>
                <a:t>Capital</a:t>
              </a:r>
              <a:endParaRPr lang="en-US" sz="1778" b="1" dirty="0">
                <a:latin typeface="Helvetica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759520" y="4419600"/>
              <a:ext cx="1696258" cy="369888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 smtClean="0">
                  <a:latin typeface="Helvetica" pitchFamily="34" charset="0"/>
                </a:rPr>
                <a:t>Own Money</a:t>
              </a:r>
              <a:endParaRPr lang="en-US" sz="1778" b="1" dirty="0">
                <a:latin typeface="Helvetica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7366000" y="5235575"/>
              <a:ext cx="2682552" cy="371475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 err="1" smtClean="0">
                  <a:latin typeface="Helvetica" pitchFamily="34" charset="0"/>
                </a:rPr>
                <a:t>PrivateEquity</a:t>
              </a:r>
              <a:endParaRPr lang="en-US" sz="1778" b="1" dirty="0">
                <a:latin typeface="Helvetica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7227753" y="5754686"/>
              <a:ext cx="2430373" cy="314327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 smtClean="0">
                  <a:latin typeface="Helvetica" pitchFamily="34" charset="0"/>
                </a:rPr>
                <a:t>Loans / Banks</a:t>
              </a:r>
              <a:endParaRPr lang="en-US" sz="1778" b="1" dirty="0">
                <a:latin typeface="Helvetica" pitchFamily="34" charset="0"/>
              </a:endParaRP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4471988" y="5830888"/>
              <a:ext cx="244951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 sz="1778" dirty="0">
                <a:latin typeface="Helvetica" pitchFamily="34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3135784" y="5830888"/>
              <a:ext cx="3528541" cy="369887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>
                  <a:latin typeface="Helvetica" pitchFamily="34" charset="0"/>
                </a:rPr>
                <a:t>Angel Groups</a:t>
              </a: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>
              <a:off x="4918075" y="3602038"/>
              <a:ext cx="1260475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nl-NL"/>
              </a:defPPr>
              <a:lvl1pPr eaLnBrk="1" hangingPunct="1">
                <a:defRPr sz="1778" b="1">
                  <a:solidFill>
                    <a:srgbClr val="00B050"/>
                  </a:solidFill>
                  <a:latin typeface="Helvetica" pitchFamily="34" charset="0"/>
                </a:defRPr>
              </a:lvl1pPr>
            </a:lstStyle>
            <a:p>
              <a:r>
                <a:rPr lang="en-US" dirty="0"/>
                <a:t>Start-up Funding</a:t>
              </a:r>
            </a:p>
          </p:txBody>
        </p:sp>
        <p:sp>
          <p:nvSpPr>
            <p:cNvPr id="55" name="Gekromde PIJL-OMLAAG 54"/>
            <p:cNvSpPr/>
            <p:nvPr/>
          </p:nvSpPr>
          <p:spPr>
            <a:xfrm rot="20790365">
              <a:off x="3531448" y="4957912"/>
              <a:ext cx="648072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6" name="Gekromde PIJL-OMLAAG 55"/>
            <p:cNvSpPr/>
            <p:nvPr/>
          </p:nvSpPr>
          <p:spPr>
            <a:xfrm rot="20790365">
              <a:off x="5175619" y="5486116"/>
              <a:ext cx="648072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7" name="Gekromde PIJL-OMLAAG 56"/>
            <p:cNvSpPr/>
            <p:nvPr/>
          </p:nvSpPr>
          <p:spPr>
            <a:xfrm rot="20790365">
              <a:off x="5897632" y="5992888"/>
              <a:ext cx="648072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8" name="Gekromde PIJL-OMLAAG 57"/>
            <p:cNvSpPr/>
            <p:nvPr/>
          </p:nvSpPr>
          <p:spPr>
            <a:xfrm rot="20790365">
              <a:off x="6621842" y="4386486"/>
              <a:ext cx="648072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1354977" y="5305281"/>
              <a:ext cx="1450136" cy="371475"/>
            </a:xfrm>
            <a:prstGeom prst="rect">
              <a:avLst/>
            </a:prstGeom>
            <a:solidFill>
              <a:srgbClr val="DAD5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78" b="1" dirty="0" smtClean="0">
                  <a:latin typeface="Helvetica" pitchFamily="34" charset="0"/>
                </a:rPr>
                <a:t>Subsidies</a:t>
              </a:r>
              <a:endParaRPr lang="en-US" sz="1778" b="1" dirty="0">
                <a:latin typeface="Helvetica" pitchFamily="34" charset="0"/>
              </a:endParaRPr>
            </a:p>
          </p:txBody>
        </p:sp>
        <p:pic>
          <p:nvPicPr>
            <p:cNvPr id="60" name="Afbeelding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1278" y="5386388"/>
              <a:ext cx="411869" cy="290368"/>
            </a:xfrm>
            <a:prstGeom prst="rect">
              <a:avLst/>
            </a:prstGeom>
          </p:spPr>
        </p:pic>
        <p:pic>
          <p:nvPicPr>
            <p:cNvPr id="61" name="Afbeelding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1269" y="5863936"/>
              <a:ext cx="457922" cy="322835"/>
            </a:xfrm>
            <a:prstGeom prst="rect">
              <a:avLst/>
            </a:prstGeom>
          </p:spPr>
        </p:pic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364" y="6344382"/>
              <a:ext cx="510289" cy="359754"/>
            </a:xfrm>
            <a:prstGeom prst="rect">
              <a:avLst/>
            </a:prstGeom>
          </p:spPr>
        </p:pic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6320" y="4730565"/>
              <a:ext cx="510289" cy="359754"/>
            </a:xfrm>
            <a:prstGeom prst="rect">
              <a:avLst/>
            </a:prstGeom>
          </p:spPr>
        </p:pic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6114040" y="3872732"/>
              <a:ext cx="18208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nl-NL"/>
              </a:defPPr>
              <a:lvl1pPr eaLnBrk="1" hangingPunct="1">
                <a:defRPr sz="1778" b="1">
                  <a:solidFill>
                    <a:srgbClr val="00B050"/>
                  </a:solidFill>
                  <a:latin typeface="Helvetica" pitchFamily="34" charset="0"/>
                </a:defRPr>
              </a:lvl1pPr>
            </a:lstStyle>
            <a:p>
              <a:r>
                <a:rPr lang="en-US" dirty="0" smtClean="0"/>
                <a:t>Customers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60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Business </a:t>
            </a:r>
            <a:r>
              <a:rPr lang="nl-NL" b="1" dirty="0" smtClean="0">
                <a:solidFill>
                  <a:schemeClr val="accent1"/>
                </a:solidFill>
              </a:rPr>
              <a:t>Angels….</a:t>
            </a:r>
            <a:br>
              <a:rPr lang="nl-NL" b="1" dirty="0" smtClean="0">
                <a:solidFill>
                  <a:schemeClr val="accent1"/>
                </a:solidFill>
              </a:rPr>
            </a:br>
            <a:r>
              <a:rPr lang="nl-NL" b="1" dirty="0" smtClean="0">
                <a:solidFill>
                  <a:schemeClr val="accent1"/>
                </a:solidFill>
              </a:rPr>
              <a:t>Real human </a:t>
            </a:r>
            <a:r>
              <a:rPr lang="nl-NL" b="1" dirty="0" err="1" smtClean="0">
                <a:solidFill>
                  <a:schemeClr val="accent1"/>
                </a:solidFill>
              </a:rPr>
              <a:t>beings</a:t>
            </a:r>
            <a:r>
              <a:rPr lang="nl-NL" b="1" dirty="0" smtClean="0">
                <a:solidFill>
                  <a:schemeClr val="accent1"/>
                </a:solidFill>
              </a:rPr>
              <a:t>?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>
                <a:solidFill>
                  <a:schemeClr val="accent1"/>
                </a:solidFill>
              </a:rPr>
              <a:t>Experienced</a:t>
            </a:r>
            <a:r>
              <a:rPr lang="nl-NL" dirty="0" smtClean="0">
                <a:solidFill>
                  <a:schemeClr val="accent1"/>
                </a:solidFill>
              </a:rPr>
              <a:t> ex-entrepreneurs </a:t>
            </a:r>
            <a:r>
              <a:rPr lang="nl-NL" dirty="0" err="1" smtClean="0">
                <a:solidFill>
                  <a:schemeClr val="accent1"/>
                </a:solidFill>
              </a:rPr>
              <a:t>investing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for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their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own</a:t>
            </a:r>
            <a:r>
              <a:rPr lang="nl-NL" dirty="0" smtClean="0">
                <a:solidFill>
                  <a:schemeClr val="accent1"/>
                </a:solidFill>
              </a:rPr>
              <a:t> risk &amp; return: risk </a:t>
            </a:r>
            <a:r>
              <a:rPr lang="nl-NL" dirty="0" err="1" smtClean="0">
                <a:solidFill>
                  <a:schemeClr val="accent1"/>
                </a:solidFill>
              </a:rPr>
              <a:t>capital</a:t>
            </a:r>
            <a:r>
              <a:rPr lang="nl-NL" dirty="0" smtClean="0">
                <a:solidFill>
                  <a:schemeClr val="accent1"/>
                </a:solidFill>
              </a:rPr>
              <a:t> (</a:t>
            </a:r>
            <a:r>
              <a:rPr lang="nl-NL" dirty="0" err="1" smtClean="0">
                <a:solidFill>
                  <a:schemeClr val="accent1"/>
                </a:solidFill>
              </a:rPr>
              <a:t>shareholder</a:t>
            </a:r>
            <a:r>
              <a:rPr lang="nl-NL" dirty="0" smtClean="0">
                <a:solidFill>
                  <a:schemeClr val="accent1"/>
                </a:solidFill>
              </a:rPr>
              <a:t>) </a:t>
            </a:r>
            <a:r>
              <a:rPr lang="nl-NL" dirty="0" err="1" smtClean="0">
                <a:solidFill>
                  <a:schemeClr val="accent1"/>
                </a:solidFill>
              </a:rPr>
              <a:t>meant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for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other</a:t>
            </a:r>
            <a:r>
              <a:rPr lang="nl-NL" dirty="0" smtClean="0">
                <a:solidFill>
                  <a:schemeClr val="accent1"/>
                </a:solidFill>
              </a:rPr>
              <a:t> companies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Active, </a:t>
            </a:r>
            <a:r>
              <a:rPr lang="nl-NL" dirty="0" err="1" smtClean="0">
                <a:solidFill>
                  <a:schemeClr val="accent1"/>
                </a:solidFill>
              </a:rPr>
              <a:t>Social-driven</a:t>
            </a:r>
            <a:r>
              <a:rPr lang="nl-NL" dirty="0" smtClean="0">
                <a:solidFill>
                  <a:schemeClr val="accent1"/>
                </a:solidFill>
              </a:rPr>
              <a:t>, but </a:t>
            </a:r>
            <a:r>
              <a:rPr lang="nl-NL" dirty="0" err="1" smtClean="0">
                <a:solidFill>
                  <a:schemeClr val="accent1"/>
                </a:solidFill>
              </a:rPr>
              <a:t>always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driven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by</a:t>
            </a:r>
            <a:r>
              <a:rPr lang="nl-NL" dirty="0" smtClean="0">
                <a:solidFill>
                  <a:schemeClr val="accent1"/>
                </a:solidFill>
              </a:rPr>
              <a:t> return of investment!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Risk - </a:t>
            </a:r>
            <a:r>
              <a:rPr lang="nl-NL" dirty="0" err="1" smtClean="0">
                <a:solidFill>
                  <a:schemeClr val="accent1"/>
                </a:solidFill>
              </a:rPr>
              <a:t>investors</a:t>
            </a:r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They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bring</a:t>
            </a:r>
            <a:r>
              <a:rPr lang="nl-NL" dirty="0" smtClean="0">
                <a:solidFill>
                  <a:schemeClr val="accent1"/>
                </a:solidFill>
              </a:rPr>
              <a:t> “CKN”: </a:t>
            </a:r>
            <a:r>
              <a:rPr lang="nl-NL" dirty="0" err="1" smtClean="0">
                <a:solidFill>
                  <a:schemeClr val="accent1"/>
                </a:solidFill>
              </a:rPr>
              <a:t>Capital</a:t>
            </a:r>
            <a:r>
              <a:rPr lang="nl-NL" dirty="0" smtClean="0">
                <a:solidFill>
                  <a:schemeClr val="accent1"/>
                </a:solidFill>
              </a:rPr>
              <a:t>-Knowledge-</a:t>
            </a:r>
            <a:r>
              <a:rPr lang="nl-NL" dirty="0">
                <a:solidFill>
                  <a:schemeClr val="accent1"/>
                </a:solidFill>
              </a:rPr>
              <a:t>N</a:t>
            </a:r>
            <a:r>
              <a:rPr lang="nl-NL" dirty="0" smtClean="0">
                <a:solidFill>
                  <a:schemeClr val="accent1"/>
                </a:solidFill>
              </a:rPr>
              <a:t>etwork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50k – 500k, </a:t>
            </a:r>
            <a:r>
              <a:rPr lang="nl-NL" dirty="0" err="1" smtClean="0">
                <a:solidFill>
                  <a:schemeClr val="accent1"/>
                </a:solidFill>
              </a:rPr>
              <a:t>often</a:t>
            </a:r>
            <a:r>
              <a:rPr lang="nl-NL" dirty="0" smtClean="0">
                <a:solidFill>
                  <a:schemeClr val="accent1"/>
                </a:solidFill>
              </a:rPr>
              <a:t> in “proven” companies!</a:t>
            </a:r>
          </a:p>
          <a:p>
            <a:endParaRPr lang="nl-NL" dirty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Angels or </a:t>
            </a:r>
            <a:r>
              <a:rPr lang="nl-NL" dirty="0" err="1" smtClean="0">
                <a:solidFill>
                  <a:schemeClr val="accent1"/>
                </a:solidFill>
              </a:rPr>
              <a:t>Devils</a:t>
            </a:r>
            <a:r>
              <a:rPr lang="nl-NL" dirty="0" smtClean="0">
                <a:solidFill>
                  <a:schemeClr val="accent1"/>
                </a:solidFill>
              </a:rPr>
              <a:t> in </a:t>
            </a:r>
            <a:r>
              <a:rPr lang="nl-NL" dirty="0" err="1" smtClean="0">
                <a:solidFill>
                  <a:schemeClr val="accent1"/>
                </a:solidFill>
              </a:rPr>
              <a:t>Diguise</a:t>
            </a:r>
            <a:r>
              <a:rPr lang="nl-NL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Real </a:t>
            </a:r>
            <a:r>
              <a:rPr lang="nl-NL" dirty="0" err="1" smtClean="0">
                <a:solidFill>
                  <a:schemeClr val="accent1"/>
                </a:solidFill>
              </a:rPr>
              <a:t>investors</a:t>
            </a:r>
            <a:r>
              <a:rPr lang="nl-NL" dirty="0" smtClean="0">
                <a:solidFill>
                  <a:schemeClr val="accent1"/>
                </a:solidFill>
              </a:rPr>
              <a:t>?</a:t>
            </a:r>
          </a:p>
          <a:p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davidlanger.co.uk/wp-content/uploads/2010/01/Gold-angel-win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15" y="3215109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Tc9Hf9ENWIt-CV9fHtVA3lwA-Mil-A3hKwnUIoC-cmRSi-R3y2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4" y="4639921"/>
            <a:ext cx="1466306" cy="13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up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165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Business Angels: </a:t>
            </a:r>
            <a:br>
              <a:rPr lang="nl-NL" b="1" dirty="0">
                <a:solidFill>
                  <a:schemeClr val="accent1"/>
                </a:solidFill>
              </a:rPr>
            </a:br>
            <a:r>
              <a:rPr lang="nl-NL" b="1" dirty="0" err="1" smtClean="0">
                <a:solidFill>
                  <a:schemeClr val="accent1"/>
                </a:solidFill>
              </a:rPr>
              <a:t>why</a:t>
            </a:r>
            <a:r>
              <a:rPr lang="nl-NL" b="1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needed</a:t>
            </a:r>
            <a:r>
              <a:rPr lang="nl-NL" b="1" dirty="0" smtClean="0">
                <a:solidFill>
                  <a:schemeClr val="accent1"/>
                </a:solidFill>
              </a:rPr>
              <a:t>?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Networks: </a:t>
            </a:r>
            <a:r>
              <a:rPr lang="nl-NL" dirty="0" err="1" smtClean="0">
                <a:solidFill>
                  <a:schemeClr val="accent1"/>
                </a:solidFill>
              </a:rPr>
              <a:t>introductions</a:t>
            </a:r>
            <a:r>
              <a:rPr lang="nl-NL" dirty="0" smtClean="0">
                <a:solidFill>
                  <a:schemeClr val="accent1"/>
                </a:solidFill>
              </a:rPr>
              <a:t>, </a:t>
            </a:r>
            <a:r>
              <a:rPr lang="nl-NL" dirty="0" err="1" smtClean="0">
                <a:solidFill>
                  <a:schemeClr val="accent1"/>
                </a:solidFill>
              </a:rPr>
              <a:t>customers</a:t>
            </a:r>
            <a:r>
              <a:rPr lang="nl-NL" dirty="0" smtClean="0">
                <a:solidFill>
                  <a:schemeClr val="accent1"/>
                </a:solidFill>
              </a:rPr>
              <a:t>, </a:t>
            </a:r>
            <a:r>
              <a:rPr lang="nl-NL" dirty="0" err="1" smtClean="0">
                <a:solidFill>
                  <a:schemeClr val="accent1"/>
                </a:solidFill>
              </a:rPr>
              <a:t>suppliers</a:t>
            </a:r>
            <a:r>
              <a:rPr lang="nl-NL" dirty="0" smtClean="0">
                <a:solidFill>
                  <a:schemeClr val="accent1"/>
                </a:solidFill>
              </a:rPr>
              <a:t>, relevant </a:t>
            </a:r>
            <a:r>
              <a:rPr lang="nl-NL" dirty="0" err="1" smtClean="0">
                <a:solidFill>
                  <a:schemeClr val="accent1"/>
                </a:solidFill>
              </a:rPr>
              <a:t>knowledge</a:t>
            </a:r>
            <a:r>
              <a:rPr lang="nl-NL" dirty="0" smtClean="0">
                <a:solidFill>
                  <a:schemeClr val="accent1"/>
                </a:solidFill>
              </a:rPr>
              <a:t>, partners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Knowledge: coaching en business </a:t>
            </a:r>
            <a:r>
              <a:rPr lang="nl-NL" dirty="0" err="1" smtClean="0">
                <a:solidFill>
                  <a:schemeClr val="accent1"/>
                </a:solidFill>
              </a:rPr>
              <a:t>experience</a:t>
            </a:r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Capital</a:t>
            </a:r>
            <a:r>
              <a:rPr lang="nl-NL" dirty="0" smtClean="0">
                <a:solidFill>
                  <a:schemeClr val="accent1"/>
                </a:solidFill>
              </a:rPr>
              <a:t>: make </a:t>
            </a:r>
            <a:r>
              <a:rPr lang="nl-NL" dirty="0" err="1" smtClean="0">
                <a:solidFill>
                  <a:schemeClr val="accent1"/>
                </a:solidFill>
              </a:rPr>
              <a:t>use</a:t>
            </a:r>
            <a:r>
              <a:rPr lang="nl-NL" dirty="0" smtClean="0">
                <a:solidFill>
                  <a:schemeClr val="accent1"/>
                </a:solidFill>
              </a:rPr>
              <a:t> of different </a:t>
            </a:r>
            <a:r>
              <a:rPr lang="nl-NL" dirty="0" err="1" smtClean="0">
                <a:solidFill>
                  <a:schemeClr val="accent1"/>
                </a:solidFill>
              </a:rPr>
              <a:t>opportunities</a:t>
            </a:r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“</a:t>
            </a:r>
            <a:r>
              <a:rPr lang="nl-NL" dirty="0" err="1" smtClean="0">
                <a:solidFill>
                  <a:schemeClr val="accent1"/>
                </a:solidFill>
              </a:rPr>
              <a:t>Normal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finance</a:t>
            </a:r>
            <a:r>
              <a:rPr lang="nl-NL" dirty="0" smtClean="0">
                <a:solidFill>
                  <a:schemeClr val="accent1"/>
                </a:solidFill>
              </a:rPr>
              <a:t>” </a:t>
            </a:r>
            <a:r>
              <a:rPr lang="nl-NL" dirty="0" err="1" smtClean="0">
                <a:solidFill>
                  <a:schemeClr val="accent1"/>
                </a:solidFill>
              </a:rPr>
              <a:t>impossible</a:t>
            </a:r>
            <a:r>
              <a:rPr lang="nl-NL" dirty="0" smtClean="0">
                <a:solidFill>
                  <a:schemeClr val="accent1"/>
                </a:solidFill>
              </a:rPr>
              <a:t> at </a:t>
            </a:r>
            <a:r>
              <a:rPr lang="nl-NL" dirty="0" err="1" smtClean="0">
                <a:solidFill>
                  <a:schemeClr val="accent1"/>
                </a:solidFill>
              </a:rPr>
              <a:t>this</a:t>
            </a:r>
            <a:r>
              <a:rPr lang="nl-NL" dirty="0" smtClean="0">
                <a:solidFill>
                  <a:schemeClr val="accent1"/>
                </a:solidFill>
              </a:rPr>
              <a:t> stage…</a:t>
            </a:r>
          </a:p>
          <a:p>
            <a:r>
              <a:rPr lang="nl-NL" dirty="0" err="1" smtClean="0">
                <a:solidFill>
                  <a:schemeClr val="accent1"/>
                </a:solidFill>
              </a:rPr>
              <a:t>Expensive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finance</a:t>
            </a:r>
            <a:r>
              <a:rPr lang="nl-NL" dirty="0" smtClean="0">
                <a:solidFill>
                  <a:schemeClr val="accent1"/>
                </a:solidFill>
              </a:rPr>
              <a:t>…’</a:t>
            </a:r>
            <a:r>
              <a:rPr lang="nl-NL" dirty="0" err="1" smtClean="0">
                <a:solidFill>
                  <a:schemeClr val="accent1"/>
                </a:solidFill>
              </a:rPr>
              <a:t>sometimes</a:t>
            </a:r>
            <a:r>
              <a:rPr lang="nl-NL" dirty="0" smtClean="0">
                <a:solidFill>
                  <a:schemeClr val="accent1"/>
                </a:solidFill>
              </a:rPr>
              <a:t> …”last-resort </a:t>
            </a:r>
            <a:r>
              <a:rPr lang="nl-NL" dirty="0" err="1" smtClean="0">
                <a:solidFill>
                  <a:schemeClr val="accent1"/>
                </a:solidFill>
              </a:rPr>
              <a:t>finance</a:t>
            </a:r>
            <a:r>
              <a:rPr lang="nl-NL" dirty="0" smtClean="0">
                <a:solidFill>
                  <a:schemeClr val="accent1"/>
                </a:solidFill>
              </a:rPr>
              <a:t>...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Balance </a:t>
            </a:r>
            <a:r>
              <a:rPr lang="nl-NL" dirty="0" err="1" smtClean="0">
                <a:solidFill>
                  <a:schemeClr val="accent1"/>
                </a:solidFill>
              </a:rPr>
              <a:t>added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value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b="1" u="sng" dirty="0" smtClean="0">
                <a:solidFill>
                  <a:schemeClr val="accent1"/>
                </a:solidFill>
              </a:rPr>
              <a:t>must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be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positive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related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to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attracting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an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external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shareholder</a:t>
            </a:r>
            <a:r>
              <a:rPr lang="nl-NL" dirty="0" smtClean="0">
                <a:solidFill>
                  <a:schemeClr val="accent1"/>
                </a:solidFill>
              </a:rPr>
              <a:t>! </a:t>
            </a:r>
          </a:p>
          <a:p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e-OostNV">
  <a:themeElements>
    <a:clrScheme name="Kantoor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5B8"/>
      </a:accent1>
      <a:accent2>
        <a:srgbClr val="D9001A"/>
      </a:accent2>
      <a:accent3>
        <a:srgbClr val="FFFFFF"/>
      </a:accent3>
      <a:accent4>
        <a:srgbClr val="000000"/>
      </a:accent4>
      <a:accent5>
        <a:srgbClr val="AABDD8"/>
      </a:accent5>
      <a:accent6>
        <a:srgbClr val="C40016"/>
      </a:accent6>
      <a:hlink>
        <a:srgbClr val="7C3480"/>
      </a:hlink>
      <a:folHlink>
        <a:srgbClr val="F39D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5B8"/>
        </a:accent1>
        <a:accent2>
          <a:srgbClr val="D9001A"/>
        </a:accent2>
        <a:accent3>
          <a:srgbClr val="FFFFFF"/>
        </a:accent3>
        <a:accent4>
          <a:srgbClr val="000000"/>
        </a:accent4>
        <a:accent5>
          <a:srgbClr val="AABDD8"/>
        </a:accent5>
        <a:accent6>
          <a:srgbClr val="C40016"/>
        </a:accent6>
        <a:hlink>
          <a:srgbClr val="7C3480"/>
        </a:hlink>
        <a:folHlink>
          <a:srgbClr val="F39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917</Words>
  <Application>Microsoft Office PowerPoint</Application>
  <PresentationFormat>Diavoorstelling (4:3)</PresentationFormat>
  <Paragraphs>204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Wingdings</vt:lpstr>
      <vt:lpstr>Kantoorthema</vt:lpstr>
      <vt:lpstr>Presentatie-OostNV</vt:lpstr>
      <vt:lpstr>Managing Business Angel Networks</vt:lpstr>
      <vt:lpstr>About me</vt:lpstr>
      <vt:lpstr>OOST NV – RDA East Netherlands</vt:lpstr>
      <vt:lpstr>Business Angel Investing </vt:lpstr>
      <vt:lpstr>Life Cycle &amp; Financing</vt:lpstr>
      <vt:lpstr>PowerPoint-presentatie</vt:lpstr>
      <vt:lpstr>Different “tastes” of Finance</vt:lpstr>
      <vt:lpstr>Business Angels…. Real human beings?</vt:lpstr>
      <vt:lpstr>Business Angels:  why needed?</vt:lpstr>
      <vt:lpstr>Business Angels</vt:lpstr>
      <vt:lpstr>What’s pulls their attraction? </vt:lpstr>
      <vt:lpstr>Key elements for a Business Angel</vt:lpstr>
      <vt:lpstr>How do we support entrepreneurs at Oost NV?</vt:lpstr>
      <vt:lpstr>Essential before pitching</vt:lpstr>
      <vt:lpstr>What do BA’s want to see?</vt:lpstr>
      <vt:lpstr>It’s all about…</vt:lpstr>
      <vt:lpstr>Crux  with entrepreneurs</vt:lpstr>
      <vt:lpstr>Wat does Oost NV (our network) do in this context?</vt:lpstr>
      <vt:lpstr>Bottlenecks in Business Angel Investment (research BANN)</vt:lpstr>
      <vt:lpstr>Market Trends</vt:lpstr>
      <vt:lpstr>PowerPoint-presentatie</vt:lpstr>
      <vt:lpstr>What’s your impression of BA’s? </vt:lpstr>
      <vt:lpstr>So let’s get started!</vt:lpstr>
    </vt:vector>
  </TitlesOfParts>
  <Company>Oost 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Dood, Radboud</dc:creator>
  <cp:lastModifiedBy>bart heuts</cp:lastModifiedBy>
  <cp:revision>52</cp:revision>
  <cp:lastPrinted>2012-03-19T14:28:42Z</cp:lastPrinted>
  <dcterms:created xsi:type="dcterms:W3CDTF">2012-02-21T08:07:59Z</dcterms:created>
  <dcterms:modified xsi:type="dcterms:W3CDTF">2016-05-26T14:40:55Z</dcterms:modified>
</cp:coreProperties>
</file>