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  <p:sldMasterId id="2147483700" r:id="rId5"/>
  </p:sldMasterIdLst>
  <p:notesMasterIdLst>
    <p:notesMasterId r:id="rId30"/>
  </p:notesMasterIdLst>
  <p:handoutMasterIdLst>
    <p:handoutMasterId r:id="rId31"/>
  </p:handoutMasterIdLst>
  <p:sldIdLst>
    <p:sldId id="257" r:id="rId6"/>
    <p:sldId id="264" r:id="rId7"/>
    <p:sldId id="265" r:id="rId8"/>
    <p:sldId id="269" r:id="rId9"/>
    <p:sldId id="279" r:id="rId10"/>
    <p:sldId id="280" r:id="rId11"/>
    <p:sldId id="299" r:id="rId12"/>
    <p:sldId id="303" r:id="rId13"/>
    <p:sldId id="301" r:id="rId14"/>
    <p:sldId id="277" r:id="rId15"/>
    <p:sldId id="278" r:id="rId16"/>
    <p:sldId id="297" r:id="rId17"/>
    <p:sldId id="334" r:id="rId18"/>
    <p:sldId id="335" r:id="rId19"/>
    <p:sldId id="336" r:id="rId20"/>
    <p:sldId id="337" r:id="rId21"/>
    <p:sldId id="326" r:id="rId22"/>
    <p:sldId id="328" r:id="rId23"/>
    <p:sldId id="329" r:id="rId24"/>
    <p:sldId id="330" r:id="rId25"/>
    <p:sldId id="331" r:id="rId26"/>
    <p:sldId id="332" r:id="rId27"/>
    <p:sldId id="333" r:id="rId28"/>
    <p:sldId id="259" r:id="rId29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CCD4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1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iles\IR-E\03%20Projects\05%20Statistics\2016-01-13%20No%20of%20submitted-recommended%20projec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iles\IR-E\03%20Projects\05%20Statistics\2016-01-13%20No%20of%20submitted-recommended%20projec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1084554659875"/>
          <c:y val="0.14586197598414988"/>
          <c:w val="0.60700313510583614"/>
          <c:h val="0.75751247546568901"/>
        </c:manualLayout>
      </c:layout>
      <c:pieChart>
        <c:varyColors val="1"/>
        <c:ser>
          <c:idx val="0"/>
          <c:order val="0"/>
          <c:tx>
            <c:strRef>
              <c:f>Sheet1!$C$3</c:f>
              <c:strCache>
                <c:ptCount val="1"/>
                <c:pt idx="0">
                  <c:v>Recommended</c:v>
                </c:pt>
              </c:strCache>
            </c:strRef>
          </c:tx>
          <c:dPt>
            <c:idx val="0"/>
            <c:bubble3D val="0"/>
            <c:spPr>
              <a:solidFill>
                <a:srgbClr val="FDC40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13-44DC-94F7-E2A2857EF164}"/>
              </c:ext>
            </c:extLst>
          </c:dPt>
          <c:dPt>
            <c:idx val="1"/>
            <c:bubble3D val="0"/>
            <c:spPr>
              <a:solidFill>
                <a:srgbClr val="1CB8C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13-44DC-94F7-E2A2857EF164}"/>
              </c:ext>
            </c:extLst>
          </c:dPt>
          <c:dPt>
            <c:idx val="2"/>
            <c:bubble3D val="0"/>
            <c:spPr>
              <a:solidFill>
                <a:srgbClr val="15996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13-44DC-94F7-E2A2857EF164}"/>
              </c:ext>
            </c:extLst>
          </c:dPt>
          <c:dPt>
            <c:idx val="3"/>
            <c:bubble3D val="0"/>
            <c:spPr>
              <a:solidFill>
                <a:srgbClr val="98C2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13-44DC-94F7-E2A2857EF16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D5F045D-EFBC-4CAA-8DEE-5A829ECCEDE8}" type="VALUE">
                      <a:rPr lang="en-US"/>
                      <a:pPr/>
                      <a:t>[VALEUR]</a:t>
                    </a:fld>
                    <a:r>
                      <a:rPr lang="en-US" baseline="0"/>
                      <a:t>; </a:t>
                    </a:r>
                    <a:br>
                      <a:rPr lang="en-US" baseline="0"/>
                    </a:br>
                    <a:fld id="{78078996-8826-43CA-BC4C-672BF84D4B12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13-44DC-94F7-E2A2857EF16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A107DF0-1961-4F98-AB3D-1B5245063D77}" type="VALUE">
                      <a:rPr lang="en-US"/>
                      <a:pPr/>
                      <a:t>[VALEUR]</a:t>
                    </a:fld>
                    <a:r>
                      <a:rPr lang="en-US" baseline="0"/>
                      <a:t>; </a:t>
                    </a:r>
                    <a:br>
                      <a:rPr lang="en-US" baseline="0"/>
                    </a:br>
                    <a:fld id="{39B35305-EAF3-4E1B-BA12-BC814C276DA4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913-44DC-94F7-E2A2857EF1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C56A6B4-B216-4E40-ABAB-07E334A847FA}" type="VALUE">
                      <a:rPr lang="en-US"/>
                      <a:pPr/>
                      <a:t>[VALEUR]</a:t>
                    </a:fld>
                    <a:r>
                      <a:rPr lang="en-US" baseline="0"/>
                      <a:t>; </a:t>
                    </a:r>
                    <a:br>
                      <a:rPr lang="en-US" baseline="0"/>
                    </a:br>
                    <a:fld id="{B246186D-97CE-497D-8924-4772ECE81852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913-44DC-94F7-E2A2857EF16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B5039F9-20F8-424D-AF8B-39763F34DBF5}" type="VALUE">
                      <a:rPr lang="en-US"/>
                      <a:pPr/>
                      <a:t>[VALEUR]</a:t>
                    </a:fld>
                    <a:r>
                      <a:rPr lang="en-US" baseline="0"/>
                      <a:t>; </a:t>
                    </a:r>
                    <a:br>
                      <a:rPr lang="en-US" baseline="0"/>
                    </a:br>
                    <a:fld id="{044E90E7-40FA-4776-9EAF-0CB5EAC4BAA6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13-44DC-94F7-E2A2857EF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Sheet1!$C$4:$C$7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13-44DC-94F7-E2A2857EF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3261793238526"/>
          <c:y val="0.16232679359846924"/>
          <c:w val="0.48522550308557638"/>
          <c:h val="0.77925382018792644"/>
        </c:manualLayout>
      </c:layout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Submitted</c:v>
                </c:pt>
              </c:strCache>
            </c:strRef>
          </c:tx>
          <c:dPt>
            <c:idx val="0"/>
            <c:bubble3D val="0"/>
            <c:spPr>
              <a:solidFill>
                <a:srgbClr val="FDC40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A-493D-A341-C94DB8E17D10}"/>
              </c:ext>
            </c:extLst>
          </c:dPt>
          <c:dPt>
            <c:idx val="1"/>
            <c:bubble3D val="0"/>
            <c:spPr>
              <a:solidFill>
                <a:srgbClr val="1CB8C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4A-493D-A341-C94DB8E17D10}"/>
              </c:ext>
            </c:extLst>
          </c:dPt>
          <c:dPt>
            <c:idx val="2"/>
            <c:bubble3D val="0"/>
            <c:spPr>
              <a:solidFill>
                <a:srgbClr val="15996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4A-493D-A341-C94DB8E17D10}"/>
              </c:ext>
            </c:extLst>
          </c:dPt>
          <c:dPt>
            <c:idx val="3"/>
            <c:bubble3D val="0"/>
            <c:spPr>
              <a:solidFill>
                <a:srgbClr val="98C2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4A-493D-A341-C94DB8E17D1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C6D8C3E-D652-48FA-90D0-943D3056FAB8}" type="VALUE">
                      <a:rPr lang="en-US"/>
                      <a:pPr/>
                      <a:t>[VALEUR]</a:t>
                    </a:fld>
                    <a:r>
                      <a:rPr lang="en-US" baseline="0"/>
                      <a:t>, </a:t>
                    </a:r>
                    <a:br>
                      <a:rPr lang="en-US" baseline="0"/>
                    </a:br>
                    <a:fld id="{19CCD089-20E7-4FBE-AFAC-83BC9DC58074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B4A-493D-A341-C94DB8E17D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7429E1D-723E-464D-88AE-CA2CFB46EAE7}" type="VALUE">
                      <a:rPr lang="en-US"/>
                      <a:pPr/>
                      <a:t>[VALEUR]</a:t>
                    </a:fld>
                    <a:r>
                      <a:rPr lang="en-US" baseline="0"/>
                      <a:t>, </a:t>
                    </a:r>
                    <a:br>
                      <a:rPr lang="en-US" baseline="0"/>
                    </a:br>
                    <a:fld id="{AA278B9D-9C7A-4988-ACC3-7967054DAAE3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B4A-493D-A341-C94DB8E17D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8C0B74F-B936-4F1C-A796-AEB63F72D83D}" type="VALUE">
                      <a:rPr lang="en-US"/>
                      <a:pPr/>
                      <a:t>[VALEUR]</a:t>
                    </a:fld>
                    <a:r>
                      <a:rPr lang="en-US" baseline="0"/>
                      <a:t>, </a:t>
                    </a:r>
                    <a:br>
                      <a:rPr lang="en-US" baseline="0"/>
                    </a:br>
                    <a:fld id="{DA209C81-A9DA-4C0C-86EC-E06855D7BCBD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B4A-493D-A341-C94DB8E17D1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AEEADFB-B873-44A2-936F-7C6949959445}" type="VALUE">
                      <a:rPr lang="en-US"/>
                      <a:pPr/>
                      <a:t>[VALEUR]</a:t>
                    </a:fld>
                    <a:r>
                      <a:rPr lang="en-US" baseline="0"/>
                      <a:t>, </a:t>
                    </a:r>
                    <a:br>
                      <a:rPr lang="en-US" baseline="0"/>
                    </a:br>
                    <a:fld id="{DECC90E2-DDF2-4DCB-B847-495D8017C036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B4A-493D-A341-C94DB8E17D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Sheet1!$A$4:$A$7</c:f>
              <c:strCache>
                <c:ptCount val="4"/>
                <c:pt idx="0">
                  <c:v>Innovation and research</c:v>
                </c:pt>
                <c:pt idx="1">
                  <c:v>SME competitiveness</c:v>
                </c:pt>
                <c:pt idx="2">
                  <c:v>Low-carbon economy</c:v>
                </c:pt>
                <c:pt idx="3">
                  <c:v>Environment and resource efficiency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67</c:v>
                </c:pt>
                <c:pt idx="1">
                  <c:v>81</c:v>
                </c:pt>
                <c:pt idx="2">
                  <c:v>54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4A-493D-A341-C94DB8E17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83394812411434"/>
          <c:y val="0.37508566740232091"/>
          <c:w val="0.32503176765650615"/>
          <c:h val="0.41874580550848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17334-CD70-45AD-9625-EBAB1C21489B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447EF-D3F5-4F32-AFBB-8B25E6D2580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321" cy="49704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5081" y="1"/>
            <a:ext cx="2971321" cy="49704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1F25E5-9C24-4FE1-B115-6069EB5969C1}" type="datetimeFigureOut">
              <a:rPr lang="fr-FR"/>
              <a:pPr>
                <a:defRPr/>
              </a:pPr>
              <a:t>19/05/2016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321" y="4724322"/>
            <a:ext cx="5487358" cy="4476591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8642"/>
            <a:ext cx="2971321" cy="49704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5081" y="9448642"/>
            <a:ext cx="2971321" cy="49704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DEE701-FE50-4BF2-BCA8-71174D1CAB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88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fr-FR">
                <a:latin typeface="Times" pitchFamily="18" charset="0"/>
              </a:rPr>
              <a:t>The 4 services following interest for involvement of the users. These categories are presented as non exhaustive, subject to legal restrictions.</a:t>
            </a:r>
            <a:endParaRPr lang="fr-FR" altLang="fr-FR">
              <a:latin typeface="Times" pitchFamily="18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8ACCBD-5518-45F7-9C8D-CD38EA56DE24}" type="slidenum">
              <a:rPr lang="fr-FR" altLang="fr-FR" smtClean="0">
                <a:latin typeface="Times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 altLang="fr-FR"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07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85750" y="6492875"/>
            <a:ext cx="428625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61DDE-0D5F-4826-AC49-9784E6FF27C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70866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038600" cy="2076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371600"/>
            <a:ext cx="4038600" cy="96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2486025"/>
            <a:ext cx="4038600" cy="96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337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21"/>
          <p:cNvGrpSpPr>
            <a:grpSpLocks/>
          </p:cNvGrpSpPr>
          <p:nvPr userDrawn="1"/>
        </p:nvGrpSpPr>
        <p:grpSpPr bwMode="auto">
          <a:xfrm>
            <a:off x="898525" y="560388"/>
            <a:ext cx="3344863" cy="1212850"/>
            <a:chOff x="898267" y="344104"/>
            <a:chExt cx="3345257" cy="1212688"/>
          </a:xfrm>
        </p:grpSpPr>
        <p:pic>
          <p:nvPicPr>
            <p:cNvPr id="9" name="Image 22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8267" y="344104"/>
              <a:ext cx="3080732" cy="89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Zone de texte 3"/>
            <p:cNvSpPr txBox="1"/>
            <p:nvPr userDrawn="1"/>
          </p:nvSpPr>
          <p:spPr>
            <a:xfrm>
              <a:off x="971301" y="1272667"/>
              <a:ext cx="3272223" cy="2841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900" dirty="0"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BIG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8575"/>
            <a:ext cx="7123113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e 2"/>
          <p:cNvGrpSpPr>
            <a:grpSpLocks/>
          </p:cNvGrpSpPr>
          <p:nvPr userDrawn="1"/>
        </p:nvGrpSpPr>
        <p:grpSpPr bwMode="auto">
          <a:xfrm>
            <a:off x="442913" y="5395913"/>
            <a:ext cx="2179637" cy="841375"/>
            <a:chOff x="443381" y="5395744"/>
            <a:chExt cx="2178739" cy="84156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3381" y="5395744"/>
              <a:ext cx="2178739" cy="634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506855" y="6054707"/>
              <a:ext cx="2064486" cy="18260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algn="just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630" dirty="0">
                  <a:latin typeface="Arial"/>
                  <a:ea typeface="Arial"/>
                  <a:cs typeface="Times New Roman"/>
                </a:rPr>
                <a:t>European Union</a:t>
              </a:r>
              <a:r>
                <a:rPr lang="en-GB" sz="630" dirty="0">
                  <a:latin typeface="+mn-lt"/>
                  <a:ea typeface="Arial"/>
                  <a:cs typeface="Times New Roman"/>
                </a:rPr>
                <a:t> | European </a:t>
              </a:r>
              <a:r>
                <a:rPr lang="en-GB" sz="630" dirty="0">
                  <a:latin typeface="Arial"/>
                  <a:ea typeface="Arial"/>
                  <a:cs typeface="Times New Roman"/>
                </a:rPr>
                <a:t>Regional Development Fund</a:t>
              </a:r>
            </a:p>
            <a:p>
              <a:pPr algn="just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10"/>
          <p:cNvGrpSpPr>
            <a:grpSpLocks/>
          </p:cNvGrpSpPr>
          <p:nvPr userDrawn="1"/>
        </p:nvGrpSpPr>
        <p:grpSpPr bwMode="auto">
          <a:xfrm>
            <a:off x="898525" y="560388"/>
            <a:ext cx="3344863" cy="1212850"/>
            <a:chOff x="898267" y="344104"/>
            <a:chExt cx="3345257" cy="1212688"/>
          </a:xfrm>
        </p:grpSpPr>
        <p:pic>
          <p:nvPicPr>
            <p:cNvPr id="5" name="Image 11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8267" y="344104"/>
              <a:ext cx="3080732" cy="89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 de texte 3"/>
            <p:cNvSpPr txBox="1"/>
            <p:nvPr userDrawn="1"/>
          </p:nvSpPr>
          <p:spPr>
            <a:xfrm>
              <a:off x="971301" y="1272667"/>
              <a:ext cx="3272223" cy="2841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900" dirty="0"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7" name="Sous-titre 2"/>
          <p:cNvSpPr txBox="1">
            <a:spLocks/>
          </p:cNvSpPr>
          <p:nvPr userDrawn="1"/>
        </p:nvSpPr>
        <p:spPr>
          <a:xfrm>
            <a:off x="5724525" y="6165850"/>
            <a:ext cx="2808288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r-FR" sz="1600" dirty="0" err="1"/>
              <a:t>Interregeurope</a:t>
            </a:r>
            <a:endParaRPr lang="en-GB" sz="1600" dirty="0"/>
          </a:p>
        </p:txBody>
      </p:sp>
      <p:pic>
        <p:nvPicPr>
          <p:cNvPr id="8" name="Image 1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6165850"/>
            <a:ext cx="13112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pl-PL" dirty="0" err="1"/>
              <a:t>Kliknij, aby edytować styl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544" y="6165304"/>
            <a:ext cx="377598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>
            <a:grpSpLocks/>
          </p:cNvGrpSpPr>
          <p:nvPr userDrawn="1"/>
        </p:nvGrpSpPr>
        <p:grpSpPr bwMode="auto">
          <a:xfrm>
            <a:off x="898525" y="560388"/>
            <a:ext cx="3344863" cy="1212850"/>
            <a:chOff x="898267" y="344104"/>
            <a:chExt cx="3345257" cy="121268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8267" y="344104"/>
              <a:ext cx="3080732" cy="89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971301" y="1272667"/>
              <a:ext cx="3272223" cy="2841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900" dirty="0"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"/>
          <p:cNvSpPr txBox="1"/>
          <p:nvPr userDrawn="1"/>
        </p:nvSpPr>
        <p:spPr>
          <a:xfrm>
            <a:off x="539750" y="1341438"/>
            <a:ext cx="81359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 err="1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Image 24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868988" y="-314325"/>
            <a:ext cx="34956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 de texte 2"/>
          <p:cNvSpPr txBox="1"/>
          <p:nvPr userDrawn="1"/>
        </p:nvSpPr>
        <p:spPr>
          <a:xfrm>
            <a:off x="5780088" y="1778000"/>
            <a:ext cx="2003425" cy="471488"/>
          </a:xfrm>
          <a:prstGeom prst="rect">
            <a:avLst/>
          </a:prstGeom>
          <a:noFill/>
          <a:ln w="6350">
            <a:noFill/>
          </a:ln>
          <a:effec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Times New Roman"/>
              </a:rPr>
              <a:t>Sharing solutions </a:t>
            </a:r>
            <a:b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Times New Roman"/>
              </a:rPr>
            </a:b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Times New Roman"/>
              </a:rPr>
              <a:t>for better regional policies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21" r:id="rId2"/>
    <p:sldLayoutId id="2147483722" r:id="rId3"/>
    <p:sldLayoutId id="2147483723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68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148" name="Image 9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48650" y="173038"/>
            <a:ext cx="7159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GB"/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C6858E71-01EE-44D9-8395-622BFC2F8D4D}" type="slidenum">
              <a:rPr lang="en-GB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24" r:id="rId5"/>
    <p:sldLayoutId id="2147483712" r:id="rId6"/>
    <p:sldLayoutId id="2147483713" r:id="rId7"/>
    <p:sldLayoutId id="2147483714" r:id="rId8"/>
    <p:sldLayoutId id="2147483715" r:id="rId9"/>
    <p:sldLayoutId id="2147483725" r:id="rId10"/>
    <p:sldLayoutId id="2147483716" r:id="rId11"/>
    <p:sldLayoutId id="2147483720" r:id="rId12"/>
    <p:sldLayoutId id="21474837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GB"/>
          </a:p>
        </p:txBody>
      </p:sp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7F68D4FB-A44B-4858-AD3F-9A9CCED741FD}" type="slidenum">
              <a:rPr lang="en-GB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507" name="Imag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48650" y="173038"/>
            <a:ext cx="7159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47BD3155-7DE1-4A23-AC2E-223636B11E30}" type="slidenum">
              <a:rPr lang="en-GB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.dalbert@interregeurope.e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www.interregeurope.eu/projects/project-ideas-and-partner-search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interregeurope.eu/help/programme-manual/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europe.eu/in-my-country/" TargetMode="External"/><Relationship Id="rId2" Type="http://schemas.openxmlformats.org/officeDocument/2006/relationships/hyperlink" Target="http://www.interregeurope.eu/news-and-events/news/39/first-call-projects-approved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europe.eu/in-my-country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u texte 7"/>
          <p:cNvSpPr>
            <a:spLocks noGrp="1"/>
          </p:cNvSpPr>
          <p:nvPr>
            <p:ph type="body" sz="quarter" idx="10"/>
          </p:nvPr>
        </p:nvSpPr>
        <p:spPr bwMode="auto">
          <a:xfrm>
            <a:off x="933450" y="4724400"/>
            <a:ext cx="7272338" cy="217488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dirty="0" err="1"/>
              <a:t>Benoît</a:t>
            </a:r>
            <a:r>
              <a:rPr lang="en-GB" dirty="0"/>
              <a:t> </a:t>
            </a:r>
            <a:r>
              <a:rPr lang="en-GB" dirty="0" err="1"/>
              <a:t>Dalbert</a:t>
            </a:r>
            <a:endParaRPr lang="en-GB" dirty="0"/>
          </a:p>
        </p:txBody>
      </p:sp>
      <p:sp>
        <p:nvSpPr>
          <p:cNvPr id="26626" name="Espace réservé du texte 8"/>
          <p:cNvSpPr>
            <a:spLocks noGrp="1"/>
          </p:cNvSpPr>
          <p:nvPr>
            <p:ph type="body" sz="quarter" idx="11"/>
          </p:nvPr>
        </p:nvSpPr>
        <p:spPr bwMode="auto">
          <a:xfrm>
            <a:off x="900113" y="5157788"/>
            <a:ext cx="7272337" cy="215900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/>
              <a:t>Policy Officer | Interreg Europe Secretariat</a:t>
            </a:r>
          </a:p>
        </p:txBody>
      </p:sp>
      <p:sp>
        <p:nvSpPr>
          <p:cNvPr id="26627" name="Espace réservé du texte 9"/>
          <p:cNvSpPr>
            <a:spLocks noGrp="1"/>
          </p:cNvSpPr>
          <p:nvPr>
            <p:ph type="body" sz="quarter" idx="12"/>
          </p:nvPr>
        </p:nvSpPr>
        <p:spPr bwMode="auto">
          <a:xfrm>
            <a:off x="933450" y="5589588"/>
            <a:ext cx="7272338" cy="215900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dirty="0">
                <a:hlinkClick r:id="rId2"/>
              </a:rPr>
              <a:t>b.dalbert@interregeurope.eu</a:t>
            </a:r>
            <a:r>
              <a:rPr lang="pl-PL" dirty="0"/>
              <a:t> </a:t>
            </a:r>
            <a:endParaRPr lang="en-GB" dirty="0"/>
          </a:p>
        </p:txBody>
      </p:sp>
      <p:sp>
        <p:nvSpPr>
          <p:cNvPr id="26628" name="Titre 1"/>
          <p:cNvSpPr>
            <a:spLocks noGrp="1"/>
          </p:cNvSpPr>
          <p:nvPr>
            <p:ph type="ctrTitle"/>
          </p:nvPr>
        </p:nvSpPr>
        <p:spPr bwMode="auto">
          <a:xfrm>
            <a:off x="685800" y="3500438"/>
            <a:ext cx="7772400" cy="795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/>
              <a:t>Interreg Europe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71550" y="6308725"/>
            <a:ext cx="7415213" cy="38735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27 May 2016</a:t>
            </a:r>
            <a:r>
              <a:rPr lang="en-GB" dirty="0">
                <a:sym typeface="Webdings" panose="05030102010509060703" pitchFamily="18" charset="2"/>
              </a:rPr>
              <a:t>AGORADA 2016 - </a:t>
            </a:r>
            <a:r>
              <a:rPr lang="fr-FR" dirty="0"/>
              <a:t>Brussels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64641" y="3906547"/>
            <a:ext cx="804835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Online collaborative tool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cs typeface="+mn-cs"/>
              </a:rPr>
              <a:t>With relevant functionalities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/>
          </a:p>
          <a:p>
            <a:pPr marL="3587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Expert team</a:t>
            </a:r>
          </a:p>
          <a:p>
            <a:pPr marL="1158875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cs typeface="+mn-cs"/>
              </a:rPr>
              <a:t>Content &amp; coordination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65150" y="3211513"/>
            <a:ext cx="6518275" cy="577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514350" indent="-5143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400" b="1" dirty="0">
                <a:solidFill>
                  <a:schemeClr val="tx2"/>
                </a:solidFill>
                <a:latin typeface="+mn-lt"/>
                <a:cs typeface="+mn-cs"/>
              </a:rPr>
              <a:t>A service provided per priority axis via:</a:t>
            </a:r>
          </a:p>
        </p:txBody>
      </p:sp>
      <p:pic>
        <p:nvPicPr>
          <p:cNvPr id="38915" name="Picture 4" descr="http://www.socialstrand.com/wp-content/uploads/2011/12/collabo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8150" y="5111750"/>
            <a:ext cx="16303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http://t3.gstatic.com/images?q=tbn:ANd9GcTTvsg_RhHf0mWERBuAxUOuqxPvrqKNbPEbzroCAPb08wYYwvok3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0463" y="5106988"/>
            <a:ext cx="138271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5338" y="1468438"/>
            <a:ext cx="19796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" y="1466850"/>
            <a:ext cx="19796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32575" y="1468438"/>
            <a:ext cx="19812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6513" y="1468438"/>
            <a:ext cx="19796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/>
              <a:t>Platforms: definition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1341438"/>
            <a:ext cx="8574087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/>
              <a:t>Platforms: services provided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3"/>
          <p:cNvGrpSpPr>
            <a:grpSpLocks/>
          </p:cNvGrpSpPr>
          <p:nvPr/>
        </p:nvGrpSpPr>
        <p:grpSpPr bwMode="auto">
          <a:xfrm>
            <a:off x="1609725" y="1268413"/>
            <a:ext cx="5832475" cy="4948237"/>
            <a:chOff x="1547664" y="1292698"/>
            <a:chExt cx="5812126" cy="5332090"/>
          </a:xfrm>
        </p:grpSpPr>
        <p:pic>
          <p:nvPicPr>
            <p:cNvPr id="41987" name="Picture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15813" y="2708920"/>
              <a:ext cx="3076705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708824" y="1292698"/>
              <a:ext cx="3489807" cy="1168372"/>
            </a:xfrm>
            <a:prstGeom prst="ellipse">
              <a:avLst/>
            </a:prstGeom>
            <a:solidFill>
              <a:srgbClr val="4F81BD"/>
            </a:solidFill>
            <a:ln>
              <a:solidFill>
                <a:schemeClr val="accent4">
                  <a:lumMod val="90000"/>
                  <a:lumOff val="1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bg1"/>
                  </a:solidFill>
                  <a:latin typeface="+mn-lt"/>
                  <a:cs typeface="+mn-cs"/>
                </a:rPr>
                <a:t>Policy Learning Platforms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bg1"/>
                  </a:solidFill>
                  <a:latin typeface="+mn-lt"/>
                  <a:cs typeface="+mn-cs"/>
                </a:rPr>
                <a:t>Open to all regions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060019" y="2565420"/>
              <a:ext cx="2788998" cy="0"/>
            </a:xfrm>
            <a:prstGeom prst="line">
              <a:avLst/>
            </a:prstGeom>
            <a:ln w="28575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990" name="Straight Connector 7"/>
            <p:cNvCxnSpPr>
              <a:cxnSpLocks noChangeShapeType="1"/>
              <a:stCxn id="6" idx="4"/>
            </p:cNvCxnSpPr>
            <p:nvPr/>
          </p:nvCxnSpPr>
          <p:spPr bwMode="auto">
            <a:xfrm>
              <a:off x="4454165" y="2461237"/>
              <a:ext cx="1" cy="108000"/>
            </a:xfrm>
            <a:prstGeom prst="line">
              <a:avLst/>
            </a:prstGeom>
            <a:noFill/>
            <a:ln w="28575" algn="ctr">
              <a:solidFill>
                <a:srgbClr val="4F81BD"/>
              </a:solidFill>
              <a:round/>
              <a:headEnd/>
              <a:tailEnd/>
            </a:ln>
          </p:spPr>
        </p:cxnSp>
        <p:cxnSp>
          <p:nvCxnSpPr>
            <p:cNvPr id="41991" name="Straight Connector 8"/>
            <p:cNvCxnSpPr>
              <a:cxnSpLocks noChangeShapeType="1"/>
            </p:cNvCxnSpPr>
            <p:nvPr/>
          </p:nvCxnSpPr>
          <p:spPr bwMode="auto">
            <a:xfrm>
              <a:off x="3059830" y="2564904"/>
              <a:ext cx="0" cy="144016"/>
            </a:xfrm>
            <a:prstGeom prst="line">
              <a:avLst/>
            </a:prstGeom>
            <a:noFill/>
            <a:ln w="28575" algn="ctr">
              <a:solidFill>
                <a:srgbClr val="4F81BD"/>
              </a:solidFill>
              <a:round/>
              <a:headEnd/>
              <a:tailEnd/>
            </a:ln>
          </p:spPr>
        </p:cxnSp>
        <p:cxnSp>
          <p:nvCxnSpPr>
            <p:cNvPr id="41992" name="Straight Connector 9"/>
            <p:cNvCxnSpPr>
              <a:cxnSpLocks noChangeShapeType="1"/>
            </p:cNvCxnSpPr>
            <p:nvPr/>
          </p:nvCxnSpPr>
          <p:spPr bwMode="auto">
            <a:xfrm>
              <a:off x="5848500" y="2564904"/>
              <a:ext cx="0" cy="144016"/>
            </a:xfrm>
            <a:prstGeom prst="line">
              <a:avLst/>
            </a:prstGeom>
            <a:noFill/>
            <a:ln w="28575" algn="ctr">
              <a:solidFill>
                <a:srgbClr val="4F81BD"/>
              </a:solidFill>
              <a:round/>
              <a:headEnd/>
              <a:tailEnd/>
            </a:ln>
          </p:spPr>
        </p:cxnSp>
        <p:sp>
          <p:nvSpPr>
            <p:cNvPr id="41993" name="Curved Right Arrow 10"/>
            <p:cNvSpPr>
              <a:spLocks noChangeArrowheads="1"/>
            </p:cNvSpPr>
            <p:nvPr/>
          </p:nvSpPr>
          <p:spPr bwMode="auto">
            <a:xfrm>
              <a:off x="1547664" y="1770057"/>
              <a:ext cx="985085" cy="4320480"/>
            </a:xfrm>
            <a:prstGeom prst="curvedRightArrow">
              <a:avLst>
                <a:gd name="adj1" fmla="val 25016"/>
                <a:gd name="adj2" fmla="val 49991"/>
                <a:gd name="adj3" fmla="val 25000"/>
              </a:avLst>
            </a:prstGeom>
            <a:solidFill>
              <a:srgbClr val="4F81BD"/>
            </a:solidFill>
            <a:ln w="9525" algn="ctr">
              <a:solidFill>
                <a:srgbClr val="00316E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GB" sz="2800">
                <a:latin typeface="Times" pitchFamily="18" charset="0"/>
              </a:endParaRPr>
            </a:p>
          </p:txBody>
        </p:sp>
        <p:sp>
          <p:nvSpPr>
            <p:cNvPr id="41994" name="Curved Right Arrow 11"/>
            <p:cNvSpPr>
              <a:spLocks noChangeArrowheads="1"/>
            </p:cNvSpPr>
            <p:nvPr/>
          </p:nvSpPr>
          <p:spPr bwMode="auto">
            <a:xfrm rot="10800000">
              <a:off x="6409903" y="1770057"/>
              <a:ext cx="909791" cy="4320480"/>
            </a:xfrm>
            <a:prstGeom prst="curvedRightArrow">
              <a:avLst>
                <a:gd name="adj1" fmla="val 25020"/>
                <a:gd name="adj2" fmla="val 49995"/>
                <a:gd name="adj3" fmla="val 25000"/>
              </a:avLst>
            </a:prstGeom>
            <a:solidFill>
              <a:srgbClr val="4F81BD"/>
            </a:solidFill>
            <a:ln w="9525" algn="ctr">
              <a:solidFill>
                <a:srgbClr val="00316E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GB" sz="2800">
                <a:latin typeface="Times" pitchFamily="18" charset="0"/>
              </a:endParaRPr>
            </a:p>
          </p:txBody>
        </p:sp>
        <p:sp>
          <p:nvSpPr>
            <p:cNvPr id="41995" name="TextBox 12"/>
            <p:cNvSpPr txBox="1">
              <a:spLocks noChangeArrowheads="1"/>
            </p:cNvSpPr>
            <p:nvPr/>
          </p:nvSpPr>
          <p:spPr bwMode="auto">
            <a:xfrm>
              <a:off x="2764776" y="5701458"/>
              <a:ext cx="3384376" cy="92333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316E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  <a:p>
              <a:pPr algn="ctr"/>
              <a:r>
                <a:rPr lang="en-GB">
                  <a:solidFill>
                    <a:schemeClr val="bg1"/>
                  </a:solidFill>
                </a:rPr>
                <a:t>Interregional cooperation projects</a:t>
              </a:r>
            </a:p>
          </p:txBody>
        </p:sp>
        <p:sp>
          <p:nvSpPr>
            <p:cNvPr id="41996" name="TextBox 13"/>
            <p:cNvSpPr txBox="1">
              <a:spLocks noChangeArrowheads="1"/>
            </p:cNvSpPr>
            <p:nvPr/>
          </p:nvSpPr>
          <p:spPr bwMode="auto">
            <a:xfrm>
              <a:off x="1601185" y="3702139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rgbClr val="4F81BD"/>
                  </a:solidFill>
                </a:rPr>
                <a:t>Enrich</a:t>
              </a:r>
            </a:p>
          </p:txBody>
        </p:sp>
        <p:sp>
          <p:nvSpPr>
            <p:cNvPr id="41997" name="TextBox 14"/>
            <p:cNvSpPr txBox="1">
              <a:spLocks noChangeArrowheads="1"/>
            </p:cNvSpPr>
            <p:nvPr/>
          </p:nvSpPr>
          <p:spPr bwMode="auto">
            <a:xfrm>
              <a:off x="5992108" y="3697136"/>
              <a:ext cx="13676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rgbClr val="4F81BD"/>
                  </a:solidFill>
                </a:rPr>
                <a:t>Contribute</a:t>
              </a:r>
            </a:p>
          </p:txBody>
        </p:sp>
        <p:sp>
          <p:nvSpPr>
            <p:cNvPr id="41998" name="TextBox 15"/>
            <p:cNvSpPr txBox="1">
              <a:spLocks noChangeArrowheads="1"/>
            </p:cNvSpPr>
            <p:nvPr/>
          </p:nvSpPr>
          <p:spPr bwMode="auto">
            <a:xfrm>
              <a:off x="3054708" y="5728923"/>
              <a:ext cx="790601" cy="2769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</a:rPr>
                <a:t>Project 1</a:t>
              </a:r>
            </a:p>
          </p:txBody>
        </p:sp>
        <p:sp>
          <p:nvSpPr>
            <p:cNvPr id="41999" name="TextBox 16"/>
            <p:cNvSpPr txBox="1">
              <a:spLocks noChangeArrowheads="1"/>
            </p:cNvSpPr>
            <p:nvPr/>
          </p:nvSpPr>
          <p:spPr bwMode="auto">
            <a:xfrm>
              <a:off x="4056483" y="5728923"/>
              <a:ext cx="790601" cy="2769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</a:rPr>
                <a:t>Project 2</a:t>
              </a:r>
            </a:p>
          </p:txBody>
        </p:sp>
        <p:sp>
          <p:nvSpPr>
            <p:cNvPr id="42000" name="TextBox 17"/>
            <p:cNvSpPr txBox="1">
              <a:spLocks noChangeArrowheads="1"/>
            </p:cNvSpPr>
            <p:nvPr/>
          </p:nvSpPr>
          <p:spPr bwMode="auto">
            <a:xfrm>
              <a:off x="5057899" y="5728923"/>
              <a:ext cx="790601" cy="2769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</a:rPr>
                <a:t>Project 3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3450764" y="5085205"/>
              <a:ext cx="185089" cy="64320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1998" idx="0"/>
            </p:cNvCxnSpPr>
            <p:nvPr/>
          </p:nvCxnSpPr>
          <p:spPr bwMode="auto">
            <a:xfrm flipV="1">
              <a:off x="3450764" y="4436869"/>
              <a:ext cx="1002963" cy="129153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3450764" y="4941510"/>
              <a:ext cx="1768633" cy="78689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41995" idx="0"/>
            </p:cNvCxnSpPr>
            <p:nvPr/>
          </p:nvCxnSpPr>
          <p:spPr bwMode="auto">
            <a:xfrm flipH="1" flipV="1">
              <a:off x="3844672" y="4221328"/>
              <a:ext cx="612220" cy="147971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41999" idx="0"/>
            </p:cNvCxnSpPr>
            <p:nvPr/>
          </p:nvCxnSpPr>
          <p:spPr bwMode="auto">
            <a:xfrm flipV="1">
              <a:off x="4452145" y="3697869"/>
              <a:ext cx="191418" cy="203053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1999" idx="0"/>
            </p:cNvCxnSpPr>
            <p:nvPr/>
          </p:nvCxnSpPr>
          <p:spPr bwMode="auto">
            <a:xfrm flipV="1">
              <a:off x="4452145" y="5228899"/>
              <a:ext cx="767252" cy="49950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2000" idx="0"/>
            </p:cNvCxnSpPr>
            <p:nvPr/>
          </p:nvCxnSpPr>
          <p:spPr bwMode="auto">
            <a:xfrm flipH="1" flipV="1">
              <a:off x="4931480" y="3429297"/>
              <a:ext cx="522047" cy="22991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2000" idx="0"/>
            </p:cNvCxnSpPr>
            <p:nvPr/>
          </p:nvCxnSpPr>
          <p:spPr bwMode="auto">
            <a:xfrm flipH="1" flipV="1">
              <a:off x="3923770" y="4797816"/>
              <a:ext cx="1529757" cy="93059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4847635" y="4221328"/>
              <a:ext cx="605892" cy="150708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dirty="0"/>
              <a:t>Two interrelated actions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7772400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1</a:t>
            </a:r>
            <a:r>
              <a:rPr lang="fr-FR" baseline="30000" dirty="0"/>
              <a:t>st</a:t>
            </a:r>
            <a:r>
              <a:rPr lang="fr-FR" dirty="0"/>
              <a:t> call </a:t>
            </a:r>
            <a:r>
              <a:rPr lang="fr-FR" dirty="0" err="1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860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dirty="0"/>
              <a:t>Submitted/ approved projects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838503"/>
              </p:ext>
            </p:extLst>
          </p:nvPr>
        </p:nvGraphicFramePr>
        <p:xfrm>
          <a:off x="4690889" y="2173115"/>
          <a:ext cx="431341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6" name="Content Placeholder 3"/>
          <p:cNvSpPr txBox="1">
            <a:spLocks/>
          </p:cNvSpPr>
          <p:nvPr/>
        </p:nvSpPr>
        <p:spPr bwMode="auto">
          <a:xfrm>
            <a:off x="871538" y="1697038"/>
            <a:ext cx="3124200" cy="663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altLang="en-US" sz="2000" b="1" dirty="0"/>
              <a:t>261 projects submitted</a:t>
            </a:r>
          </a:p>
        </p:txBody>
      </p:sp>
      <p:sp>
        <p:nvSpPr>
          <p:cNvPr id="44037" name="Content Placeholder 4"/>
          <p:cNvSpPr txBox="1">
            <a:spLocks/>
          </p:cNvSpPr>
          <p:nvPr/>
        </p:nvSpPr>
        <p:spPr bwMode="auto">
          <a:xfrm>
            <a:off x="5584825" y="1697038"/>
            <a:ext cx="3419475" cy="728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altLang="en-US" sz="2000" b="1" dirty="0"/>
              <a:t>64 </a:t>
            </a:r>
            <a:r>
              <a:rPr lang="fr-FR" altLang="en-US" sz="2000" b="1" dirty="0" err="1"/>
              <a:t>projects</a:t>
            </a:r>
            <a:r>
              <a:rPr lang="fr-FR" altLang="en-US" sz="2000" b="1" dirty="0"/>
              <a:t> </a:t>
            </a:r>
            <a:r>
              <a:rPr lang="fr-FR" altLang="en-US" sz="2000" b="1" dirty="0" err="1"/>
              <a:t>approved</a:t>
            </a:r>
            <a:endParaRPr lang="fr-FR" altLang="en-US" sz="20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625184"/>
              </p:ext>
            </p:extLst>
          </p:nvPr>
        </p:nvGraphicFramePr>
        <p:xfrm>
          <a:off x="0" y="2147715"/>
          <a:ext cx="5277134" cy="3285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261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1975"/>
          </a:xfrm>
        </p:spPr>
        <p:txBody>
          <a:bodyPr/>
          <a:lstStyle/>
          <a:p>
            <a:pPr eaLnBrk="1" hangingPunct="1"/>
            <a:r>
              <a:rPr lang="en-GB" dirty="0"/>
              <a:t>Types of organisations involved</a:t>
            </a:r>
          </a:p>
        </p:txBody>
      </p:sp>
      <p:sp>
        <p:nvSpPr>
          <p:cNvPr id="44036" name="Content Placeholder 3"/>
          <p:cNvSpPr txBox="1">
            <a:spLocks/>
          </p:cNvSpPr>
          <p:nvPr/>
        </p:nvSpPr>
        <p:spPr bwMode="auto">
          <a:xfrm>
            <a:off x="683568" y="2060848"/>
            <a:ext cx="8013576" cy="663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 b="1" dirty="0"/>
              <a:t>No. of organisations involved: 545</a:t>
            </a:r>
          </a:p>
          <a:p>
            <a:endParaRPr lang="en-GB" sz="2400" b="1" dirty="0"/>
          </a:p>
          <a:p>
            <a:r>
              <a:rPr lang="en-GB" sz="2400" b="1" dirty="0"/>
              <a:t>Out of which…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Public bodies / bodies governed by public law: 486</a:t>
            </a:r>
          </a:p>
          <a:p>
            <a:pPr lvl="2"/>
            <a:r>
              <a:rPr lang="en-GB" sz="2400" b="1" dirty="0"/>
              <a:t>- Local/regional/national public authorities: </a:t>
            </a:r>
            <a:r>
              <a:rPr lang="en-GB" sz="2400" dirty="0"/>
              <a:t>264</a:t>
            </a:r>
            <a:r>
              <a:rPr lang="en-GB" sz="2400" b="1" dirty="0"/>
              <a:t> - Regional Development Agencies: </a:t>
            </a:r>
            <a:r>
              <a:rPr lang="en-GB" sz="2400" dirty="0"/>
              <a:t>48</a:t>
            </a:r>
          </a:p>
          <a:p>
            <a:pPr lvl="2"/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Private non-profit bodies: 59</a:t>
            </a:r>
          </a:p>
        </p:txBody>
      </p:sp>
    </p:spTree>
    <p:extLst>
      <p:ext uri="{BB962C8B-B14F-4D97-AF65-F5344CB8AC3E}">
        <p14:creationId xmlns:p14="http://schemas.microsoft.com/office/powerpoint/2010/main" val="3613129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431105" y="555276"/>
            <a:ext cx="8137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55600" indent="-355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0C200"/>
              </a:buClr>
              <a:buFont typeface="Wingdings" panose="05000000000000000000" pitchFamily="2" charset="2"/>
              <a:buNone/>
            </a:pPr>
            <a:r>
              <a:rPr lang="en-GB" altLang="en-US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topics addressed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827088" y="1557338"/>
            <a:ext cx="78136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55600" indent="-355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</a:pPr>
            <a:endParaRPr lang="en-GB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7400" y="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2700000" algn="ctr" rotWithShape="0">
              <a:schemeClr val="bg2">
                <a:alpha val="79999"/>
              </a:schemeClr>
            </a:outerShdw>
          </a:effectLst>
        </p:spPr>
        <p:txBody>
          <a:bodyPr wrap="none" anchor="ctr"/>
          <a:lstStyle/>
          <a:p>
            <a:pPr algn="r" eaLnBrk="1" hangingPunct="1">
              <a:spcBef>
                <a:spcPct val="0"/>
              </a:spcBef>
              <a:defRPr/>
            </a:pPr>
            <a:endParaRPr lang="en-GB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3981" y="1844824"/>
            <a:ext cx="78002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SME competitiveness</a:t>
            </a:r>
          </a:p>
          <a:p>
            <a:endParaRPr lang="en-GB" dirty="0"/>
          </a:p>
          <a:p>
            <a:pPr marL="342900" indent="-342900">
              <a:buFontTx/>
              <a:buChar char="-"/>
            </a:pPr>
            <a:r>
              <a:rPr lang="en-GB" sz="2400" dirty="0"/>
              <a:t>Access to finance (e.g. </a:t>
            </a:r>
            <a:r>
              <a:rPr lang="en-GB" sz="2400" dirty="0" err="1"/>
              <a:t>ATMforSMEs</a:t>
            </a:r>
            <a:r>
              <a:rPr lang="en-GB" sz="2400" dirty="0"/>
              <a:t>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Internationalisation (e.g. SIE)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Social enterprises (e.g. SOCIAL-SEEDS)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Support to sector (e.g. </a:t>
            </a:r>
            <a:r>
              <a:rPr lang="en-GB" sz="2400" dirty="0" err="1"/>
              <a:t>RuralGrowth</a:t>
            </a:r>
            <a:r>
              <a:rPr lang="en-GB" sz="2400" dirty="0"/>
              <a:t>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Young entrepreneurs (e.g. </a:t>
            </a:r>
            <a:r>
              <a:rPr lang="en-GB" sz="2400" dirty="0" err="1"/>
              <a:t>iEER</a:t>
            </a:r>
            <a:r>
              <a:rPr lang="en-GB" sz="2400" dirty="0"/>
              <a:t>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Reduction of admin. burden (e.g. PURE COSMOS)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Innovation capacity of SMEs (e.g. INNOGROW)</a:t>
            </a:r>
          </a:p>
          <a:p>
            <a:pPr marL="342900" indent="-342900">
              <a:buFontTx/>
              <a:buChar char="-"/>
            </a:pPr>
            <a:endParaRPr lang="en-GB" sz="2400" dirty="0"/>
          </a:p>
          <a:p>
            <a:endParaRPr lang="en-GB" dirty="0"/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7" y="1844824"/>
            <a:ext cx="612131" cy="56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28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755576" y="4005064"/>
            <a:ext cx="7772400" cy="2016224"/>
          </a:xfrm>
        </p:spPr>
        <p:txBody>
          <a:bodyPr/>
          <a:lstStyle/>
          <a:p>
            <a:pPr algn="ctr"/>
            <a:r>
              <a:rPr lang="fr-FR" dirty="0"/>
              <a:t>3</a:t>
            </a:r>
            <a:r>
              <a:rPr lang="fr-FR" baseline="30000" dirty="0"/>
              <a:t>RD</a:t>
            </a:r>
            <a:r>
              <a:rPr lang="fr-FR" dirty="0"/>
              <a:t> call </a:t>
            </a:r>
            <a:br>
              <a:rPr lang="fr-FR" dirty="0"/>
            </a:br>
            <a:r>
              <a:rPr lang="fr-FR" dirty="0"/>
              <a:t>&amp; </a:t>
            </a:r>
            <a:br>
              <a:rPr lang="fr-FR" dirty="0"/>
            </a:br>
            <a:r>
              <a:rPr lang="fr-FR" dirty="0"/>
              <a:t>Assistance to </a:t>
            </a:r>
            <a:r>
              <a:rPr lang="fr-FR" dirty="0" err="1"/>
              <a:t>applicants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241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call for proposals</a:t>
            </a:r>
          </a:p>
        </p:txBody>
      </p:sp>
      <p:sp>
        <p:nvSpPr>
          <p:cNvPr id="4915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endParaRPr lang="en-GB" dirty="0"/>
          </a:p>
          <a:p>
            <a:pPr marL="0" indent="0" eaLnBrk="1" hangingPunct="1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</a:rPr>
              <a:t>Launch of 3</a:t>
            </a:r>
            <a:r>
              <a:rPr lang="en-GB" baseline="30000" dirty="0">
                <a:solidFill>
                  <a:schemeClr val="tx1"/>
                </a:solidFill>
              </a:rPr>
              <a:t>rd</a:t>
            </a:r>
            <a:r>
              <a:rPr lang="en-GB" dirty="0">
                <a:solidFill>
                  <a:schemeClr val="tx1"/>
                </a:solidFill>
              </a:rPr>
              <a:t> call depends on outcomes of 2</a:t>
            </a:r>
            <a:r>
              <a:rPr lang="en-GB" baseline="30000" dirty="0">
                <a:solidFill>
                  <a:schemeClr val="tx1"/>
                </a:solidFill>
              </a:rPr>
              <a:t>nd</a:t>
            </a:r>
            <a:r>
              <a:rPr lang="en-GB" dirty="0">
                <a:solidFill>
                  <a:schemeClr val="tx1"/>
                </a:solidFill>
              </a:rPr>
              <a:t> call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Timing: Spring 2017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Topics covered: opened to all themes or restricted?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Available budget: ? (remaining budget)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Duration: shortened duration?</a:t>
            </a:r>
          </a:p>
        </p:txBody>
      </p:sp>
    </p:spTree>
    <p:extLst>
      <p:ext uri="{BB962C8B-B14F-4D97-AF65-F5344CB8AC3E}">
        <p14:creationId xmlns:p14="http://schemas.microsoft.com/office/powerpoint/2010/main" val="310017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Support tools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07375" cy="5354435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r>
              <a:rPr lang="en-GB" dirty="0">
                <a:solidFill>
                  <a:schemeClr val="tx2"/>
                </a:solidFill>
              </a:rPr>
              <a:t>1. Online partner search and project idea database</a:t>
            </a:r>
          </a:p>
          <a:p>
            <a:pPr marL="62865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200" dirty="0">
                <a:solidFill>
                  <a:schemeClr val="tx2"/>
                </a:solidFill>
                <a:hlinkClick r:id="rId2"/>
              </a:rPr>
              <a:t>http://www.interregeurope.eu/projects/project-ideas-and-partner-search/</a:t>
            </a:r>
            <a:r>
              <a:rPr lang="en-GB" sz="2200" dirty="0">
                <a:solidFill>
                  <a:schemeClr val="tx2"/>
                </a:solidFill>
              </a:rPr>
              <a:t>   </a:t>
            </a:r>
          </a:p>
          <a:p>
            <a:pPr marL="171450" lvl="2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sz="2600" dirty="0">
              <a:solidFill>
                <a:schemeClr val="tx2"/>
              </a:solidFill>
            </a:endParaRPr>
          </a:p>
          <a:p>
            <a:pPr marL="0" lvl="2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05316"/>
            <a:ext cx="6127138" cy="372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6793" y="2390806"/>
            <a:ext cx="376924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/>
              <a:t>Summary</a:t>
            </a:r>
          </a:p>
        </p:txBody>
      </p:sp>
      <p:sp>
        <p:nvSpPr>
          <p:cNvPr id="2765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1772816"/>
            <a:ext cx="6202362" cy="285273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pl-PL" dirty="0">
                <a:solidFill>
                  <a:srgbClr val="1F497D"/>
                </a:solidFill>
              </a:rPr>
              <a:t> </a:t>
            </a:r>
            <a:r>
              <a:rPr lang="fr-FR" dirty="0">
                <a:solidFill>
                  <a:srgbClr val="1F497D"/>
                </a:solidFill>
              </a:rPr>
              <a:t>Key programme </a:t>
            </a:r>
            <a:r>
              <a:rPr lang="fr-FR" dirty="0" err="1">
                <a:solidFill>
                  <a:srgbClr val="1F497D"/>
                </a:solidFill>
              </a:rPr>
              <a:t>features</a:t>
            </a:r>
            <a:endParaRPr lang="en-GB" dirty="0">
              <a:solidFill>
                <a:srgbClr val="1F497D"/>
              </a:solidFill>
            </a:endParaRPr>
          </a:p>
          <a:p>
            <a:pPr marL="400050" lvl="1" indent="0" eaLnBrk="1" hangingPunct="1">
              <a:lnSpc>
                <a:spcPct val="150000"/>
              </a:lnSpc>
            </a:pPr>
            <a:r>
              <a:rPr lang="en-GB" b="1" dirty="0">
                <a:solidFill>
                  <a:srgbClr val="1F497D"/>
                </a:solidFill>
              </a:rPr>
              <a:t> Interregional cooperation projects</a:t>
            </a:r>
          </a:p>
          <a:p>
            <a:pPr marL="400050" lvl="1" indent="0" eaLnBrk="1" hangingPunct="1">
              <a:lnSpc>
                <a:spcPct val="150000"/>
              </a:lnSpc>
            </a:pPr>
            <a:r>
              <a:rPr lang="en-GB" b="1" dirty="0">
                <a:solidFill>
                  <a:srgbClr val="1F497D"/>
                </a:solidFill>
              </a:rPr>
              <a:t> Policy learning platforms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rgbClr val="1F497D"/>
                </a:solidFill>
              </a:rPr>
              <a:t> 1</a:t>
            </a:r>
            <a:r>
              <a:rPr lang="en-GB" baseline="30000" dirty="0">
                <a:solidFill>
                  <a:srgbClr val="1F497D"/>
                </a:solidFill>
              </a:rPr>
              <a:t>st</a:t>
            </a:r>
            <a:r>
              <a:rPr lang="en-GB" dirty="0">
                <a:solidFill>
                  <a:srgbClr val="1F497D"/>
                </a:solidFill>
              </a:rPr>
              <a:t> call results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rgbClr val="1F497D"/>
                </a:solidFill>
              </a:rPr>
              <a:t> 3</a:t>
            </a:r>
            <a:r>
              <a:rPr lang="en-GB" baseline="30000" dirty="0">
                <a:solidFill>
                  <a:srgbClr val="1F497D"/>
                </a:solidFill>
              </a:rPr>
              <a:t>rd</a:t>
            </a:r>
            <a:r>
              <a:rPr lang="en-GB" dirty="0">
                <a:solidFill>
                  <a:srgbClr val="1F497D"/>
                </a:solidFill>
              </a:rPr>
              <a:t> call &amp; a</a:t>
            </a:r>
            <a:r>
              <a:rPr lang="en-GB" b="1" dirty="0">
                <a:solidFill>
                  <a:srgbClr val="1F497D"/>
                </a:solidFill>
              </a:rPr>
              <a:t>ssistance to applicants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Support tools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07375" cy="5354435"/>
          </a:xfrm>
        </p:spPr>
        <p:txBody>
          <a:bodyPr>
            <a:normAutofit/>
          </a:bodyPr>
          <a:lstStyle/>
          <a:p>
            <a:pPr marL="0" lvl="2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dirty="0">
                <a:solidFill>
                  <a:schemeClr val="tx2"/>
                </a:solidFill>
              </a:rPr>
              <a:t>2. Self assessment tool</a:t>
            </a:r>
          </a:p>
          <a:p>
            <a:pPr marL="171450" lvl="2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200" dirty="0">
                <a:solidFill>
                  <a:schemeClr val="tx2"/>
                </a:solidFill>
              </a:rPr>
              <a:t>     </a:t>
            </a:r>
            <a:r>
              <a:rPr lang="en-GB" sz="2200" dirty="0">
                <a:solidFill>
                  <a:schemeClr val="tx2"/>
                </a:solidFill>
                <a:hlinkClick r:id="rId2"/>
              </a:rPr>
              <a:t>http://www.interregeurope.eu/self-assessment//</a:t>
            </a:r>
            <a:r>
              <a:rPr lang="en-GB" sz="2200" dirty="0">
                <a:solidFill>
                  <a:schemeClr val="tx2"/>
                </a:solidFill>
              </a:rPr>
              <a:t>  </a:t>
            </a:r>
          </a:p>
          <a:p>
            <a:pPr marL="171450" lvl="2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sz="26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3"/>
          <a:stretch/>
        </p:blipFill>
        <p:spPr>
          <a:xfrm>
            <a:off x="1187624" y="2310523"/>
            <a:ext cx="6408712" cy="418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10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Support tools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07375" cy="5354435"/>
          </a:xfrm>
        </p:spPr>
        <p:txBody>
          <a:bodyPr>
            <a:normAutofit/>
          </a:bodyPr>
          <a:lstStyle/>
          <a:p>
            <a:pPr marL="0" lvl="2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600" dirty="0">
                <a:solidFill>
                  <a:schemeClr val="tx2"/>
                </a:solidFill>
              </a:rPr>
              <a:t>3. Project idea feedback/ individual consultation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4"/>
          <a:stretch/>
        </p:blipFill>
        <p:spPr>
          <a:xfrm>
            <a:off x="434008" y="2132856"/>
            <a:ext cx="4640184" cy="3816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94"/>
          <a:stretch/>
        </p:blipFill>
        <p:spPr>
          <a:xfrm>
            <a:off x="5509897" y="2261608"/>
            <a:ext cx="3238567" cy="743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87"/>
          <a:stretch/>
        </p:blipFill>
        <p:spPr>
          <a:xfrm>
            <a:off x="5484067" y="3208657"/>
            <a:ext cx="3336405" cy="8753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5308" b="-1"/>
          <a:stretch/>
        </p:blipFill>
        <p:spPr>
          <a:xfrm>
            <a:off x="5484067" y="4287483"/>
            <a:ext cx="3192389" cy="10860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95"/>
          <a:stretch/>
        </p:blipFill>
        <p:spPr>
          <a:xfrm>
            <a:off x="5484067" y="5474835"/>
            <a:ext cx="3192389" cy="64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86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Support tools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07375" cy="535443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sz="2600" b="0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600" b="0" dirty="0"/>
              <a:t>4. Approved projects database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r>
              <a:rPr lang="en-GB" sz="2200" b="0" dirty="0">
                <a:solidFill>
                  <a:schemeClr val="tx1"/>
                </a:solidFill>
                <a:hlinkClick r:id="rId2"/>
              </a:rPr>
              <a:t>http://www.interregeurope.eu/news-and-events/news/39/first-call-projects-approved/</a:t>
            </a:r>
            <a:r>
              <a:rPr lang="en-GB" sz="2200" b="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endParaRPr lang="en-GB" sz="22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600" b="0" dirty="0"/>
              <a:t>5. Information days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200" dirty="0">
                <a:solidFill>
                  <a:schemeClr val="tx2"/>
                </a:solidFill>
                <a:hlinkClick r:id="rId3"/>
              </a:rPr>
              <a:t>http://www.interregeurope.eu/in-my-country</a:t>
            </a:r>
            <a:r>
              <a:rPr lang="en-GB" sz="2600" dirty="0">
                <a:solidFill>
                  <a:schemeClr val="tx2"/>
                </a:solidFill>
                <a:hlinkClick r:id="rId3"/>
              </a:rPr>
              <a:t>/</a:t>
            </a:r>
            <a:endParaRPr lang="en-GB" sz="26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sz="2600" b="0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600" b="0" dirty="0"/>
              <a:t>6. Q&amp;A sessions</a:t>
            </a:r>
          </a:p>
          <a:p>
            <a:pPr marL="457200" lvl="1" indent="0">
              <a:buNone/>
            </a:pPr>
            <a:r>
              <a:rPr lang="en-GB" b="0" dirty="0">
                <a:solidFill>
                  <a:schemeClr val="tx1"/>
                </a:solidFill>
              </a:rPr>
              <a:t>Regular live talk with potential applicants</a:t>
            </a:r>
          </a:p>
          <a:p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15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Support tools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8207375" cy="5354435"/>
          </a:xfrm>
        </p:spPr>
        <p:txBody>
          <a:bodyPr>
            <a:normAutofit/>
          </a:bodyPr>
          <a:lstStyle/>
          <a:p>
            <a:r>
              <a:rPr lang="en-GB" sz="2600" b="0" dirty="0"/>
              <a:t>7. Lead Applicant webinars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Designing project methodology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Building relevant partnerships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Managing budget and finances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Planning a project communication strategy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sz="2600" b="0" dirty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sz="2600" b="0" dirty="0"/>
              <a:t>8. National support to applicants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r>
              <a:rPr lang="en-GB" sz="2200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rgbClr val="1F497D"/>
                </a:solidFill>
                <a:hlinkClick r:id="rId2"/>
              </a:rPr>
              <a:t>http://www.interregeurope.eu/in-my-country</a:t>
            </a:r>
            <a:endParaRPr lang="en-GB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03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re 6"/>
          <p:cNvSpPr>
            <a:spLocks noGrp="1"/>
          </p:cNvSpPr>
          <p:nvPr>
            <p:ph type="ctrTitle"/>
          </p:nvPr>
        </p:nvSpPr>
        <p:spPr bwMode="auto">
          <a:xfrm>
            <a:off x="685800" y="3344863"/>
            <a:ext cx="7772400" cy="793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lvl="1" eaLnBrk="1" hangingPunct="1"/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!</a:t>
            </a:r>
            <a:br>
              <a:rPr lang="fr-FR" dirty="0"/>
            </a:br>
            <a:r>
              <a:rPr lang="en-GB" sz="3600" dirty="0">
                <a:solidFill>
                  <a:srgbClr val="1F497D"/>
                </a:solidFill>
              </a:rPr>
              <a:t>www.interregeurope.eu</a:t>
            </a:r>
            <a:br>
              <a:rPr lang="en-GB" dirty="0"/>
            </a:br>
            <a:r>
              <a:rPr lang="fr-FR" dirty="0"/>
              <a:t> 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468313" y="6165850"/>
            <a:ext cx="3775075" cy="431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Questions </a:t>
            </a:r>
            <a:r>
              <a:rPr lang="fr-FR" dirty="0" err="1"/>
              <a:t>welcome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Key programme </a:t>
            </a:r>
            <a:r>
              <a:rPr lang="fr-FR" dirty="0" err="1"/>
              <a:t>features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7"/>
          <p:cNvSpPr txBox="1">
            <a:spLocks/>
          </p:cNvSpPr>
          <p:nvPr/>
        </p:nvSpPr>
        <p:spPr>
          <a:xfrm>
            <a:off x="609600" y="1354138"/>
            <a:ext cx="4413250" cy="50006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GB" b="0" kern="0" dirty="0">
                <a:solidFill>
                  <a:schemeClr val="tx1"/>
                </a:solidFill>
                <a:sym typeface="Arial"/>
              </a:rPr>
              <a:t>The only </a:t>
            </a:r>
            <a:r>
              <a:rPr lang="en-GB" b="0" kern="0" dirty="0" err="1">
                <a:solidFill>
                  <a:schemeClr val="tx1"/>
                </a:solidFill>
                <a:sym typeface="Arial"/>
              </a:rPr>
              <a:t>Interreg</a:t>
            </a:r>
            <a:r>
              <a:rPr lang="en-GB" b="0" kern="0" dirty="0">
                <a:solidFill>
                  <a:schemeClr val="tx1"/>
                </a:solidFill>
                <a:sym typeface="Arial"/>
              </a:rPr>
              <a:t> covering</a:t>
            </a:r>
          </a:p>
          <a:p>
            <a:pPr indent="-28575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GB" b="0" kern="0" dirty="0">
                <a:solidFill>
                  <a:schemeClr val="tx1"/>
                </a:solidFill>
                <a:sym typeface="Arial"/>
              </a:rPr>
              <a:t>EU 28 + NO &amp; CH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endParaRPr lang="en-GB" sz="2000" dirty="0">
              <a:latin typeface="Helvetica Light"/>
              <a:ea typeface="Arial"/>
              <a:cs typeface="Arial"/>
              <a:sym typeface="Arial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endParaRPr lang="en-GB" sz="2000" dirty="0">
              <a:latin typeface="Helvetica Light"/>
              <a:ea typeface="Arial"/>
              <a:cs typeface="Arial"/>
              <a:sym typeface="Arial"/>
            </a:endParaRPr>
          </a:p>
          <a:p>
            <a:pPr marL="457200" lvl="1" indent="0" fontAlgn="auto">
              <a:spcBef>
                <a:spcPts val="0"/>
              </a:spcBef>
              <a:spcAft>
                <a:spcPts val="60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endParaRPr lang="en-GB" sz="2000" dirty="0">
              <a:latin typeface="Helvetica Light"/>
              <a:sym typeface="Helvetica Light"/>
            </a:endParaRPr>
          </a:p>
          <a:p>
            <a:pPr marL="125730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Helvetica Light"/>
              <a:sym typeface="Helvetica Light"/>
            </a:endParaRPr>
          </a:p>
        </p:txBody>
      </p:sp>
      <p:sp>
        <p:nvSpPr>
          <p:cNvPr id="17" name="Espace réservé du texte 7"/>
          <p:cNvSpPr txBox="1">
            <a:spLocks/>
          </p:cNvSpPr>
          <p:nvPr/>
        </p:nvSpPr>
        <p:spPr>
          <a:xfrm>
            <a:off x="4870450" y="1390650"/>
            <a:ext cx="3419475" cy="4270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GB" b="0" kern="0" dirty="0">
                <a:solidFill>
                  <a:schemeClr val="tx1"/>
                </a:solidFill>
                <a:sym typeface="Arial"/>
              </a:rPr>
              <a:t>A thematic programme</a:t>
            </a:r>
            <a:endParaRPr lang="en-GB" b="0" kern="0" dirty="0">
              <a:solidFill>
                <a:schemeClr val="tx1"/>
              </a:solidFill>
              <a:sym typeface="Helvetica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email">
            <a:extLst/>
          </a:blip>
          <a:srcRect/>
          <a:stretch/>
        </p:blipFill>
        <p:spPr>
          <a:xfrm>
            <a:off x="467544" y="2636912"/>
            <a:ext cx="4008438" cy="36952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2573" y="3855107"/>
            <a:ext cx="179891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itle 1"/>
          <p:cNvSpPr txBox="1">
            <a:spLocks/>
          </p:cNvSpPr>
          <p:nvPr/>
        </p:nvSpPr>
        <p:spPr bwMode="auto">
          <a:xfrm>
            <a:off x="485775" y="38258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4000">
                <a:solidFill>
                  <a:schemeClr val="tx2"/>
                </a:solidFill>
              </a:rPr>
              <a:t>Geographical &amp; thematic focus</a:t>
            </a:r>
          </a:p>
        </p:txBody>
      </p:sp>
      <p:pic>
        <p:nvPicPr>
          <p:cNvPr id="2970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1263" y="2636838"/>
            <a:ext cx="18002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21488" y="3905250"/>
            <a:ext cx="1830387" cy="120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21488" y="2636838"/>
            <a:ext cx="183038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/>
              <a:t>Interreg Europe rationale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GB" dirty="0"/>
              <a:t>Objective set in the ETC Regulation - Article 2(3)(a) for interregional cooperation:</a:t>
            </a:r>
            <a:br>
              <a:rPr lang="en-GB" dirty="0"/>
            </a:br>
            <a:endParaRPr lang="en-US" i="1" kern="0" dirty="0"/>
          </a:p>
          <a:p>
            <a:pPr marL="342900" lvl="1" indent="-342900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en-US" kern="0" dirty="0"/>
              <a:t>“to reinforce the effectiveness of </a:t>
            </a:r>
            <a:r>
              <a:rPr lang="en-US" b="1" kern="0" dirty="0"/>
              <a:t>cohesion policy</a:t>
            </a:r>
            <a:r>
              <a:rPr lang="en-US" kern="0" dirty="0"/>
              <a:t>” </a:t>
            </a:r>
            <a:br>
              <a:rPr lang="en-US" kern="0" dirty="0"/>
            </a:br>
            <a:endParaRPr lang="en-US" kern="0" dirty="0"/>
          </a:p>
          <a:p>
            <a:pPr marL="342900" lvl="1" indent="-342900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en-US" kern="0" dirty="0"/>
              <a:t>“identification and dissemination of good practices with a view to their transfer principally to operational programmes under the </a:t>
            </a:r>
            <a:r>
              <a:rPr lang="en-US" b="1" kern="0" dirty="0"/>
              <a:t>Investment for growth and jobs </a:t>
            </a:r>
            <a:r>
              <a:rPr lang="en-US" kern="0" dirty="0"/>
              <a:t>goal but also, where relevant, to cooperation programmes”</a:t>
            </a:r>
            <a:endParaRPr lang="en-GB" dirty="0"/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dirty="0"/>
              <a:t>Interreg Europe rationale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prstClr val="black"/>
                </a:solidFill>
              </a:rPr>
              <a:t>Exchange of experience </a:t>
            </a:r>
            <a:r>
              <a:rPr lang="en-GB" b="0" kern="0" dirty="0">
                <a:solidFill>
                  <a:prstClr val="black"/>
                </a:solidFill>
              </a:rPr>
              <a:t>to improve performance of policies for regional development, in particular </a:t>
            </a:r>
            <a:r>
              <a:rPr lang="en-GB" kern="0" dirty="0">
                <a:solidFill>
                  <a:prstClr val="black"/>
                </a:solidFill>
              </a:rPr>
              <a:t>Structural Funds </a:t>
            </a:r>
            <a:r>
              <a:rPr lang="en-GB" b="0" kern="0" dirty="0">
                <a:solidFill>
                  <a:prstClr val="black"/>
                </a:solidFill>
              </a:rPr>
              <a:t>(SF) programmes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Rounded Rectangle 77"/>
          <p:cNvSpPr>
            <a:spLocks noChangeArrowheads="1"/>
          </p:cNvSpPr>
          <p:nvPr/>
        </p:nvSpPr>
        <p:spPr bwMode="auto">
          <a:xfrm>
            <a:off x="6156325" y="5594350"/>
            <a:ext cx="2159000" cy="900113"/>
          </a:xfrm>
          <a:prstGeom prst="rect">
            <a:avLst/>
          </a:prstGeom>
          <a:solidFill>
            <a:srgbClr val="FFDC00"/>
          </a:solidFill>
          <a:ln w="19050" algn="ctr">
            <a:solidFill>
              <a:srgbClr val="00316E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GB" kern="0">
              <a:solidFill>
                <a:srgbClr val="00316E"/>
              </a:solidFill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2808288" y="2514600"/>
            <a:ext cx="3557587" cy="5222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800" b="1" kern="0" dirty="0">
                <a:solidFill>
                  <a:srgbClr val="0070C0"/>
                </a:solidFill>
              </a:rPr>
              <a:t>EU Cohesion policy</a:t>
            </a:r>
          </a:p>
        </p:txBody>
      </p:sp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5827713" y="3189288"/>
            <a:ext cx="2947987" cy="10461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000" b="1" kern="0" dirty="0">
                <a:solidFill>
                  <a:srgbClr val="002060"/>
                </a:solidFill>
              </a:rPr>
              <a:t>Goal 1: </a:t>
            </a:r>
            <a:br>
              <a:rPr lang="en-GB" altLang="fr-FR" sz="2400" b="1" kern="0" dirty="0">
                <a:solidFill>
                  <a:srgbClr val="00316E"/>
                </a:solidFill>
                <a:latin typeface="Times" panose="02020603050405020304" pitchFamily="18" charset="0"/>
              </a:rPr>
            </a:br>
            <a:r>
              <a:rPr lang="en-GB" altLang="fr-FR" sz="1400" b="1" kern="0" dirty="0">
                <a:solidFill>
                  <a:srgbClr val="00316E"/>
                </a:solidFill>
              </a:rPr>
              <a:t>Investment for growth &amp; jobs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800" b="1" kern="0" dirty="0">
                <a:solidFill>
                  <a:srgbClr val="00316E"/>
                </a:solidFill>
              </a:rPr>
              <a:t>E</a:t>
            </a:r>
            <a:r>
              <a:rPr lang="en-GB" altLang="fr-FR" sz="2800" b="1" kern="0" dirty="0">
                <a:solidFill>
                  <a:srgbClr val="002060"/>
                </a:solidFill>
              </a:rPr>
              <a:t>U</a:t>
            </a:r>
            <a:r>
              <a:rPr lang="en-GB" altLang="fr-FR" sz="2800" b="1" kern="0" dirty="0">
                <a:solidFill>
                  <a:srgbClr val="00316E"/>
                </a:solidFill>
              </a:rPr>
              <a:t>R 340 billion </a:t>
            </a: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5697538" y="4413250"/>
            <a:ext cx="3171825" cy="10461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000" b="1" kern="0">
                <a:solidFill>
                  <a:srgbClr val="00B050"/>
                </a:solidFill>
              </a:rPr>
              <a:t>Goal 2: </a:t>
            </a:r>
            <a:br>
              <a:rPr lang="en-GB" altLang="fr-FR" sz="2800" b="1" kern="0">
                <a:solidFill>
                  <a:srgbClr val="00316E"/>
                </a:solidFill>
                <a:latin typeface="Times" panose="02020603050405020304" pitchFamily="18" charset="0"/>
              </a:rPr>
            </a:br>
            <a:r>
              <a:rPr lang="en-GB" altLang="fr-FR" sz="1400" b="1" kern="0">
                <a:solidFill>
                  <a:srgbClr val="00B050"/>
                </a:solidFill>
              </a:rPr>
              <a:t>European Territorial Cooperation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800" b="1" kern="0">
                <a:solidFill>
                  <a:srgbClr val="00B050"/>
                </a:solidFill>
              </a:rPr>
              <a:t>EUR 10.2 billion</a:t>
            </a:r>
          </a:p>
        </p:txBody>
      </p:sp>
      <p:cxnSp>
        <p:nvCxnSpPr>
          <p:cNvPr id="31751" name="Curved Connector 64"/>
          <p:cNvCxnSpPr>
            <a:cxnSpLocks noChangeShapeType="1"/>
          </p:cNvCxnSpPr>
          <p:nvPr/>
        </p:nvCxnSpPr>
        <p:spPr bwMode="auto">
          <a:xfrm>
            <a:off x="4114800" y="4438650"/>
            <a:ext cx="2182813" cy="1539875"/>
          </a:xfrm>
          <a:prstGeom prst="curvedConnector3">
            <a:avLst>
              <a:gd name="adj1" fmla="val 50000"/>
            </a:avLst>
          </a:prstGeom>
          <a:noFill/>
          <a:ln w="9525">
            <a:noFill/>
            <a:round/>
            <a:headEnd/>
            <a:tailEnd/>
          </a:ln>
        </p:spPr>
      </p:cxnSp>
      <p:grpSp>
        <p:nvGrpSpPr>
          <p:cNvPr id="31752" name="Group 51"/>
          <p:cNvGrpSpPr>
            <a:grpSpLocks/>
          </p:cNvGrpSpPr>
          <p:nvPr/>
        </p:nvGrpSpPr>
        <p:grpSpPr bwMode="auto">
          <a:xfrm>
            <a:off x="468313" y="3344863"/>
            <a:ext cx="5091112" cy="2189162"/>
            <a:chOff x="422825" y="2969449"/>
            <a:chExt cx="5090906" cy="2190568"/>
          </a:xfrm>
        </p:grpSpPr>
        <p:sp>
          <p:nvSpPr>
            <p:cNvPr id="10" name="Rounded Rectangle 53"/>
            <p:cNvSpPr>
              <a:spLocks noChangeArrowheads="1"/>
            </p:cNvSpPr>
            <p:nvPr/>
          </p:nvSpPr>
          <p:spPr bwMode="auto">
            <a:xfrm>
              <a:off x="4569207" y="4753356"/>
              <a:ext cx="395271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B050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1" name="Rounded Rectangle 56"/>
            <p:cNvSpPr>
              <a:spLocks noChangeArrowheads="1"/>
            </p:cNvSpPr>
            <p:nvPr/>
          </p:nvSpPr>
          <p:spPr bwMode="auto">
            <a:xfrm>
              <a:off x="1008588" y="2972626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2" name="Rounded Rectangle 57"/>
            <p:cNvSpPr>
              <a:spLocks noChangeArrowheads="1"/>
            </p:cNvSpPr>
            <p:nvPr/>
          </p:nvSpPr>
          <p:spPr bwMode="auto">
            <a:xfrm>
              <a:off x="1589590" y="2975803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3" name="Rounded Rectangle 58"/>
            <p:cNvSpPr>
              <a:spLocks noChangeArrowheads="1"/>
            </p:cNvSpPr>
            <p:nvPr/>
          </p:nvSpPr>
          <p:spPr bwMode="auto">
            <a:xfrm>
              <a:off x="2181704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4" name="Rounded Rectangle 59"/>
            <p:cNvSpPr>
              <a:spLocks noChangeArrowheads="1"/>
            </p:cNvSpPr>
            <p:nvPr/>
          </p:nvSpPr>
          <p:spPr bwMode="auto">
            <a:xfrm>
              <a:off x="2761117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5" name="Rounded Rectangle 60"/>
            <p:cNvSpPr>
              <a:spLocks noChangeArrowheads="1"/>
            </p:cNvSpPr>
            <p:nvPr/>
          </p:nvSpPr>
          <p:spPr bwMode="auto">
            <a:xfrm>
              <a:off x="3361168" y="2971037"/>
              <a:ext cx="396859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6" name="Rounded Rectangle 61"/>
            <p:cNvSpPr>
              <a:spLocks noChangeArrowheads="1"/>
            </p:cNvSpPr>
            <p:nvPr/>
          </p:nvSpPr>
          <p:spPr bwMode="auto">
            <a:xfrm>
              <a:off x="1008588" y="3566732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7" name="Rounded Rectangle 62"/>
            <p:cNvSpPr>
              <a:spLocks noChangeArrowheads="1"/>
            </p:cNvSpPr>
            <p:nvPr/>
          </p:nvSpPr>
          <p:spPr bwMode="auto">
            <a:xfrm>
              <a:off x="1589590" y="3569909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8" name="Rounded Rectangle 63"/>
            <p:cNvSpPr>
              <a:spLocks noChangeArrowheads="1"/>
            </p:cNvSpPr>
            <p:nvPr/>
          </p:nvSpPr>
          <p:spPr bwMode="auto">
            <a:xfrm>
              <a:off x="2181704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9" name="Rounded Rectangle 66"/>
            <p:cNvSpPr>
              <a:spLocks noChangeArrowheads="1"/>
            </p:cNvSpPr>
            <p:nvPr/>
          </p:nvSpPr>
          <p:spPr bwMode="auto">
            <a:xfrm>
              <a:off x="2761117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0" name="Rounded Rectangle 67"/>
            <p:cNvSpPr>
              <a:spLocks noChangeArrowheads="1"/>
            </p:cNvSpPr>
            <p:nvPr/>
          </p:nvSpPr>
          <p:spPr bwMode="auto">
            <a:xfrm>
              <a:off x="3361168" y="3565143"/>
              <a:ext cx="396859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1" name="Rounded Rectangle 68"/>
            <p:cNvSpPr>
              <a:spLocks noChangeArrowheads="1"/>
            </p:cNvSpPr>
            <p:nvPr/>
          </p:nvSpPr>
          <p:spPr bwMode="auto">
            <a:xfrm>
              <a:off x="1008588" y="4171958"/>
              <a:ext cx="395272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2" name="Rounded Rectangle 69"/>
            <p:cNvSpPr>
              <a:spLocks noChangeArrowheads="1"/>
            </p:cNvSpPr>
            <p:nvPr/>
          </p:nvSpPr>
          <p:spPr bwMode="auto">
            <a:xfrm>
              <a:off x="1589590" y="4175135"/>
              <a:ext cx="395272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3" name="Rounded Rectangle 70"/>
            <p:cNvSpPr>
              <a:spLocks noChangeArrowheads="1"/>
            </p:cNvSpPr>
            <p:nvPr/>
          </p:nvSpPr>
          <p:spPr bwMode="auto">
            <a:xfrm>
              <a:off x="2181704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4" name="Rounded Rectangle 71"/>
            <p:cNvSpPr>
              <a:spLocks noChangeArrowheads="1"/>
            </p:cNvSpPr>
            <p:nvPr/>
          </p:nvSpPr>
          <p:spPr bwMode="auto">
            <a:xfrm>
              <a:off x="2761117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5" name="Rounded Rectangle 72"/>
            <p:cNvSpPr>
              <a:spLocks noChangeArrowheads="1"/>
            </p:cNvSpPr>
            <p:nvPr/>
          </p:nvSpPr>
          <p:spPr bwMode="auto">
            <a:xfrm>
              <a:off x="3361168" y="4170370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6" name="Rounded Rectangle 73"/>
            <p:cNvSpPr>
              <a:spLocks noChangeArrowheads="1"/>
            </p:cNvSpPr>
            <p:nvPr/>
          </p:nvSpPr>
          <p:spPr bwMode="auto">
            <a:xfrm>
              <a:off x="1008588" y="4759710"/>
              <a:ext cx="395272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7" name="Rounded Rectangle 74"/>
            <p:cNvSpPr>
              <a:spLocks noChangeArrowheads="1"/>
            </p:cNvSpPr>
            <p:nvPr/>
          </p:nvSpPr>
          <p:spPr bwMode="auto">
            <a:xfrm>
              <a:off x="1589590" y="4764476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8" name="Rounded Rectangle 75"/>
            <p:cNvSpPr>
              <a:spLocks noChangeArrowheads="1"/>
            </p:cNvSpPr>
            <p:nvPr/>
          </p:nvSpPr>
          <p:spPr bwMode="auto">
            <a:xfrm>
              <a:off x="2181704" y="4758122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9" name="Rounded Rectangle 78"/>
            <p:cNvSpPr>
              <a:spLocks noChangeArrowheads="1"/>
            </p:cNvSpPr>
            <p:nvPr/>
          </p:nvSpPr>
          <p:spPr bwMode="auto">
            <a:xfrm>
              <a:off x="2761117" y="4758122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0" name="Rounded Rectangle 96"/>
            <p:cNvSpPr>
              <a:spLocks noChangeArrowheads="1"/>
            </p:cNvSpPr>
            <p:nvPr/>
          </p:nvSpPr>
          <p:spPr bwMode="auto">
            <a:xfrm>
              <a:off x="3361168" y="4759710"/>
              <a:ext cx="396859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1" name="Rounded Rectangle 97"/>
            <p:cNvSpPr>
              <a:spLocks noChangeArrowheads="1"/>
            </p:cNvSpPr>
            <p:nvPr/>
          </p:nvSpPr>
          <p:spPr bwMode="auto">
            <a:xfrm>
              <a:off x="3954869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2" name="Rounded Rectangle 98"/>
            <p:cNvSpPr>
              <a:spLocks noChangeArrowheads="1"/>
            </p:cNvSpPr>
            <p:nvPr/>
          </p:nvSpPr>
          <p:spPr bwMode="auto">
            <a:xfrm>
              <a:off x="3954869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3" name="Rounded Rectangle 99"/>
            <p:cNvSpPr>
              <a:spLocks noChangeArrowheads="1"/>
            </p:cNvSpPr>
            <p:nvPr/>
          </p:nvSpPr>
          <p:spPr bwMode="auto">
            <a:xfrm>
              <a:off x="3954869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4" name="Rounded Rectangle 100"/>
            <p:cNvSpPr>
              <a:spLocks noChangeArrowheads="1"/>
            </p:cNvSpPr>
            <p:nvPr/>
          </p:nvSpPr>
          <p:spPr bwMode="auto">
            <a:xfrm>
              <a:off x="3954869" y="4758122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5" name="Rounded Rectangle 101"/>
            <p:cNvSpPr>
              <a:spLocks noChangeArrowheads="1"/>
            </p:cNvSpPr>
            <p:nvPr/>
          </p:nvSpPr>
          <p:spPr bwMode="auto">
            <a:xfrm>
              <a:off x="4540633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6" name="Rounded Rectangle 102"/>
            <p:cNvSpPr>
              <a:spLocks noChangeArrowheads="1"/>
            </p:cNvSpPr>
            <p:nvPr/>
          </p:nvSpPr>
          <p:spPr bwMode="auto">
            <a:xfrm>
              <a:off x="4540633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7" name="Rounded Rectangle 103"/>
            <p:cNvSpPr>
              <a:spLocks noChangeArrowheads="1"/>
            </p:cNvSpPr>
            <p:nvPr/>
          </p:nvSpPr>
          <p:spPr bwMode="auto">
            <a:xfrm>
              <a:off x="4540633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8" name="Rounded Rectangle 105"/>
            <p:cNvSpPr>
              <a:spLocks noChangeArrowheads="1"/>
            </p:cNvSpPr>
            <p:nvPr/>
          </p:nvSpPr>
          <p:spPr bwMode="auto">
            <a:xfrm>
              <a:off x="5118460" y="2969449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9" name="Rounded Rectangle 106"/>
            <p:cNvSpPr>
              <a:spLocks noChangeArrowheads="1"/>
            </p:cNvSpPr>
            <p:nvPr/>
          </p:nvSpPr>
          <p:spPr bwMode="auto">
            <a:xfrm>
              <a:off x="5118460" y="3563555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0" name="Rounded Rectangle 107"/>
            <p:cNvSpPr>
              <a:spLocks noChangeArrowheads="1"/>
            </p:cNvSpPr>
            <p:nvPr/>
          </p:nvSpPr>
          <p:spPr bwMode="auto">
            <a:xfrm>
              <a:off x="5118460" y="4168781"/>
              <a:ext cx="395271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1" name="Rounded Rectangle 108"/>
            <p:cNvSpPr>
              <a:spLocks noChangeArrowheads="1"/>
            </p:cNvSpPr>
            <p:nvPr/>
          </p:nvSpPr>
          <p:spPr bwMode="auto">
            <a:xfrm>
              <a:off x="422825" y="2969449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2" name="Rounded Rectangle 109"/>
            <p:cNvSpPr>
              <a:spLocks noChangeArrowheads="1"/>
            </p:cNvSpPr>
            <p:nvPr/>
          </p:nvSpPr>
          <p:spPr bwMode="auto">
            <a:xfrm>
              <a:off x="422825" y="3563555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3" name="Rounded Rectangle 110"/>
            <p:cNvSpPr>
              <a:spLocks noChangeArrowheads="1"/>
            </p:cNvSpPr>
            <p:nvPr/>
          </p:nvSpPr>
          <p:spPr bwMode="auto">
            <a:xfrm>
              <a:off x="422825" y="4168781"/>
              <a:ext cx="395271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4" name="Rounded Rectangle 111"/>
            <p:cNvSpPr>
              <a:spLocks noChangeArrowheads="1"/>
            </p:cNvSpPr>
            <p:nvPr/>
          </p:nvSpPr>
          <p:spPr bwMode="auto">
            <a:xfrm>
              <a:off x="422825" y="4758122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</p:grpSp>
      <p:grpSp>
        <p:nvGrpSpPr>
          <p:cNvPr id="31753" name="Group 4"/>
          <p:cNvGrpSpPr>
            <a:grpSpLocks/>
          </p:cNvGrpSpPr>
          <p:nvPr/>
        </p:nvGrpSpPr>
        <p:grpSpPr bwMode="auto">
          <a:xfrm>
            <a:off x="6138863" y="5459413"/>
            <a:ext cx="2216150" cy="974725"/>
            <a:chOff x="6223845" y="5589240"/>
            <a:chExt cx="2215962" cy="974747"/>
          </a:xfrm>
        </p:grpSpPr>
        <p:sp>
          <p:nvSpPr>
            <p:cNvPr id="46" name="Rectangle 68"/>
            <p:cNvSpPr>
              <a:spLocks noChangeArrowheads="1"/>
            </p:cNvSpPr>
            <p:nvPr/>
          </p:nvSpPr>
          <p:spPr bwMode="auto">
            <a:xfrm>
              <a:off x="6223845" y="5840071"/>
              <a:ext cx="2215962" cy="72391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955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527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099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671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fr-FR" sz="1600" b="1" kern="0" dirty="0">
                  <a:solidFill>
                    <a:srgbClr val="00316E"/>
                  </a:solidFill>
                </a:rPr>
                <a:t>INTERREG EUROPE</a:t>
              </a:r>
            </a:p>
            <a:p>
              <a:pPr algn="ctr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altLang="fr-FR" sz="2000" b="1" kern="0" dirty="0">
                  <a:solidFill>
                    <a:srgbClr val="00316E"/>
                  </a:solidFill>
                </a:rPr>
                <a:t>EUR 359 m</a:t>
              </a:r>
            </a:p>
          </p:txBody>
        </p:sp>
        <p:cxnSp>
          <p:nvCxnSpPr>
            <p:cNvPr id="31757" name="Elbow Connector 159"/>
            <p:cNvCxnSpPr>
              <a:cxnSpLocks noChangeShapeType="1"/>
            </p:cNvCxnSpPr>
            <p:nvPr/>
          </p:nvCxnSpPr>
          <p:spPr bwMode="auto">
            <a:xfrm>
              <a:off x="7365523" y="5589240"/>
              <a:ext cx="914400" cy="914400"/>
            </a:xfrm>
            <a:prstGeom prst="bentConnector3">
              <a:avLst>
                <a:gd name="adj1" fmla="val 50000"/>
              </a:avLst>
            </a:prstGeom>
            <a:noFill/>
            <a:ln w="9525">
              <a:noFill/>
              <a:miter lim="800000"/>
              <a:headEnd/>
              <a:tailEnd/>
            </a:ln>
          </p:spPr>
        </p:cxnSp>
      </p:grpSp>
      <p:sp>
        <p:nvSpPr>
          <p:cNvPr id="48" name="Rounded Rectangle 76"/>
          <p:cNvSpPr>
            <a:spLocks noChangeArrowheads="1"/>
          </p:cNvSpPr>
          <p:nvPr/>
        </p:nvSpPr>
        <p:spPr bwMode="auto">
          <a:xfrm>
            <a:off x="4887913" y="5353050"/>
            <a:ext cx="46037" cy="74613"/>
          </a:xfrm>
          <a:prstGeom prst="roundRect">
            <a:avLst>
              <a:gd name="adj" fmla="val 16667"/>
            </a:avLst>
          </a:prstGeom>
          <a:solidFill>
            <a:srgbClr val="FFDC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GB" kern="0">
              <a:solidFill>
                <a:srgbClr val="00316E"/>
              </a:solidFill>
            </a:endParaRPr>
          </a:p>
        </p:txBody>
      </p:sp>
      <p:cxnSp>
        <p:nvCxnSpPr>
          <p:cNvPr id="31755" name="Straight Connector 63"/>
          <p:cNvCxnSpPr>
            <a:cxnSpLocks noChangeShapeType="1"/>
          </p:cNvCxnSpPr>
          <p:nvPr/>
        </p:nvCxnSpPr>
        <p:spPr bwMode="auto">
          <a:xfrm flipH="1" flipV="1">
            <a:off x="4852988" y="5395913"/>
            <a:ext cx="1303337" cy="600075"/>
          </a:xfrm>
          <a:prstGeom prst="line">
            <a:avLst/>
          </a:prstGeom>
          <a:noFill/>
          <a:ln w="19050" algn="ctr">
            <a:solidFill>
              <a:srgbClr val="FFDC00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>
            <a:spLocks noChangeArrowheads="1"/>
          </p:cNvSpPr>
          <p:nvPr/>
        </p:nvSpPr>
        <p:spPr bwMode="auto">
          <a:xfrm>
            <a:off x="5308600" y="3783013"/>
            <a:ext cx="32575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altLang="fr-FR" sz="900">
              <a:solidFill>
                <a:srgbClr val="00316E"/>
              </a:solidFill>
            </a:endParaRPr>
          </a:p>
          <a:p>
            <a:r>
              <a:rPr lang="en-GB" altLang="fr-FR" sz="2400"/>
              <a:t>Learn from each other to improve policies</a:t>
            </a:r>
          </a:p>
        </p:txBody>
      </p:sp>
      <p:grpSp>
        <p:nvGrpSpPr>
          <p:cNvPr id="37890" name="Group 23"/>
          <p:cNvGrpSpPr>
            <a:grpSpLocks/>
          </p:cNvGrpSpPr>
          <p:nvPr/>
        </p:nvGrpSpPr>
        <p:grpSpPr bwMode="auto">
          <a:xfrm>
            <a:off x="549275" y="3332163"/>
            <a:ext cx="3421063" cy="1001712"/>
            <a:chOff x="3275856" y="4295300"/>
            <a:chExt cx="2232248" cy="605154"/>
          </a:xfrm>
        </p:grpSpPr>
        <p:sp>
          <p:nvSpPr>
            <p:cNvPr id="8" name="Rectangle 7"/>
            <p:cNvSpPr/>
            <p:nvPr/>
          </p:nvSpPr>
          <p:spPr bwMode="auto">
            <a:xfrm>
              <a:off x="3275856" y="4295300"/>
              <a:ext cx="2232248" cy="605154"/>
            </a:xfrm>
            <a:prstGeom prst="rect">
              <a:avLst/>
            </a:prstGeom>
            <a:solidFill>
              <a:srgbClr val="1F497D"/>
            </a:solidFill>
            <a:ln w="9525" cap="flat" cmpd="sng" algn="ctr">
              <a:solidFill>
                <a:srgbClr val="00316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 kern="0">
                <a:solidFill>
                  <a:srgbClr val="00316E"/>
                </a:solidFill>
                <a:latin typeface="Times" pitchFamily="1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3371154" y="4362433"/>
              <a:ext cx="2124520" cy="5015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kern="0" dirty="0">
                  <a:solidFill>
                    <a:srgbClr val="FFFFFF"/>
                  </a:solidFill>
                  <a:latin typeface="Arial"/>
                </a:rPr>
                <a:t>Regional / local authorities</a:t>
              </a:r>
            </a:p>
          </p:txBody>
        </p:sp>
      </p:grpSp>
      <p:sp>
        <p:nvSpPr>
          <p:cNvPr id="13" name="Right Brace 5"/>
          <p:cNvSpPr>
            <a:spLocks/>
          </p:cNvSpPr>
          <p:nvPr/>
        </p:nvSpPr>
        <p:spPr bwMode="auto">
          <a:xfrm>
            <a:off x="4398963" y="1892300"/>
            <a:ext cx="287337" cy="3779838"/>
          </a:xfrm>
          <a:prstGeom prst="rightBrace">
            <a:avLst>
              <a:gd name="adj1" fmla="val 38167"/>
              <a:gd name="adj2" fmla="val 50000"/>
            </a:avLst>
          </a:prstGeom>
          <a:noFill/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kern="0">
              <a:solidFill>
                <a:srgbClr val="00316E"/>
              </a:solidFill>
              <a:latin typeface="Times" pitchFamily="1" charset="0"/>
            </a:endParaRPr>
          </a:p>
        </p:txBody>
      </p:sp>
      <p:pic>
        <p:nvPicPr>
          <p:cNvPr id="37892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7050" y="2151063"/>
            <a:ext cx="26606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 bwMode="auto">
          <a:xfrm>
            <a:off x="534988" y="4894263"/>
            <a:ext cx="3421062" cy="1001712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00316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kern="0">
              <a:solidFill>
                <a:srgbClr val="00316E"/>
              </a:solidFill>
              <a:latin typeface="Times" pitchFamily="1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681038" y="5005388"/>
            <a:ext cx="33861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kern="0" dirty="0">
                <a:solidFill>
                  <a:srgbClr val="FFFFFF"/>
                </a:solidFill>
                <a:latin typeface="Arial"/>
              </a:rPr>
              <a:t>Agencies, institutes, private non-profits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4988" y="1746250"/>
            <a:ext cx="3421062" cy="1001713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00316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kern="0">
              <a:solidFill>
                <a:srgbClr val="00316E"/>
              </a:solidFill>
              <a:latin typeface="Times" pitchFamily="1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81038" y="1857375"/>
            <a:ext cx="32559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kern="0" dirty="0">
                <a:solidFill>
                  <a:srgbClr val="FFFFFF"/>
                </a:solidFill>
                <a:latin typeface="Arial"/>
              </a:rPr>
              <a:t>Managing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kern="0" dirty="0">
                <a:solidFill>
                  <a:srgbClr val="FFFFFF"/>
                </a:solidFill>
                <a:latin typeface="Arial"/>
              </a:rPr>
              <a:t>authorities</a:t>
            </a:r>
          </a:p>
        </p:txBody>
      </p:sp>
      <p:sp>
        <p:nvSpPr>
          <p:cNvPr id="37897" name="Title 1"/>
          <p:cNvSpPr txBox="1">
            <a:spLocks/>
          </p:cNvSpPr>
          <p:nvPr/>
        </p:nvSpPr>
        <p:spPr bwMode="auto">
          <a:xfrm>
            <a:off x="457200" y="43180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4000">
                <a:solidFill>
                  <a:schemeClr val="tx2"/>
                </a:solidFill>
              </a:rPr>
              <a:t>Target groups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dirty="0"/>
              <a:t>Projects: who is eligible?</a:t>
            </a:r>
          </a:p>
        </p:txBody>
      </p:sp>
      <p:sp>
        <p:nvSpPr>
          <p:cNvPr id="3686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n-GB" dirty="0"/>
              <a:t>Public bodies</a:t>
            </a:r>
            <a:r>
              <a:rPr lang="pl-PL" dirty="0"/>
              <a:t> - </a:t>
            </a:r>
            <a:r>
              <a:rPr lang="en-GB" dirty="0"/>
              <a:t>main target group</a:t>
            </a:r>
            <a:br>
              <a:rPr lang="pl-PL" dirty="0"/>
            </a:br>
            <a:r>
              <a:rPr lang="en-GB" dirty="0"/>
              <a:t>(e.g. local, regional, national authorities)</a:t>
            </a:r>
          </a:p>
          <a:p>
            <a:pPr lvl="1" eaLnBrk="1" hangingPunct="1">
              <a:spcBef>
                <a:spcPts val="1200"/>
              </a:spcBef>
            </a:pPr>
            <a:r>
              <a:rPr lang="en-GB" dirty="0"/>
              <a:t>Bodies governed by public law </a:t>
            </a:r>
            <a:br>
              <a:rPr lang="pl-PL" dirty="0"/>
            </a:br>
            <a:r>
              <a:rPr lang="en-GB" dirty="0"/>
              <a:t>(Directive 2014/24/WE)</a:t>
            </a:r>
          </a:p>
          <a:p>
            <a:pPr lvl="1" eaLnBrk="1" hangingPunct="1">
              <a:spcBef>
                <a:spcPts val="1200"/>
              </a:spcBef>
            </a:pPr>
            <a:r>
              <a:rPr lang="en-GB" dirty="0"/>
              <a:t>Private non profit bodies</a:t>
            </a:r>
          </a:p>
          <a:p>
            <a:pPr marL="0" indent="0" eaLnBrk="1" hangingPunct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750" y="3860800"/>
          <a:ext cx="8158101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4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Co-financing</a:t>
                      </a:r>
                      <a:r>
                        <a:rPr lang="en-GB" sz="1800" baseline="0" dirty="0"/>
                        <a:t> rates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According to legal status or 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85% ERDF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Public or public equivalent from</a:t>
                      </a:r>
                      <a:r>
                        <a:rPr lang="en-GB" sz="1800" b="0" baseline="0" dirty="0"/>
                        <a:t> EU</a:t>
                      </a:r>
                      <a:endParaRPr lang="en-GB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75% ERDF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Private</a:t>
                      </a:r>
                      <a:r>
                        <a:rPr lang="en-GB" sz="1800" b="0" baseline="0" dirty="0"/>
                        <a:t> non-profit from EU</a:t>
                      </a:r>
                      <a:endParaRPr lang="en-GB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50% Norwegian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Public,</a:t>
                      </a:r>
                      <a:r>
                        <a:rPr lang="en-GB" sz="1800" b="0" baseline="0" dirty="0"/>
                        <a:t> public equivalent and private non-profit from 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Swiss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Public,</a:t>
                      </a:r>
                      <a:r>
                        <a:rPr lang="en-GB" sz="1800" b="0" baseline="0" dirty="0"/>
                        <a:t> public equivalent and private non-profit from CH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/>
              <a:t>Supported actions</a:t>
            </a:r>
          </a:p>
        </p:txBody>
      </p:sp>
      <p:sp>
        <p:nvSpPr>
          <p:cNvPr id="3584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/>
          <a:lstStyle/>
          <a:p>
            <a:pPr marL="0" indent="-28575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</a:pPr>
            <a:r>
              <a:rPr lang="en-GB"/>
              <a:t>Projects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  <a:buFont typeface="Wingdings" pitchFamily="2" charset="2"/>
              <a:buNone/>
            </a:pPr>
            <a:endParaRPr lang="en-GB"/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/>
              <a:t> </a:t>
            </a:r>
            <a:r>
              <a:rPr lang="en-GB"/>
              <a:t>Involving limited number of regions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/>
              <a:t> </a:t>
            </a:r>
            <a:r>
              <a:rPr lang="en-GB"/>
              <a:t>2 phases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/>
              <a:t> </a:t>
            </a:r>
            <a:r>
              <a:rPr lang="en-GB"/>
              <a:t>Stakeholder groups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/>
              <a:t> </a:t>
            </a:r>
            <a:r>
              <a:rPr lang="en-GB"/>
              <a:t>Action Plans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  <a:buFont typeface="Wingdings" pitchFamily="2" charset="2"/>
              <a:buNone/>
            </a:pPr>
            <a:r>
              <a:rPr lang="en-GB"/>
              <a:t>		</a:t>
            </a:r>
            <a:endParaRPr lang="en-GB" b="1">
              <a:solidFill>
                <a:schemeClr val="tx2"/>
              </a:solidFill>
            </a:endParaRPr>
          </a:p>
          <a:p>
            <a:pPr marL="0" indent="-28575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</a:pPr>
            <a:r>
              <a:rPr lang="en-GB"/>
              <a:t>Policy learning platforms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  <a:buFont typeface="Wingdings" pitchFamily="2" charset="2"/>
              <a:buNone/>
            </a:pPr>
            <a:endParaRPr lang="en-GB" b="1">
              <a:solidFill>
                <a:schemeClr val="tx2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/>
              <a:t> </a:t>
            </a:r>
            <a:r>
              <a:rPr lang="en-GB"/>
              <a:t>Open to all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/>
              <a:t> </a:t>
            </a:r>
            <a:r>
              <a:rPr lang="en-GB"/>
              <a:t>Closely related to projects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50" y="1724025"/>
            <a:ext cx="1712913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5275" y="4868863"/>
            <a:ext cx="202406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NCK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Interreg-Europe_Template_FINAL</Template>
  <TotalTime>1229</TotalTime>
  <Words>570</Words>
  <Application>Microsoft Office PowerPoint</Application>
  <PresentationFormat>Affichage à l'écran (4:3)</PresentationFormat>
  <Paragraphs>152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24</vt:i4>
      </vt:variant>
    </vt:vector>
  </HeadingPairs>
  <TitlesOfParts>
    <vt:vector size="37" baseType="lpstr">
      <vt:lpstr>Arial</vt:lpstr>
      <vt:lpstr>Calibri</vt:lpstr>
      <vt:lpstr>Courier New</vt:lpstr>
      <vt:lpstr>Helvetica Light</vt:lpstr>
      <vt:lpstr>Times</vt:lpstr>
      <vt:lpstr>Times New Roman</vt:lpstr>
      <vt:lpstr>Webdings</vt:lpstr>
      <vt:lpstr>Wingdings</vt:lpstr>
      <vt:lpstr>BASIC</vt:lpstr>
      <vt:lpstr>CONTENT page</vt:lpstr>
      <vt:lpstr>IMAGE</vt:lpstr>
      <vt:lpstr>BLOCK page </vt:lpstr>
      <vt:lpstr>BLANCK</vt:lpstr>
      <vt:lpstr>Interreg Europe</vt:lpstr>
      <vt:lpstr>Summary</vt:lpstr>
      <vt:lpstr>Key programme features</vt:lpstr>
      <vt:lpstr>Présentation PowerPoint</vt:lpstr>
      <vt:lpstr>Interreg Europe rationale</vt:lpstr>
      <vt:lpstr>Interreg Europe rationale</vt:lpstr>
      <vt:lpstr>Présentation PowerPoint</vt:lpstr>
      <vt:lpstr>Projects: who is eligible?</vt:lpstr>
      <vt:lpstr>Supported actions</vt:lpstr>
      <vt:lpstr>Platforms: definition</vt:lpstr>
      <vt:lpstr>Platforms: services provided</vt:lpstr>
      <vt:lpstr>Two interrelated actions</vt:lpstr>
      <vt:lpstr>1st call results</vt:lpstr>
      <vt:lpstr>Submitted/ approved projects</vt:lpstr>
      <vt:lpstr>Types of organisations involved</vt:lpstr>
      <vt:lpstr>Présentation PowerPoint</vt:lpstr>
      <vt:lpstr>3RD call  &amp;  Assistance to applicants</vt:lpstr>
      <vt:lpstr>3rd call for proposals</vt:lpstr>
      <vt:lpstr>Support tools</vt:lpstr>
      <vt:lpstr>Support tools</vt:lpstr>
      <vt:lpstr>Support tools</vt:lpstr>
      <vt:lpstr>Support tools</vt:lpstr>
      <vt:lpstr>Support tools</vt:lpstr>
      <vt:lpstr>Thank you! www.interregeurope.eu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 Astrauskaite</dc:creator>
  <cp:lastModifiedBy>Stagiaire Eurada</cp:lastModifiedBy>
  <cp:revision>126</cp:revision>
  <cp:lastPrinted>2016-04-12T13:01:13Z</cp:lastPrinted>
  <dcterms:created xsi:type="dcterms:W3CDTF">2015-05-28T10:02:20Z</dcterms:created>
  <dcterms:modified xsi:type="dcterms:W3CDTF">2016-05-19T07:38:12Z</dcterms:modified>
</cp:coreProperties>
</file>