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85" r:id="rId5"/>
    <p:sldId id="312" r:id="rId6"/>
    <p:sldId id="343" r:id="rId7"/>
    <p:sldId id="338" r:id="rId8"/>
    <p:sldId id="334" r:id="rId9"/>
    <p:sldId id="344" r:id="rId10"/>
    <p:sldId id="340" r:id="rId11"/>
    <p:sldId id="341"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63" autoAdjust="0"/>
    <p:restoredTop sz="92473" autoAdjust="0"/>
  </p:normalViewPr>
  <p:slideViewPr>
    <p:cSldViewPr>
      <p:cViewPr varScale="1">
        <p:scale>
          <a:sx n="63" d="100"/>
          <a:sy n="63" d="100"/>
        </p:scale>
        <p:origin x="-186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97C93D-1570-4C3B-A2F6-E5C5B85ED19B}" type="datetimeFigureOut">
              <a:rPr lang="en-US" smtClean="0"/>
              <a:pPr/>
              <a:t>5/25/2016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F9DB4B-CEC9-4C0E-86F8-FB579B83D826}" type="slidenum">
              <a:rPr lang="en-US" smtClean="0"/>
              <a:pPr/>
              <a:t>‹#›</a:t>
            </a:fld>
            <a:endParaRPr lang="en-US"/>
          </a:p>
        </p:txBody>
      </p:sp>
    </p:spTree>
    <p:extLst>
      <p:ext uri="{BB962C8B-B14F-4D97-AF65-F5344CB8AC3E}">
        <p14:creationId xmlns:p14="http://schemas.microsoft.com/office/powerpoint/2010/main" xmlns="" val="620744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e-kepa.gr/frontend/index.php"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www.microstarsproject.eu/index.asp?pg=dtext&amp;cat=576" TargetMode="External"/><Relationship Id="rId5" Type="http://schemas.openxmlformats.org/officeDocument/2006/relationships/hyperlink" Target="http://www.designforeurope.eu/" TargetMode="External"/><Relationship Id="rId4" Type="http://schemas.openxmlformats.org/officeDocument/2006/relationships/hyperlink" Target="http://www.seeplatform.eu/"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F9DB4B-CEC9-4C0E-86F8-FB579B83D826}" type="slidenum">
              <a:rPr lang="en-US" smtClean="0"/>
              <a:pPr/>
              <a:t>1</a:t>
            </a:fld>
            <a:endParaRPr lang="en-US"/>
          </a:p>
        </p:txBody>
      </p:sp>
    </p:spTree>
    <p:extLst>
      <p:ext uri="{BB962C8B-B14F-4D97-AF65-F5344CB8AC3E}">
        <p14:creationId xmlns:p14="http://schemas.microsoft.com/office/powerpoint/2010/main" xmlns="" val="4020419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u="sng" kern="1200" dirty="0" smtClean="0">
                <a:solidFill>
                  <a:schemeClr val="tx1"/>
                </a:solidFill>
                <a:latin typeface="+mn-lt"/>
                <a:ea typeface="+mn-ea"/>
                <a:cs typeface="+mn-cs"/>
                <a:hlinkClick r:id="rId3"/>
              </a:rPr>
              <a:t>KEPA </a:t>
            </a:r>
            <a:r>
              <a:rPr lang="en-US" sz="1200" kern="1200" dirty="0" smtClean="0">
                <a:solidFill>
                  <a:schemeClr val="tx1"/>
                </a:solidFill>
                <a:latin typeface="+mn-lt"/>
                <a:ea typeface="+mn-ea"/>
                <a:cs typeface="+mn-cs"/>
              </a:rPr>
              <a:t>(Business and Cultural Development Centre) is a non-profit organisation based in Thessaloniki, Greece. KEPA is as an intermediate management authority for the region of Center and Western Macedonia on funding programmes for SMEs and entrepreneurs on behalf of the Greek Ministry of Competitiveness and Development, including the operational </a:t>
            </a:r>
            <a:r>
              <a:rPr lang="en-US" sz="1200" kern="1200" dirty="0" err="1" smtClean="0">
                <a:solidFill>
                  <a:schemeClr val="tx1"/>
                </a:solidFill>
                <a:latin typeface="+mn-lt"/>
                <a:ea typeface="+mn-ea"/>
                <a:cs typeface="+mn-cs"/>
              </a:rPr>
              <a:t>programme</a:t>
            </a:r>
            <a:r>
              <a:rPr lang="en-US" sz="1200" kern="1200" dirty="0" smtClean="0">
                <a:solidFill>
                  <a:schemeClr val="tx1"/>
                </a:solidFill>
                <a:latin typeface="+mn-lt"/>
                <a:ea typeface="+mn-ea"/>
                <a:cs typeface="+mn-cs"/>
              </a:rPr>
              <a:t> "Competitiveness and Entrepreneurship" 2007-2013 (ERDF). KEPA also possess a broad experience in EU projects.</a:t>
            </a:r>
          </a:p>
          <a:p>
            <a:r>
              <a:rPr lang="en-US" sz="1200" kern="1200" dirty="0" smtClean="0">
                <a:solidFill>
                  <a:schemeClr val="tx1"/>
                </a:solidFill>
                <a:latin typeface="+mn-lt"/>
                <a:ea typeface="+mn-ea"/>
                <a:cs typeface="+mn-cs"/>
              </a:rPr>
              <a:t>For the last few years KEPA has been promoting </a:t>
            </a:r>
            <a:r>
              <a:rPr lang="en-US" sz="1200" b="1" kern="1200" dirty="0" smtClean="0">
                <a:solidFill>
                  <a:schemeClr val="tx1"/>
                </a:solidFill>
                <a:latin typeface="+mn-lt"/>
                <a:ea typeface="+mn-ea"/>
                <a:cs typeface="+mn-cs"/>
              </a:rPr>
              <a:t>design for innovation </a:t>
            </a:r>
            <a:r>
              <a:rPr lang="en-US" sz="1200" kern="1200" dirty="0" smtClean="0">
                <a:solidFill>
                  <a:schemeClr val="tx1"/>
                </a:solidFill>
                <a:latin typeface="+mn-lt"/>
                <a:ea typeface="+mn-ea"/>
                <a:cs typeface="+mn-cs"/>
              </a:rPr>
              <a:t>in Greece. [Design-thinking is an innovation methodology]. KEPA is partner of two major EU projects on design for innovation: </a:t>
            </a:r>
            <a:r>
              <a:rPr lang="en-US" sz="1200" u="sng" kern="1200" dirty="0" smtClean="0">
                <a:solidFill>
                  <a:schemeClr val="tx1"/>
                </a:solidFill>
                <a:latin typeface="+mn-lt"/>
                <a:ea typeface="+mn-ea"/>
                <a:cs typeface="+mn-cs"/>
                <a:hlinkClick r:id="rId4"/>
              </a:rPr>
              <a:t>SEE platform</a:t>
            </a:r>
            <a:r>
              <a:rPr lang="en-US" sz="1200" u="none" strike="noStrike" kern="1200" dirty="0" smtClean="0">
                <a:solidFill>
                  <a:schemeClr val="tx1"/>
                </a:solidFill>
                <a:latin typeface="+mn-lt"/>
                <a:ea typeface="+mn-ea"/>
                <a:cs typeface="+mn-cs"/>
                <a:hlinkClick r:id="rId4"/>
              </a:rPr>
              <a:t> </a:t>
            </a:r>
            <a:r>
              <a:rPr lang="en-US" sz="1200" kern="1200" dirty="0" smtClean="0">
                <a:solidFill>
                  <a:schemeClr val="tx1"/>
                </a:solidFill>
                <a:latin typeface="+mn-lt"/>
                <a:ea typeface="+mn-ea"/>
                <a:cs typeface="+mn-cs"/>
              </a:rPr>
              <a:t>and </a:t>
            </a:r>
            <a:r>
              <a:rPr lang="en-US" sz="1200" u="sng" kern="1200" dirty="0" err="1" smtClean="0">
                <a:solidFill>
                  <a:schemeClr val="tx1"/>
                </a:solidFill>
                <a:latin typeface="+mn-lt"/>
                <a:ea typeface="+mn-ea"/>
                <a:cs typeface="+mn-cs"/>
                <a:hlinkClick r:id="rId5"/>
              </a:rPr>
              <a:t>DesignForEurope</a:t>
            </a:r>
            <a:r>
              <a:rPr lang="en-US" sz="1200" kern="1200" dirty="0" smtClean="0">
                <a:solidFill>
                  <a:schemeClr val="tx1"/>
                </a:solidFill>
                <a:latin typeface="+mn-lt"/>
                <a:ea typeface="+mn-ea"/>
                <a:cs typeface="+mn-cs"/>
              </a:rPr>
              <a:t>. Moreover, we have been recently awarded an INNOSUP (Horizon 2020) on this topic: </a:t>
            </a:r>
            <a:r>
              <a:rPr lang="en-US" sz="1200" kern="1200" dirty="0" err="1" smtClean="0">
                <a:solidFill>
                  <a:schemeClr val="tx1"/>
                </a:solidFill>
                <a:latin typeface="+mn-lt"/>
                <a:ea typeface="+mn-ea"/>
                <a:cs typeface="+mn-cs"/>
              </a:rPr>
              <a:t>TourismID</a:t>
            </a:r>
            <a:r>
              <a:rPr lang="en-US" sz="1200" kern="1200" dirty="0" smtClean="0">
                <a:solidFill>
                  <a:schemeClr val="tx1"/>
                </a:solidFill>
                <a:latin typeface="+mn-lt"/>
                <a:ea typeface="+mn-ea"/>
                <a:cs typeface="+mn-cs"/>
              </a:rPr>
              <a:t>, on design-thinking applied to the tourism sector.</a:t>
            </a:r>
          </a:p>
          <a:p>
            <a:r>
              <a:rPr lang="en-US" sz="1200" kern="1200" dirty="0" smtClean="0">
                <a:solidFill>
                  <a:schemeClr val="tx1"/>
                </a:solidFill>
                <a:latin typeface="+mn-lt"/>
                <a:ea typeface="+mn-ea"/>
                <a:cs typeface="+mn-cs"/>
              </a:rPr>
              <a:t>KEPA is also actively working on the field of </a:t>
            </a:r>
            <a:r>
              <a:rPr lang="en-US" sz="1200" b="1" kern="1200" dirty="0" smtClean="0">
                <a:solidFill>
                  <a:schemeClr val="tx1"/>
                </a:solidFill>
                <a:latin typeface="+mn-lt"/>
                <a:ea typeface="+mn-ea"/>
                <a:cs typeface="+mn-cs"/>
              </a:rPr>
              <a:t>microfinance </a:t>
            </a:r>
            <a:r>
              <a:rPr lang="en-US" sz="1200" kern="1200" dirty="0" smtClean="0">
                <a:solidFill>
                  <a:schemeClr val="tx1"/>
                </a:solidFill>
                <a:latin typeface="+mn-lt"/>
                <a:ea typeface="+mn-ea"/>
                <a:cs typeface="+mn-cs"/>
              </a:rPr>
              <a:t>and </a:t>
            </a:r>
            <a:r>
              <a:rPr lang="en-US" sz="1200" b="1" kern="1200" dirty="0" smtClean="0">
                <a:solidFill>
                  <a:schemeClr val="tx1"/>
                </a:solidFill>
                <a:latin typeface="+mn-lt"/>
                <a:ea typeface="+mn-ea"/>
                <a:cs typeface="+mn-cs"/>
              </a:rPr>
              <a:t>social economy</a:t>
            </a:r>
            <a:r>
              <a:rPr lang="en-US" sz="1200" kern="1200" dirty="0" smtClean="0">
                <a:solidFill>
                  <a:schemeClr val="tx1"/>
                </a:solidFill>
                <a:latin typeface="+mn-lt"/>
                <a:ea typeface="+mn-ea"/>
                <a:cs typeface="+mn-cs"/>
              </a:rPr>
              <a:t>. Member of MFC (Microfinance Center), it is worth noting the project </a:t>
            </a:r>
            <a:r>
              <a:rPr lang="en-US" sz="1200" u="sng" kern="1200" dirty="0" err="1" smtClean="0">
                <a:solidFill>
                  <a:schemeClr val="tx1"/>
                </a:solidFill>
                <a:latin typeface="+mn-lt"/>
                <a:ea typeface="+mn-ea"/>
                <a:cs typeface="+mn-cs"/>
                <a:hlinkClick r:id="rId6"/>
              </a:rPr>
              <a:t>Microstars</a:t>
            </a:r>
            <a:r>
              <a:rPr lang="en-US" sz="1200" u="none" strike="noStrike" kern="1200" dirty="0" smtClean="0">
                <a:solidFill>
                  <a:schemeClr val="tx1"/>
                </a:solidFill>
                <a:latin typeface="+mn-lt"/>
                <a:ea typeface="+mn-ea"/>
                <a:cs typeface="+mn-cs"/>
                <a:hlinkClick r:id="rId6"/>
              </a:rPr>
              <a:t> </a:t>
            </a:r>
            <a:r>
              <a:rPr lang="en-US" sz="1200" kern="1200" dirty="0" smtClean="0">
                <a:solidFill>
                  <a:schemeClr val="tx1"/>
                </a:solidFill>
                <a:latin typeface="+mn-lt"/>
                <a:ea typeface="+mn-ea"/>
                <a:cs typeface="+mn-cs"/>
              </a:rPr>
              <a:t>(Interreg Greece-</a:t>
            </a:r>
            <a:r>
              <a:rPr lang="en-US" sz="1200" kern="1200" dirty="0" err="1" smtClean="0">
                <a:solidFill>
                  <a:schemeClr val="tx1"/>
                </a:solidFill>
                <a:latin typeface="+mn-lt"/>
                <a:ea typeface="+mn-ea"/>
                <a:cs typeface="+mn-cs"/>
              </a:rPr>
              <a:t>Fyrom</a:t>
            </a:r>
            <a:r>
              <a:rPr lang="en-US" sz="1200" kern="1200" dirty="0" smtClean="0">
                <a:solidFill>
                  <a:schemeClr val="tx1"/>
                </a:solidFill>
                <a:latin typeface="+mn-lt"/>
                <a:ea typeface="+mn-ea"/>
                <a:cs typeface="+mn-cs"/>
              </a:rPr>
              <a:t>), whose aim is to "provide business development services or BDS in the cross-border area that will support micro-entrepreneurs and facilitate the establishment of start-ups".</a:t>
            </a:r>
          </a:p>
        </p:txBody>
      </p:sp>
      <p:sp>
        <p:nvSpPr>
          <p:cNvPr id="4" name="Slide Number Placeholder 3"/>
          <p:cNvSpPr>
            <a:spLocks noGrp="1"/>
          </p:cNvSpPr>
          <p:nvPr>
            <p:ph type="sldNum" sz="quarter" idx="10"/>
          </p:nvPr>
        </p:nvSpPr>
        <p:spPr/>
        <p:txBody>
          <a:bodyPr/>
          <a:lstStyle/>
          <a:p>
            <a:fld id="{34F9DB4B-CEC9-4C0E-86F8-FB579B83D826}" type="slidenum">
              <a:rPr lang="en-US" smtClean="0"/>
              <a:pPr/>
              <a:t>2</a:t>
            </a:fld>
            <a:endParaRPr lang="en-US"/>
          </a:p>
        </p:txBody>
      </p:sp>
    </p:spTree>
    <p:extLst>
      <p:ext uri="{BB962C8B-B14F-4D97-AF65-F5344CB8AC3E}">
        <p14:creationId xmlns:p14="http://schemas.microsoft.com/office/powerpoint/2010/main" xmlns="" val="1225737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lgn="just">
              <a:buClr>
                <a:schemeClr val="accent1">
                  <a:lumMod val="75000"/>
                </a:schemeClr>
              </a:buClr>
              <a:buNone/>
            </a:pPr>
            <a:r>
              <a:rPr lang="en-US" sz="1200" dirty="0" smtClean="0">
                <a:solidFill>
                  <a:schemeClr val="accent1">
                    <a:lumMod val="75000"/>
                  </a:schemeClr>
                </a:solidFill>
                <a:latin typeface="Georgia" pitchFamily="18" charset="0"/>
                <a:cs typeface="Arial" charset="0"/>
              </a:rPr>
              <a:t>“Microcredit has a double impact: an </a:t>
            </a:r>
            <a:r>
              <a:rPr lang="en-US" sz="1200" b="1" dirty="0" smtClean="0">
                <a:solidFill>
                  <a:schemeClr val="accent1">
                    <a:lumMod val="75000"/>
                  </a:schemeClr>
                </a:solidFill>
                <a:latin typeface="Georgia" pitchFamily="18" charset="0"/>
                <a:cs typeface="Arial" charset="0"/>
              </a:rPr>
              <a:t>economic impact</a:t>
            </a:r>
            <a:r>
              <a:rPr lang="en-US" sz="1200" dirty="0" smtClean="0">
                <a:solidFill>
                  <a:schemeClr val="accent1">
                    <a:lumMod val="75000"/>
                  </a:schemeClr>
                </a:solidFill>
                <a:latin typeface="Georgia" pitchFamily="18" charset="0"/>
                <a:cs typeface="Arial" charset="0"/>
              </a:rPr>
              <a:t>, as it allows for the creation of income generating activities; and a </a:t>
            </a:r>
            <a:r>
              <a:rPr lang="en-US" sz="1200" b="1" dirty="0" smtClean="0">
                <a:solidFill>
                  <a:schemeClr val="accent1">
                    <a:lumMod val="75000"/>
                  </a:schemeClr>
                </a:solidFill>
                <a:latin typeface="Georgia" pitchFamily="18" charset="0"/>
                <a:cs typeface="Arial" charset="0"/>
              </a:rPr>
              <a:t>social impact</a:t>
            </a:r>
            <a:r>
              <a:rPr lang="en-US" sz="1200" dirty="0" smtClean="0">
                <a:solidFill>
                  <a:schemeClr val="accent1">
                    <a:lumMod val="75000"/>
                  </a:schemeClr>
                </a:solidFill>
                <a:latin typeface="Georgia" pitchFamily="18" charset="0"/>
                <a:cs typeface="Arial" charset="0"/>
              </a:rPr>
              <a:t>, as it contributes to the social inclusion and therefore to the financial inclusion of individuals”. </a:t>
            </a:r>
          </a:p>
          <a:p>
            <a:pPr marL="0" indent="0" algn="l">
              <a:buClr>
                <a:schemeClr val="accent1">
                  <a:lumMod val="75000"/>
                </a:schemeClr>
              </a:buClr>
              <a:buNone/>
            </a:pPr>
            <a:r>
              <a:rPr lang="fr-BE" sz="1200" dirty="0" smtClean="0">
                <a:solidFill>
                  <a:schemeClr val="accent1">
                    <a:lumMod val="75000"/>
                  </a:schemeClr>
                </a:solidFill>
                <a:latin typeface="Georgia" pitchFamily="18" charset="0"/>
                <a:cs typeface="Arial" charset="0"/>
              </a:rPr>
              <a:t>EMN (</a:t>
            </a:r>
            <a:r>
              <a:rPr lang="fr-BE" sz="1200" dirty="0" err="1" smtClean="0">
                <a:solidFill>
                  <a:schemeClr val="accent1">
                    <a:lumMod val="75000"/>
                  </a:schemeClr>
                </a:solidFill>
                <a:latin typeface="Georgia" pitchFamily="18" charset="0"/>
                <a:cs typeface="Arial" charset="0"/>
              </a:rPr>
              <a:t>European</a:t>
            </a:r>
            <a:r>
              <a:rPr lang="fr-BE" sz="1200" dirty="0" smtClean="0">
                <a:solidFill>
                  <a:schemeClr val="accent1">
                    <a:lumMod val="75000"/>
                  </a:schemeClr>
                </a:solidFill>
                <a:latin typeface="Georgia" pitchFamily="18" charset="0"/>
                <a:cs typeface="Arial" charset="0"/>
              </a:rPr>
              <a:t> </a:t>
            </a:r>
            <a:r>
              <a:rPr lang="fr-BE" sz="1200" dirty="0" err="1" smtClean="0">
                <a:solidFill>
                  <a:schemeClr val="accent1">
                    <a:lumMod val="75000"/>
                  </a:schemeClr>
                </a:solidFill>
                <a:latin typeface="Georgia" pitchFamily="18" charset="0"/>
                <a:cs typeface="Arial" charset="0"/>
              </a:rPr>
              <a:t>Microfinance</a:t>
            </a:r>
            <a:r>
              <a:rPr lang="fr-BE" sz="1200" dirty="0" smtClean="0">
                <a:solidFill>
                  <a:schemeClr val="accent1">
                    <a:lumMod val="75000"/>
                  </a:schemeClr>
                </a:solidFill>
                <a:latin typeface="Georgia" pitchFamily="18" charset="0"/>
                <a:cs typeface="Arial" charset="0"/>
              </a:rPr>
              <a:t> Network)</a:t>
            </a:r>
          </a:p>
          <a:p>
            <a:pPr marL="0" marR="0" indent="0" algn="l" defTabSz="914400" rtl="0" eaLnBrk="1" fontAlgn="auto" latinLnBrk="0" hangingPunct="1">
              <a:lnSpc>
                <a:spcPct val="100000"/>
              </a:lnSpc>
              <a:spcBef>
                <a:spcPts val="0"/>
              </a:spcBef>
              <a:spcAft>
                <a:spcPts val="0"/>
              </a:spcAft>
              <a:buClrTx/>
              <a:buSzTx/>
              <a:buFontTx/>
              <a:buNone/>
              <a:tabLst/>
              <a:defRPr/>
            </a:pPr>
            <a:endParaRPr lang="fr-BE" sz="1200" noProof="0" dirty="0" smtClean="0">
              <a:solidFill>
                <a:schemeClr val="accent1">
                  <a:lumMod val="75000"/>
                </a:schemeClr>
              </a:solidFill>
              <a:latin typeface="Georgia" pitchFamily="18" charset="0"/>
              <a:cs typeface="Arial" charset="0"/>
            </a:endParaRPr>
          </a:p>
          <a:p>
            <a:endParaRPr lang="en-US" dirty="0"/>
          </a:p>
        </p:txBody>
      </p:sp>
      <p:sp>
        <p:nvSpPr>
          <p:cNvPr id="4" name="Slide Number Placeholder 3"/>
          <p:cNvSpPr>
            <a:spLocks noGrp="1"/>
          </p:cNvSpPr>
          <p:nvPr>
            <p:ph type="sldNum" sz="quarter" idx="10"/>
          </p:nvPr>
        </p:nvSpPr>
        <p:spPr/>
        <p:txBody>
          <a:bodyPr/>
          <a:lstStyle/>
          <a:p>
            <a:fld id="{34F9DB4B-CEC9-4C0E-86F8-FB579B83D826}" type="slidenum">
              <a:rPr lang="en-US" smtClean="0"/>
              <a:pPr/>
              <a:t>3</a:t>
            </a:fld>
            <a:endParaRPr lang="en-US"/>
          </a:p>
        </p:txBody>
      </p:sp>
    </p:spTree>
    <p:extLst>
      <p:ext uri="{BB962C8B-B14F-4D97-AF65-F5344CB8AC3E}">
        <p14:creationId xmlns:p14="http://schemas.microsoft.com/office/powerpoint/2010/main" xmlns="" val="1749999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200" noProof="0" dirty="0" smtClean="0">
                <a:solidFill>
                  <a:schemeClr val="accent1">
                    <a:lumMod val="75000"/>
                  </a:schemeClr>
                </a:solidFill>
                <a:latin typeface="Georgia" pitchFamily="18" charset="0"/>
                <a:cs typeface="Arial" charset="0"/>
              </a:rPr>
              <a:t>Comme activité complémentaire à ses programmes d’appuie aux </a:t>
            </a:r>
            <a:r>
              <a:rPr lang="fr-BE" sz="1200" noProof="0" dirty="0" err="1" smtClean="0">
                <a:solidFill>
                  <a:schemeClr val="accent1">
                    <a:lumMod val="75000"/>
                  </a:schemeClr>
                </a:solidFill>
                <a:latin typeface="Georgia" pitchFamily="18" charset="0"/>
                <a:cs typeface="Arial" charset="0"/>
              </a:rPr>
              <a:t>PMEs</a:t>
            </a:r>
            <a:r>
              <a:rPr lang="fr-BE" sz="1200" noProof="0" dirty="0" smtClean="0">
                <a:solidFill>
                  <a:schemeClr val="accent1">
                    <a:lumMod val="75000"/>
                  </a:schemeClr>
                </a:solidFill>
                <a:latin typeface="Georgia" pitchFamily="18" charset="0"/>
                <a:cs typeface="Arial" charset="0"/>
              </a:rPr>
              <a:t>, depuis 2013 KEPA essaie de mettre en place un système de </a:t>
            </a:r>
            <a:r>
              <a:rPr lang="fr-BE" sz="1200" noProof="0" dirty="0" err="1" smtClean="0">
                <a:solidFill>
                  <a:schemeClr val="accent1">
                    <a:lumMod val="75000"/>
                  </a:schemeClr>
                </a:solidFill>
                <a:latin typeface="Georgia" pitchFamily="18" charset="0"/>
                <a:cs typeface="Arial" charset="0"/>
              </a:rPr>
              <a:t>microfinancement</a:t>
            </a:r>
            <a:r>
              <a:rPr lang="fr-BE" sz="1200" noProof="0" dirty="0" smtClean="0">
                <a:solidFill>
                  <a:schemeClr val="accent1">
                    <a:lumMod val="75000"/>
                  </a:schemeClr>
                </a:solidFill>
                <a:latin typeface="Georgia" pitchFamily="18" charset="0"/>
                <a:cs typeface="Arial" charset="0"/>
              </a:rPr>
              <a:t>  (octroi de microcrédits avec des services d’accompagnement), similaire à </a:t>
            </a:r>
            <a:r>
              <a:rPr lang="fr-BE" sz="1200" noProof="0" dirty="0" err="1" smtClean="0">
                <a:solidFill>
                  <a:schemeClr val="accent1">
                    <a:lumMod val="75000"/>
                  </a:schemeClr>
                </a:solidFill>
                <a:latin typeface="Georgia" pitchFamily="18" charset="0"/>
                <a:cs typeface="Arial" charset="0"/>
              </a:rPr>
              <a:t>Adie</a:t>
            </a:r>
            <a:r>
              <a:rPr lang="fr-BE" sz="1200" noProof="0" dirty="0" smtClean="0">
                <a:solidFill>
                  <a:schemeClr val="accent1">
                    <a:lumMod val="75000"/>
                  </a:schemeClr>
                </a:solidFill>
                <a:latin typeface="Georgia" pitchFamily="18" charset="0"/>
                <a:cs typeface="Arial" charset="0"/>
              </a:rPr>
              <a:t> (France) ou </a:t>
            </a:r>
            <a:r>
              <a:rPr lang="fr-BE" sz="1200" noProof="0" dirty="0" err="1" smtClean="0">
                <a:solidFill>
                  <a:schemeClr val="accent1">
                    <a:lumMod val="75000"/>
                  </a:schemeClr>
                </a:solidFill>
                <a:latin typeface="Georgia" pitchFamily="18" charset="0"/>
                <a:cs typeface="Arial" charset="0"/>
              </a:rPr>
              <a:t>Microstars</a:t>
            </a:r>
            <a:r>
              <a:rPr lang="fr-BE" sz="1200" noProof="0" dirty="0" smtClean="0">
                <a:solidFill>
                  <a:schemeClr val="accent1">
                    <a:lumMod val="75000"/>
                  </a:schemeClr>
                </a:solidFill>
                <a:latin typeface="Georgia" pitchFamily="18" charset="0"/>
                <a:cs typeface="Arial" charset="0"/>
              </a:rPr>
              <a:t> (Belgique).</a:t>
            </a:r>
          </a:p>
          <a:p>
            <a:pPr marL="0" marR="0" indent="0" algn="l" defTabSz="914400" rtl="0" eaLnBrk="1" fontAlgn="auto" latinLnBrk="0" hangingPunct="1">
              <a:lnSpc>
                <a:spcPct val="100000"/>
              </a:lnSpc>
              <a:spcBef>
                <a:spcPts val="0"/>
              </a:spcBef>
              <a:spcAft>
                <a:spcPts val="0"/>
              </a:spcAft>
              <a:buClrTx/>
              <a:buSzTx/>
              <a:buFontTx/>
              <a:buNone/>
              <a:tabLst/>
              <a:defRPr/>
            </a:pPr>
            <a:r>
              <a:rPr lang="fr-BE" sz="1200" noProof="0" dirty="0" smtClean="0">
                <a:solidFill>
                  <a:schemeClr val="accent1">
                    <a:lumMod val="75000"/>
                  </a:schemeClr>
                </a:solidFill>
                <a:latin typeface="Georgia" pitchFamily="18" charset="0"/>
                <a:cs typeface="Arial" charset="0"/>
              </a:rPr>
              <a:t>À ces fins,</a:t>
            </a:r>
            <a:r>
              <a:rPr lang="fr-BE" sz="1200" baseline="0" noProof="0" dirty="0" smtClean="0">
                <a:solidFill>
                  <a:schemeClr val="accent1">
                    <a:lumMod val="75000"/>
                  </a:schemeClr>
                </a:solidFill>
                <a:latin typeface="Georgia" pitchFamily="18" charset="0"/>
                <a:cs typeface="Arial" charset="0"/>
              </a:rPr>
              <a:t> en 2013 KEPA a participé au programme d’assistance technique JASMINE du Progress </a:t>
            </a:r>
            <a:r>
              <a:rPr lang="fr-BE" sz="1200" baseline="0" noProof="0" dirty="0" err="1" smtClean="0">
                <a:solidFill>
                  <a:schemeClr val="accent1">
                    <a:lumMod val="75000"/>
                  </a:schemeClr>
                </a:solidFill>
                <a:latin typeface="Georgia" pitchFamily="18" charset="0"/>
                <a:cs typeface="Arial" charset="0"/>
              </a:rPr>
              <a:t>Microfinance</a:t>
            </a:r>
            <a:r>
              <a:rPr lang="fr-BE" sz="1200" baseline="0" noProof="0" dirty="0" smtClean="0">
                <a:solidFill>
                  <a:schemeClr val="accent1">
                    <a:lumMod val="75000"/>
                  </a:schemeClr>
                </a:solidFill>
                <a:latin typeface="Georgia" pitchFamily="18" charset="0"/>
                <a:cs typeface="Arial" charset="0"/>
              </a:rPr>
              <a:t> programme (DG </a:t>
            </a:r>
            <a:r>
              <a:rPr lang="fr-BE" sz="1200" baseline="0" noProof="0" dirty="0" err="1" smtClean="0">
                <a:solidFill>
                  <a:schemeClr val="accent1">
                    <a:lumMod val="75000"/>
                  </a:schemeClr>
                </a:solidFill>
                <a:latin typeface="Georgia" pitchFamily="18" charset="0"/>
                <a:cs typeface="Arial" charset="0"/>
              </a:rPr>
              <a:t>Employment</a:t>
            </a:r>
            <a:r>
              <a:rPr lang="fr-BE" sz="1200" baseline="0" noProof="0" dirty="0" smtClean="0">
                <a:solidFill>
                  <a:schemeClr val="accent1">
                    <a:lumMod val="75000"/>
                  </a:schemeClr>
                </a:solidFill>
                <a:latin typeface="Georgia" pitchFamily="18" charset="0"/>
                <a:cs typeface="Arial"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fr-BE" sz="1200" b="0" i="0" kern="1200" noProof="0" dirty="0" smtClean="0">
                <a:solidFill>
                  <a:schemeClr val="tx1"/>
                </a:solidFill>
                <a:latin typeface="+mn-lt"/>
                <a:ea typeface="+mn-ea"/>
                <a:cs typeface="+mn-cs"/>
              </a:rPr>
              <a:t>« L'instrument européen de </a:t>
            </a:r>
            <a:r>
              <a:rPr lang="fr-BE" sz="1200" b="0" i="0" kern="1200" noProof="0" dirty="0" err="1" smtClean="0">
                <a:solidFill>
                  <a:schemeClr val="tx1"/>
                </a:solidFill>
                <a:latin typeface="+mn-lt"/>
                <a:ea typeface="+mn-ea"/>
                <a:cs typeface="+mn-cs"/>
              </a:rPr>
              <a:t>microfinancement</a:t>
            </a:r>
            <a:r>
              <a:rPr lang="fr-BE" sz="1200" b="0" i="0" kern="1200" noProof="0" dirty="0" smtClean="0">
                <a:solidFill>
                  <a:schemeClr val="tx1"/>
                </a:solidFill>
                <a:latin typeface="+mn-lt"/>
                <a:ea typeface="+mn-ea"/>
                <a:cs typeface="+mn-cs"/>
              </a:rPr>
              <a:t> Progress, lancé en 2010, vise à accroître l'offre de microcrédits — à savoir des prêts de </a:t>
            </a:r>
            <a:r>
              <a:rPr lang="fr-BE" sz="1200" b="1" i="0" kern="1200" noProof="0" dirty="0" smtClean="0">
                <a:solidFill>
                  <a:schemeClr val="tx1"/>
                </a:solidFill>
                <a:latin typeface="+mn-lt"/>
                <a:ea typeface="+mn-ea"/>
                <a:cs typeface="+mn-cs"/>
              </a:rPr>
              <a:t>moins de 25 000 euros</a:t>
            </a:r>
            <a:r>
              <a:rPr lang="fr-BE" sz="1200" b="0" i="0" kern="1200" noProof="0" dirty="0" smtClean="0">
                <a:solidFill>
                  <a:schemeClr val="tx1"/>
                </a:solidFill>
                <a:latin typeface="+mn-lt"/>
                <a:ea typeface="+mn-ea"/>
                <a:cs typeface="+mn-cs"/>
              </a:rPr>
              <a:t> — destinés à la création ou au développement d'une petite entreprise ». </a:t>
            </a:r>
          </a:p>
          <a:p>
            <a:pPr marL="0" marR="0" indent="0" algn="l" defTabSz="914400" rtl="0" eaLnBrk="1" fontAlgn="auto" latinLnBrk="0" hangingPunct="1">
              <a:lnSpc>
                <a:spcPct val="100000"/>
              </a:lnSpc>
              <a:spcBef>
                <a:spcPts val="0"/>
              </a:spcBef>
              <a:spcAft>
                <a:spcPts val="0"/>
              </a:spcAft>
              <a:buClrTx/>
              <a:buSzTx/>
              <a:buFontTx/>
              <a:buNone/>
              <a:tabLst/>
              <a:defRPr/>
            </a:pPr>
            <a:r>
              <a:rPr lang="fr-BE" sz="1200" b="0" i="0" kern="1200" noProof="0" dirty="0" smtClean="0">
                <a:solidFill>
                  <a:schemeClr val="tx1"/>
                </a:solidFill>
                <a:latin typeface="+mn-lt"/>
                <a:ea typeface="+mn-ea"/>
                <a:cs typeface="+mn-cs"/>
              </a:rPr>
              <a:t>In</a:t>
            </a:r>
            <a:r>
              <a:rPr lang="fr-BE" sz="1200" b="0" i="0" kern="1200" baseline="0" noProof="0" dirty="0" smtClean="0">
                <a:solidFill>
                  <a:schemeClr val="tx1"/>
                </a:solidFill>
                <a:latin typeface="+mn-lt"/>
                <a:ea typeface="+mn-ea"/>
                <a:cs typeface="+mn-cs"/>
              </a:rPr>
              <a:t> 2013, KEPA </a:t>
            </a:r>
            <a:r>
              <a:rPr lang="fr-BE" sz="1200" b="0" i="0" kern="1200" baseline="0" noProof="0" dirty="0" err="1" smtClean="0">
                <a:solidFill>
                  <a:schemeClr val="tx1"/>
                </a:solidFill>
                <a:latin typeface="+mn-lt"/>
                <a:ea typeface="+mn-ea"/>
                <a:cs typeface="+mn-cs"/>
              </a:rPr>
              <a:t>was</a:t>
            </a:r>
            <a:r>
              <a:rPr lang="fr-BE" sz="1200" b="0" i="0" kern="1200" baseline="0" noProof="0" dirty="0" smtClean="0">
                <a:solidFill>
                  <a:schemeClr val="tx1"/>
                </a:solidFill>
                <a:latin typeface="+mn-lt"/>
                <a:ea typeface="+mn-ea"/>
                <a:cs typeface="+mn-cs"/>
              </a:rPr>
              <a:t> </a:t>
            </a:r>
            <a:r>
              <a:rPr lang="fr-BE" sz="1200" b="0" i="0" kern="1200" baseline="0" noProof="0" dirty="0" err="1" smtClean="0">
                <a:solidFill>
                  <a:schemeClr val="tx1"/>
                </a:solidFill>
                <a:latin typeface="+mn-lt"/>
                <a:ea typeface="+mn-ea"/>
                <a:cs typeface="+mn-cs"/>
              </a:rPr>
              <a:t>selected</a:t>
            </a:r>
            <a:r>
              <a:rPr lang="fr-BE" sz="1200" b="0" i="0" kern="1200" baseline="0" noProof="0" dirty="0" smtClean="0">
                <a:solidFill>
                  <a:schemeClr val="tx1"/>
                </a:solidFill>
                <a:latin typeface="+mn-lt"/>
                <a:ea typeface="+mn-ea"/>
                <a:cs typeface="+mn-cs"/>
              </a:rPr>
              <a:t> as </a:t>
            </a:r>
            <a:r>
              <a:rPr lang="fr-BE" sz="1200" b="0" i="0" kern="1200" baseline="0" noProof="0" dirty="0" err="1" smtClean="0">
                <a:solidFill>
                  <a:schemeClr val="tx1"/>
                </a:solidFill>
                <a:latin typeface="+mn-lt"/>
                <a:ea typeface="+mn-ea"/>
                <a:cs typeface="+mn-cs"/>
              </a:rPr>
              <a:t>beneficiary</a:t>
            </a:r>
            <a:r>
              <a:rPr lang="fr-BE" sz="1200" b="0" i="0" kern="1200" baseline="0" noProof="0" dirty="0" smtClean="0">
                <a:solidFill>
                  <a:schemeClr val="tx1"/>
                </a:solidFill>
                <a:latin typeface="+mn-lt"/>
                <a:ea typeface="+mn-ea"/>
                <a:cs typeface="+mn-cs"/>
              </a:rPr>
              <a:t> </a:t>
            </a:r>
            <a:r>
              <a:rPr lang="fr-BE" sz="1200" b="0" i="0" kern="1200" baseline="0" noProof="0" dirty="0" err="1" smtClean="0">
                <a:solidFill>
                  <a:schemeClr val="tx1"/>
                </a:solidFill>
                <a:latin typeface="+mn-lt"/>
                <a:ea typeface="+mn-ea"/>
                <a:cs typeface="+mn-cs"/>
              </a:rPr>
              <a:t>from</a:t>
            </a:r>
            <a:r>
              <a:rPr lang="fr-BE" sz="1200" b="0" i="0" kern="1200" baseline="0" noProof="0" dirty="0" smtClean="0">
                <a:solidFill>
                  <a:schemeClr val="tx1"/>
                </a:solidFill>
                <a:latin typeface="+mn-lt"/>
                <a:ea typeface="+mn-ea"/>
                <a:cs typeface="+mn-cs"/>
              </a:rPr>
              <a:t> JASMINE for </a:t>
            </a:r>
            <a:r>
              <a:rPr lang="fr-BE" sz="1200" b="0" i="0" kern="1200" baseline="0" noProof="0" dirty="0" err="1" smtClean="0">
                <a:solidFill>
                  <a:schemeClr val="tx1"/>
                </a:solidFill>
                <a:latin typeface="+mn-lt"/>
                <a:ea typeface="+mn-ea"/>
                <a:cs typeface="+mn-cs"/>
              </a:rPr>
              <a:t>technical</a:t>
            </a:r>
            <a:r>
              <a:rPr lang="fr-BE" sz="1200" b="0" i="0" kern="1200" baseline="0" noProof="0" dirty="0" smtClean="0">
                <a:solidFill>
                  <a:schemeClr val="tx1"/>
                </a:solidFill>
                <a:latin typeface="+mn-lt"/>
                <a:ea typeface="+mn-ea"/>
                <a:cs typeface="+mn-cs"/>
              </a:rPr>
              <a:t> assistance. KEPA has </a:t>
            </a:r>
            <a:r>
              <a:rPr lang="fr-BE" sz="1200" b="0" i="0" kern="1200" baseline="0" noProof="0" dirty="0" err="1" smtClean="0">
                <a:solidFill>
                  <a:schemeClr val="tx1"/>
                </a:solidFill>
                <a:latin typeface="+mn-lt"/>
                <a:ea typeface="+mn-ea"/>
                <a:cs typeface="+mn-cs"/>
              </a:rPr>
              <a:t>received</a:t>
            </a:r>
            <a:r>
              <a:rPr lang="fr-BE" sz="1200" b="0" i="0" kern="1200" baseline="0" noProof="0" dirty="0" smtClean="0">
                <a:solidFill>
                  <a:schemeClr val="tx1"/>
                </a:solidFill>
                <a:latin typeface="+mn-lt"/>
                <a:ea typeface="+mn-ea"/>
                <a:cs typeface="+mn-cs"/>
              </a:rPr>
              <a:t> </a:t>
            </a:r>
            <a:r>
              <a:rPr lang="fr-BE" sz="1200" b="0" i="0" kern="1200" baseline="0" noProof="0" dirty="0" err="1" smtClean="0">
                <a:solidFill>
                  <a:schemeClr val="tx1"/>
                </a:solidFill>
                <a:latin typeface="+mn-lt"/>
                <a:ea typeface="+mn-ea"/>
                <a:cs typeface="+mn-cs"/>
              </a:rPr>
              <a:t>assessment</a:t>
            </a:r>
            <a:r>
              <a:rPr lang="fr-BE" sz="1200" b="0" i="0" kern="1200" baseline="0" noProof="0" dirty="0" smtClean="0">
                <a:solidFill>
                  <a:schemeClr val="tx1"/>
                </a:solidFill>
                <a:latin typeface="+mn-lt"/>
                <a:ea typeface="+mn-ea"/>
                <a:cs typeface="+mn-cs"/>
              </a:rPr>
              <a:t> of </a:t>
            </a:r>
            <a:r>
              <a:rPr lang="fr-BE" sz="1200" b="0" i="0" kern="1200" baseline="0" noProof="0" dirty="0" err="1" smtClean="0">
                <a:solidFill>
                  <a:schemeClr val="tx1"/>
                </a:solidFill>
                <a:latin typeface="+mn-lt"/>
                <a:ea typeface="+mn-ea"/>
                <a:cs typeface="+mn-cs"/>
              </a:rPr>
              <a:t>its</a:t>
            </a:r>
            <a:r>
              <a:rPr lang="fr-BE" sz="1200" b="0" i="0" kern="1200" baseline="0" noProof="0" dirty="0" smtClean="0">
                <a:solidFill>
                  <a:schemeClr val="tx1"/>
                </a:solidFill>
                <a:latin typeface="+mn-lt"/>
                <a:ea typeface="+mn-ea"/>
                <a:cs typeface="+mn-cs"/>
              </a:rPr>
              <a:t> </a:t>
            </a:r>
            <a:r>
              <a:rPr lang="fr-BE" sz="1200" b="0" i="0" kern="1200" baseline="0" noProof="0" dirty="0" err="1" smtClean="0">
                <a:solidFill>
                  <a:schemeClr val="tx1"/>
                </a:solidFill>
                <a:latin typeface="+mn-lt"/>
                <a:ea typeface="+mn-ea"/>
                <a:cs typeface="+mn-cs"/>
              </a:rPr>
              <a:t>exsiting</a:t>
            </a:r>
            <a:r>
              <a:rPr lang="fr-BE" sz="1200" b="0" i="0" kern="1200" baseline="0" noProof="0" dirty="0" smtClean="0">
                <a:solidFill>
                  <a:schemeClr val="tx1"/>
                </a:solidFill>
                <a:latin typeface="+mn-lt"/>
                <a:ea typeface="+mn-ea"/>
                <a:cs typeface="+mn-cs"/>
              </a:rPr>
              <a:t> structure and </a:t>
            </a:r>
            <a:r>
              <a:rPr lang="fr-BE" sz="1200" b="0" i="0" kern="1200" baseline="0" noProof="0" dirty="0" err="1" smtClean="0">
                <a:solidFill>
                  <a:schemeClr val="tx1"/>
                </a:solidFill>
                <a:latin typeface="+mn-lt"/>
                <a:ea typeface="+mn-ea"/>
                <a:cs typeface="+mn-cs"/>
              </a:rPr>
              <a:t>its</a:t>
            </a:r>
            <a:r>
              <a:rPr lang="fr-BE" sz="1200" b="0" i="0" kern="1200" baseline="0" noProof="0" dirty="0" smtClean="0">
                <a:solidFill>
                  <a:schemeClr val="tx1"/>
                </a:solidFill>
                <a:latin typeface="+mn-lt"/>
                <a:ea typeface="+mn-ea"/>
                <a:cs typeface="+mn-cs"/>
              </a:rPr>
              <a:t> MFI business plan </a:t>
            </a:r>
            <a:r>
              <a:rPr lang="fr-BE" sz="1200" b="0" i="0" kern="1200" baseline="0" noProof="0" dirty="0" err="1" smtClean="0">
                <a:solidFill>
                  <a:schemeClr val="tx1"/>
                </a:solidFill>
                <a:latin typeface="+mn-lt"/>
                <a:ea typeface="+mn-ea"/>
                <a:cs typeface="+mn-cs"/>
              </a:rPr>
              <a:t>from</a:t>
            </a:r>
            <a:r>
              <a:rPr lang="fr-BE" sz="1200" b="0" i="0" kern="1200" baseline="0" noProof="0" dirty="0" smtClean="0">
                <a:solidFill>
                  <a:schemeClr val="tx1"/>
                </a:solidFill>
                <a:latin typeface="+mn-lt"/>
                <a:ea typeface="+mn-ea"/>
                <a:cs typeface="+mn-cs"/>
              </a:rPr>
              <a:t> </a:t>
            </a:r>
            <a:r>
              <a:rPr lang="fr-BE" sz="1200" b="0" i="0" kern="1200" baseline="0" noProof="0" dirty="0" err="1" smtClean="0">
                <a:solidFill>
                  <a:schemeClr val="tx1"/>
                </a:solidFill>
                <a:latin typeface="+mn-lt"/>
                <a:ea typeface="+mn-ea"/>
                <a:cs typeface="+mn-cs"/>
              </a:rPr>
              <a:t>Microfinanza</a:t>
            </a:r>
            <a:r>
              <a:rPr lang="fr-BE" sz="1200" b="0" i="0" kern="1200" baseline="0" noProof="0" dirty="0" smtClean="0">
                <a:solidFill>
                  <a:schemeClr val="tx1"/>
                </a:solidFill>
                <a:latin typeface="+mn-lt"/>
                <a:ea typeface="+mn-ea"/>
                <a:cs typeface="+mn-cs"/>
              </a:rPr>
              <a:t> Rating</a:t>
            </a:r>
            <a:endParaRPr lang="fr-BE" sz="1200" kern="1200" baseline="0" noProof="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BE" sz="1200" kern="1200" baseline="0" noProof="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BE" sz="1200" kern="1200" baseline="0" noProof="0" dirty="0" smtClean="0">
                <a:solidFill>
                  <a:schemeClr val="tx1"/>
                </a:solidFill>
                <a:latin typeface="+mn-lt"/>
                <a:ea typeface="+mn-ea"/>
                <a:cs typeface="+mn-cs"/>
              </a:rPr>
              <a:t>Le monopole des banques n’est seulement en Grèce (par exemple, la situation est la même en Allemagne). Il faut nécessairement coopérer avec des banques. Le Parlement Européen ainsi que les principaux acteurs du secteur (EMN, </a:t>
            </a:r>
            <a:r>
              <a:rPr lang="fr-BE" sz="1200" kern="1200" baseline="0" noProof="0" dirty="0" err="1" smtClean="0">
                <a:solidFill>
                  <a:schemeClr val="tx1"/>
                </a:solidFill>
                <a:latin typeface="+mn-lt"/>
                <a:ea typeface="+mn-ea"/>
                <a:cs typeface="+mn-cs"/>
              </a:rPr>
              <a:t>Adie</a:t>
            </a:r>
            <a:r>
              <a:rPr lang="fr-BE" sz="1200" kern="1200" baseline="0" noProof="0" dirty="0" smtClean="0">
                <a:solidFill>
                  <a:schemeClr val="tx1"/>
                </a:solidFill>
                <a:latin typeface="+mn-lt"/>
                <a:ea typeface="+mn-ea"/>
                <a:cs typeface="+mn-cs"/>
              </a:rPr>
              <a:t>) appuient une “libéralisation” du secteur, de façon à que des organismes non bancaires puissent octroyer des crédits. Les acteurs soulignent les particularités du secteur comme une question / une politique social plutôt que financière. </a:t>
            </a:r>
          </a:p>
          <a:p>
            <a:pPr marL="0" marR="0" indent="0" algn="l" defTabSz="914400" rtl="0" eaLnBrk="1" fontAlgn="auto" latinLnBrk="0" hangingPunct="1">
              <a:lnSpc>
                <a:spcPct val="100000"/>
              </a:lnSpc>
              <a:spcBef>
                <a:spcPts val="0"/>
              </a:spcBef>
              <a:spcAft>
                <a:spcPts val="0"/>
              </a:spcAft>
              <a:buClrTx/>
              <a:buSzTx/>
              <a:buFontTx/>
              <a:buNone/>
              <a:tabLst/>
              <a:defRPr/>
            </a:pPr>
            <a:endParaRPr lang="fr-BE" sz="1200" kern="1200" baseline="0" noProof="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BE" sz="1200" kern="1200" baseline="0" noProof="0" dirty="0" smtClean="0">
                <a:solidFill>
                  <a:schemeClr val="tx1"/>
                </a:solidFill>
                <a:latin typeface="+mn-lt"/>
                <a:ea typeface="+mn-ea"/>
                <a:cs typeface="+mn-cs"/>
              </a:rPr>
              <a:t>2015 KEPA commence un pilot avec les objectifs suivantes: développer la gamme des services d’accompagnement, préparer et tester des modules de formation (légale, fiscal, marketing), établissement de deux centres et tester le modèle. Collaboration avec et crédits octroyés par Banque Coopérative Karditsa.</a:t>
            </a:r>
            <a:endParaRPr lang="fr-BE" sz="1200" noProof="0" dirty="0" smtClean="0">
              <a:solidFill>
                <a:schemeClr val="accent1">
                  <a:lumMod val="75000"/>
                </a:schemeClr>
              </a:solidFill>
              <a:latin typeface="Georgia" pitchFamily="18" charset="0"/>
              <a:cs typeface="Arial" charset="0"/>
            </a:endParaRPr>
          </a:p>
          <a:p>
            <a:endParaRPr lang="en-US" dirty="0"/>
          </a:p>
        </p:txBody>
      </p:sp>
      <p:sp>
        <p:nvSpPr>
          <p:cNvPr id="4" name="Slide Number Placeholder 3"/>
          <p:cNvSpPr>
            <a:spLocks noGrp="1"/>
          </p:cNvSpPr>
          <p:nvPr>
            <p:ph type="sldNum" sz="quarter" idx="10"/>
          </p:nvPr>
        </p:nvSpPr>
        <p:spPr/>
        <p:txBody>
          <a:bodyPr/>
          <a:lstStyle/>
          <a:p>
            <a:fld id="{34F9DB4B-CEC9-4C0E-86F8-FB579B83D826}" type="slidenum">
              <a:rPr lang="en-US" smtClean="0"/>
              <a:pPr/>
              <a:t>4</a:t>
            </a:fld>
            <a:endParaRPr lang="en-US"/>
          </a:p>
        </p:txBody>
      </p:sp>
    </p:spTree>
    <p:extLst>
      <p:ext uri="{BB962C8B-B14F-4D97-AF65-F5344CB8AC3E}">
        <p14:creationId xmlns:p14="http://schemas.microsoft.com/office/powerpoint/2010/main" xmlns="" val="2573429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the end of 2011 the </a:t>
            </a:r>
            <a:r>
              <a:rPr lang="en-US" dirty="0" err="1" smtClean="0"/>
              <a:t>Pancretan</a:t>
            </a:r>
            <a:r>
              <a:rPr lang="en-US" dirty="0" smtClean="0"/>
              <a:t> Cooperative Bank and EIF (European Investment Fund) signed a senior loan under the PROGRESS Microfinance Facility. Due to difficulties within the </a:t>
            </a:r>
            <a:r>
              <a:rPr lang="en-US" dirty="0" err="1" smtClean="0"/>
              <a:t>Pancretan</a:t>
            </a:r>
            <a:r>
              <a:rPr lang="en-US" dirty="0" smtClean="0"/>
              <a:t> Cooperative Bank, such as liquidity issues, PROGRESS funds could not be made effective until recently. Currently, it appears that the </a:t>
            </a:r>
            <a:r>
              <a:rPr lang="en-US" dirty="0" err="1" smtClean="0"/>
              <a:t>Pancretan</a:t>
            </a:r>
            <a:r>
              <a:rPr lang="en-US" dirty="0" smtClean="0"/>
              <a:t> Cooperative Bank provides microloans on a small scale. Currently </a:t>
            </a:r>
            <a:r>
              <a:rPr lang="en-US" dirty="0" err="1" smtClean="0"/>
              <a:t>SESNet</a:t>
            </a:r>
            <a:r>
              <a:rPr lang="en-US" dirty="0" smtClean="0"/>
              <a:t> and the Cooperative Bank of </a:t>
            </a:r>
            <a:r>
              <a:rPr lang="en-US" dirty="0" err="1" smtClean="0"/>
              <a:t>Karditsa</a:t>
            </a:r>
            <a:r>
              <a:rPr lang="en-US" dirty="0" smtClean="0"/>
              <a:t> (</a:t>
            </a:r>
            <a:r>
              <a:rPr lang="en-US" dirty="0" err="1" smtClean="0"/>
              <a:t>CBoK</a:t>
            </a:r>
            <a:r>
              <a:rPr lang="en-US" dirty="0" smtClean="0"/>
              <a:t>) are in the process of laying the ground for establishing a microfinance facility. To this end, </a:t>
            </a:r>
            <a:r>
              <a:rPr lang="en-US" dirty="0" err="1" smtClean="0"/>
              <a:t>CBoK</a:t>
            </a:r>
            <a:r>
              <a:rPr lang="en-US" dirty="0" smtClean="0"/>
              <a:t> has applied successfully for </a:t>
            </a:r>
            <a:r>
              <a:rPr lang="en-US" dirty="0" err="1" smtClean="0"/>
              <a:t>EaSI</a:t>
            </a:r>
            <a:r>
              <a:rPr lang="en-US" dirty="0" smtClean="0"/>
              <a:t> Technical Assistance, and applied for an </a:t>
            </a:r>
            <a:r>
              <a:rPr lang="en-US" dirty="0" err="1" smtClean="0"/>
              <a:t>EaSI</a:t>
            </a:r>
            <a:r>
              <a:rPr lang="en-US" dirty="0" smtClean="0"/>
              <a:t> Guarantee for future microfinance operations.</a:t>
            </a:r>
          </a:p>
          <a:p>
            <a:r>
              <a:rPr lang="en-US" sz="1200" kern="1200" baseline="0" dirty="0" smtClean="0">
                <a:solidFill>
                  <a:schemeClr val="tx1"/>
                </a:solidFill>
                <a:latin typeface="+mn-lt"/>
                <a:ea typeface="+mn-ea"/>
                <a:cs typeface="+mn-cs"/>
              </a:rPr>
              <a:t>Under the Progress Microfinance initiative, EIF is a partner of </a:t>
            </a:r>
            <a:r>
              <a:rPr lang="en-US" sz="1200" kern="1200" baseline="0" dirty="0" err="1" smtClean="0">
                <a:solidFill>
                  <a:schemeClr val="tx1"/>
                </a:solidFill>
                <a:latin typeface="+mn-lt"/>
                <a:ea typeface="+mn-ea"/>
                <a:cs typeface="+mn-cs"/>
              </a:rPr>
              <a:t>Pancretan</a:t>
            </a:r>
            <a:r>
              <a:rPr lang="en-US" sz="1200" kern="1200" baseline="0" dirty="0" smtClean="0">
                <a:solidFill>
                  <a:schemeClr val="tx1"/>
                </a:solidFill>
                <a:latin typeface="+mn-lt"/>
                <a:ea typeface="+mn-ea"/>
                <a:cs typeface="+mn-cs"/>
              </a:rPr>
              <a:t> Cooperative Bank, which is providing micro-loans for a total amount of EUR 6.0m to more than 1 000 microenterprises and self-employed in Greece, contributing to job creation and local development.</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4F9DB4B-CEC9-4C0E-86F8-FB579B83D826}" type="slidenum">
              <a:rPr lang="en-US" smtClean="0"/>
              <a:pPr/>
              <a:t>5</a:t>
            </a:fld>
            <a:endParaRPr lang="en-US"/>
          </a:p>
        </p:txBody>
      </p:sp>
    </p:spTree>
    <p:extLst>
      <p:ext uri="{BB962C8B-B14F-4D97-AF65-F5344CB8AC3E}">
        <p14:creationId xmlns:p14="http://schemas.microsoft.com/office/powerpoint/2010/main" xmlns="" val="1831719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baseline="0" dirty="0" smtClean="0">
                <a:solidFill>
                  <a:schemeClr val="tx1"/>
                </a:solidFill>
                <a:latin typeface="+mn-lt"/>
                <a:ea typeface="+mn-ea"/>
                <a:cs typeface="+mn-cs"/>
              </a:rPr>
              <a:t>Social micro-lending in </a:t>
            </a:r>
            <a:r>
              <a:rPr lang="en-US" sz="1200" kern="1200" baseline="0" dirty="0" err="1" smtClean="0">
                <a:solidFill>
                  <a:schemeClr val="tx1"/>
                </a:solidFill>
                <a:latin typeface="+mn-lt"/>
                <a:ea typeface="+mn-ea"/>
                <a:cs typeface="+mn-cs"/>
              </a:rPr>
              <a:t>industrialised</a:t>
            </a:r>
            <a:r>
              <a:rPr lang="en-US" sz="1200" kern="1200" baseline="0" dirty="0" smtClean="0">
                <a:solidFill>
                  <a:schemeClr val="tx1"/>
                </a:solidFill>
                <a:latin typeface="+mn-lt"/>
                <a:ea typeface="+mn-ea"/>
                <a:cs typeface="+mn-cs"/>
              </a:rPr>
              <a:t> areas with a highly developed banking system is not in fact banking but a social policy initiative which uses credit for specific purposes.</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specific nature of microcredit is not generally taken into account in national or EU legislation.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Indeed, in most jurisdictions, the provision of microcredit is considered a financial activity and falls in the scope of general applicable laws on financing and providing loans. For instance in Belgium, Finland and Luxembourg there are no specific rules related to microcredit. More rarely, certain jurisdictions provide specific regulations regarding non-banking institution.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accent1">
                  <a:lumMod val="75000"/>
                </a:schemeClr>
              </a:solidFill>
              <a:latin typeface="Georgia" pitchFamily="18" charset="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accent1">
                    <a:lumMod val="75000"/>
                  </a:schemeClr>
                </a:solidFill>
                <a:latin typeface="Georgia" pitchFamily="18" charset="0"/>
                <a:cs typeface="Arial" charset="0"/>
              </a:rPr>
              <a:t>Non-bankable segment: the creation of enterprises by vulnerable persons who, in order to have access to banks in the absence of guarantees, must have start-up capital and a history of microcredit.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accent1">
                  <a:lumMod val="75000"/>
                </a:schemeClr>
              </a:solidFill>
              <a:latin typeface="Georgia" pitchFamily="18" charset="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u="sng" dirty="0" smtClean="0">
                <a:solidFill>
                  <a:schemeClr val="accent1">
                    <a:lumMod val="75000"/>
                  </a:schemeClr>
                </a:solidFill>
                <a:latin typeface="Georgia" pitchFamily="18" charset="0"/>
                <a:cs typeface="Arial" charset="0"/>
              </a:rPr>
              <a:t>Regarding</a:t>
            </a:r>
            <a:r>
              <a:rPr lang="en-US" sz="1200" u="sng" baseline="0" dirty="0" smtClean="0">
                <a:solidFill>
                  <a:schemeClr val="accent1">
                    <a:lumMod val="75000"/>
                  </a:schemeClr>
                </a:solidFill>
                <a:latin typeface="Georgia" pitchFamily="18" charset="0"/>
                <a:cs typeface="Arial" charset="0"/>
              </a:rPr>
              <a:t> the cooperative model </a:t>
            </a:r>
            <a:br>
              <a:rPr lang="en-US" sz="1200" u="sng" baseline="0" dirty="0" smtClean="0">
                <a:solidFill>
                  <a:schemeClr val="accent1">
                    <a:lumMod val="75000"/>
                  </a:schemeClr>
                </a:solidFill>
                <a:latin typeface="Georgia" pitchFamily="18" charset="0"/>
                <a:cs typeface="Arial" charset="0"/>
              </a:rPr>
            </a:br>
            <a:r>
              <a:rPr lang="en-US" sz="1200" u="none" baseline="0" dirty="0" smtClean="0">
                <a:solidFill>
                  <a:schemeClr val="accent1">
                    <a:lumMod val="75000"/>
                  </a:schemeClr>
                </a:solidFill>
                <a:latin typeface="Georgia" pitchFamily="18" charset="0"/>
                <a:cs typeface="Arial" charset="0"/>
              </a:rPr>
              <a:t>Banks need to do its own risk assessment and due diligence (double work for the same client) and much higher total cost of credit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u="none" baseline="0" dirty="0" smtClean="0">
                <a:solidFill>
                  <a:schemeClr val="accent1">
                    <a:lumMod val="75000"/>
                  </a:schemeClr>
                </a:solidFill>
                <a:latin typeface="Georgia" pitchFamily="18" charset="0"/>
                <a:cs typeface="Arial" charset="0"/>
              </a:rPr>
              <a:t>Banks in Greece have a huge overhang of bad debt that needs to be recovered</a:t>
            </a:r>
            <a:endParaRPr lang="fr-BE" sz="1200" u="none" dirty="0" smtClean="0">
              <a:solidFill>
                <a:schemeClr val="accent1">
                  <a:lumMod val="75000"/>
                </a:schemeClr>
              </a:solidFill>
              <a:latin typeface="Georgia" pitchFamily="18" charset="0"/>
              <a:cs typeface="Arial" charset="0"/>
            </a:endParaRPr>
          </a:p>
          <a:p>
            <a:endParaRPr lang="en-US" dirty="0" smtClean="0"/>
          </a:p>
          <a:p>
            <a:r>
              <a:rPr lang="en-US" dirty="0" smtClean="0"/>
              <a:t>Delicat</a:t>
            </a:r>
            <a:r>
              <a:rPr lang="en-US" baseline="0" dirty="0" smtClean="0"/>
              <a:t>e questions:</a:t>
            </a:r>
          </a:p>
          <a:p>
            <a:pPr>
              <a:buFontTx/>
              <a:buChar char="-"/>
            </a:pPr>
            <a:r>
              <a:rPr lang="en-US" b="1" baseline="0" dirty="0" smtClean="0"/>
              <a:t>Supervision and supervisory body</a:t>
            </a:r>
            <a:r>
              <a:rPr lang="en-US" baseline="0" dirty="0" smtClean="0"/>
              <a:t>. In Greece, the best institution to do this would be the Bank of Greece, since it is the institution monitoring all financial activities in Greece (banks, leasing, insurance companies, money transfer). But the Bank of Greece is overwhelmed with problems. An alternative KEPA has proposed is that the supervision is made by the Hellenic Capital Markets Commission: they monitor the Greek stock exchange and venture capitals.</a:t>
            </a:r>
          </a:p>
          <a:p>
            <a:pPr>
              <a:buFontTx/>
              <a:buChar char="-"/>
            </a:pPr>
            <a:endParaRPr lang="en-US" baseline="0" dirty="0" smtClean="0"/>
          </a:p>
          <a:p>
            <a:pPr>
              <a:buFontTx/>
              <a:buChar char="-"/>
            </a:pPr>
            <a:r>
              <a:rPr lang="en-US" b="1" baseline="0" dirty="0" smtClean="0"/>
              <a:t>Seed capital</a:t>
            </a:r>
            <a:r>
              <a:rPr lang="en-US" baseline="0" dirty="0" smtClean="0"/>
              <a:t>. These should be a flexibility in the timeline for collecting seed capital. There must be a grace period for fund raising. KEPA’s suggestion: Starting share capital. A minimum amount of 100.000 </a:t>
            </a:r>
            <a:r>
              <a:rPr lang="en-US" baseline="0" dirty="0" err="1" smtClean="0"/>
              <a:t>euros</a:t>
            </a:r>
            <a:r>
              <a:rPr lang="en-US" baseline="0" dirty="0" smtClean="0"/>
              <a:t> must exist as a starting capital, an din a timeline of 2-3 years this must be raised up to at least 1.000.000 </a:t>
            </a:r>
            <a:r>
              <a:rPr lang="en-US" baseline="0" dirty="0" err="1" smtClean="0"/>
              <a:t>euros</a:t>
            </a:r>
            <a:r>
              <a:rPr lang="en-US" baseline="0" dirty="0" smtClean="0"/>
              <a:t>. </a:t>
            </a:r>
          </a:p>
          <a:p>
            <a:pPr>
              <a:buFontTx/>
              <a:buChar char="-"/>
            </a:pPr>
            <a:endParaRPr lang="en-US" baseline="0" dirty="0" smtClean="0"/>
          </a:p>
          <a:p>
            <a:pPr>
              <a:buFontTx/>
              <a:buChar char="-"/>
            </a:pPr>
            <a:endParaRPr lang="en-US" baseline="0" dirty="0" smtClean="0"/>
          </a:p>
          <a:p>
            <a:pPr>
              <a:buFontTx/>
              <a:buChar char="-"/>
            </a:pPr>
            <a:r>
              <a:rPr lang="en-US" baseline="0" dirty="0" smtClean="0"/>
              <a:t> </a:t>
            </a:r>
            <a:endParaRPr lang="en-US" dirty="0"/>
          </a:p>
        </p:txBody>
      </p:sp>
      <p:sp>
        <p:nvSpPr>
          <p:cNvPr id="4" name="Slide Number Placeholder 3"/>
          <p:cNvSpPr>
            <a:spLocks noGrp="1"/>
          </p:cNvSpPr>
          <p:nvPr>
            <p:ph type="sldNum" sz="quarter" idx="10"/>
          </p:nvPr>
        </p:nvSpPr>
        <p:spPr/>
        <p:txBody>
          <a:bodyPr/>
          <a:lstStyle/>
          <a:p>
            <a:fld id="{34F9DB4B-CEC9-4C0E-86F8-FB579B83D826}" type="slidenum">
              <a:rPr lang="en-US" smtClean="0"/>
              <a:pPr/>
              <a:t>6</a:t>
            </a:fld>
            <a:endParaRPr lang="en-US"/>
          </a:p>
        </p:txBody>
      </p:sp>
    </p:spTree>
    <p:extLst>
      <p:ext uri="{BB962C8B-B14F-4D97-AF65-F5344CB8AC3E}">
        <p14:creationId xmlns:p14="http://schemas.microsoft.com/office/powerpoint/2010/main" xmlns="" val="1035841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F9DB4B-CEC9-4C0E-86F8-FB579B83D826}" type="slidenum">
              <a:rPr lang="en-US" smtClean="0"/>
              <a:pPr/>
              <a:t>7</a:t>
            </a:fld>
            <a:endParaRPr lang="en-US"/>
          </a:p>
        </p:txBody>
      </p:sp>
    </p:spTree>
    <p:extLst>
      <p:ext uri="{BB962C8B-B14F-4D97-AF65-F5344CB8AC3E}">
        <p14:creationId xmlns:p14="http://schemas.microsoft.com/office/powerpoint/2010/main" xmlns="" val="1049166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42CEA3-3058-4D43-AE35-B3DA76CB4003}" type="datetimeFigureOut">
              <a:rPr lang="el-GR" smtClean="0"/>
              <a:pPr/>
              <a:t>25/5/2016</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2CEA3-3058-4D43-AE35-B3DA76CB4003}" type="datetimeFigureOut">
              <a:rPr lang="el-GR" smtClean="0"/>
              <a:pPr/>
              <a:t>25/5/2016</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2CEA3-3058-4D43-AE35-B3DA76CB4003}" type="datetimeFigureOut">
              <a:rPr lang="el-GR" smtClean="0"/>
              <a:pPr/>
              <a:t>25/5/2016</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2CEA3-3058-4D43-AE35-B3DA76CB4003}" type="datetimeFigureOut">
              <a:rPr lang="el-GR" smtClean="0"/>
              <a:pPr/>
              <a:t>25/5/2016</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42CEA3-3058-4D43-AE35-B3DA76CB4003}" type="datetimeFigureOut">
              <a:rPr lang="el-GR" smtClean="0"/>
              <a:pPr/>
              <a:t>25/5/2016</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42CEA3-3058-4D43-AE35-B3DA76CB4003}" type="datetimeFigureOut">
              <a:rPr lang="el-GR" smtClean="0"/>
              <a:pPr/>
              <a:t>25/5/2016</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42CEA3-3058-4D43-AE35-B3DA76CB4003}" type="datetimeFigureOut">
              <a:rPr lang="el-GR" smtClean="0"/>
              <a:pPr/>
              <a:t>25/5/2016</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42CEA3-3058-4D43-AE35-B3DA76CB4003}" type="datetimeFigureOut">
              <a:rPr lang="el-GR" smtClean="0"/>
              <a:pPr/>
              <a:t>25/5/2016</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2CEA3-3058-4D43-AE35-B3DA76CB4003}" type="datetimeFigureOut">
              <a:rPr lang="el-GR" smtClean="0"/>
              <a:pPr/>
              <a:t>25/5/2016</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4" name="Slide Number Placeholder 3"/>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42CEA3-3058-4D43-AE35-B3DA76CB4003}" type="datetimeFigureOut">
              <a:rPr lang="el-GR" smtClean="0"/>
              <a:pPr/>
              <a:t>25/5/2016</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42CEA3-3058-4D43-AE35-B3DA76CB4003}" type="datetimeFigureOut">
              <a:rPr lang="el-GR" smtClean="0"/>
              <a:pPr/>
              <a:t>25/5/2016</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25/5/2016</a:t>
            </a:fld>
            <a:endParaRPr lang="el-G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7.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3 - Εικόνα" descr="KEPA.png"/>
          <p:cNvPicPr>
            <a:picLocks noChangeAspect="1"/>
          </p:cNvPicPr>
          <p:nvPr/>
        </p:nvPicPr>
        <p:blipFill>
          <a:blip r:embed="rId3" cstate="print"/>
          <a:stretch>
            <a:fillRect/>
          </a:stretch>
        </p:blipFill>
        <p:spPr>
          <a:xfrm>
            <a:off x="1259632" y="188640"/>
            <a:ext cx="6840760" cy="2826347"/>
          </a:xfrm>
          <a:prstGeom prst="rect">
            <a:avLst/>
          </a:prstGeom>
        </p:spPr>
      </p:pic>
      <p:sp>
        <p:nvSpPr>
          <p:cNvPr id="9" name="2 - Θέση περιεχομένου"/>
          <p:cNvSpPr>
            <a:spLocks noGrp="1"/>
          </p:cNvSpPr>
          <p:nvPr>
            <p:ph idx="1"/>
          </p:nvPr>
        </p:nvSpPr>
        <p:spPr>
          <a:xfrm>
            <a:off x="323528" y="1556792"/>
            <a:ext cx="8229600" cy="3701007"/>
          </a:xfrm>
        </p:spPr>
        <p:txBody>
          <a:bodyPr>
            <a:noAutofit/>
          </a:bodyPr>
          <a:lstStyle/>
          <a:p>
            <a:pPr algn="ctr"/>
            <a:endParaRPr lang="en-US" sz="2400" dirty="0" smtClean="0">
              <a:solidFill>
                <a:schemeClr val="accent1">
                  <a:lumMod val="75000"/>
                </a:schemeClr>
              </a:solidFill>
              <a:latin typeface="Georgia" pitchFamily="18" charset="0"/>
              <a:cs typeface="Arial" charset="0"/>
            </a:endParaRPr>
          </a:p>
          <a:p>
            <a:pPr algn="just">
              <a:buNone/>
            </a:pPr>
            <a:r>
              <a:rPr lang="en-US" sz="2400" dirty="0" smtClean="0">
                <a:solidFill>
                  <a:schemeClr val="accent1">
                    <a:lumMod val="75000"/>
                  </a:schemeClr>
                </a:solidFill>
                <a:latin typeface="Georgia" pitchFamily="18" charset="0"/>
                <a:cs typeface="Arial" charset="0"/>
              </a:rPr>
              <a:t>	</a:t>
            </a:r>
          </a:p>
          <a:p>
            <a:pPr algn="ctr">
              <a:buNone/>
            </a:pPr>
            <a:r>
              <a:rPr lang="en-US" sz="2400" dirty="0" smtClean="0">
                <a:solidFill>
                  <a:schemeClr val="accent1">
                    <a:lumMod val="75000"/>
                  </a:schemeClr>
                </a:solidFill>
                <a:latin typeface="Georgia" pitchFamily="18" charset="0"/>
                <a:cs typeface="Arial" charset="0"/>
              </a:rPr>
              <a:t>	</a:t>
            </a:r>
          </a:p>
          <a:p>
            <a:pPr algn="ctr">
              <a:buNone/>
            </a:pPr>
            <a:endParaRPr lang="en-US" sz="2400" dirty="0" smtClean="0">
              <a:solidFill>
                <a:schemeClr val="accent1">
                  <a:lumMod val="75000"/>
                </a:schemeClr>
              </a:solidFill>
              <a:latin typeface="Georgia" pitchFamily="18" charset="0"/>
              <a:cs typeface="Arial" charset="0"/>
            </a:endParaRPr>
          </a:p>
          <a:p>
            <a:pPr algn="r">
              <a:buNone/>
            </a:pPr>
            <a:r>
              <a:rPr lang="en-US" sz="2400" b="1" dirty="0" smtClean="0">
                <a:solidFill>
                  <a:schemeClr val="accent1">
                    <a:lumMod val="75000"/>
                  </a:schemeClr>
                </a:solidFill>
                <a:latin typeface="Georgia" pitchFamily="18" charset="0"/>
                <a:cs typeface="Arial" charset="0"/>
              </a:rPr>
              <a:t>Difficulties of Greek SMEs in accessing finance: The Case of Microfinance</a:t>
            </a:r>
          </a:p>
        </p:txBody>
      </p:sp>
      <p:sp>
        <p:nvSpPr>
          <p:cNvPr id="10" name="4 - TextBox"/>
          <p:cNvSpPr txBox="1"/>
          <p:nvPr/>
        </p:nvSpPr>
        <p:spPr>
          <a:xfrm>
            <a:off x="5508104" y="4437112"/>
            <a:ext cx="2880320" cy="1031051"/>
          </a:xfrm>
          <a:prstGeom prst="rect">
            <a:avLst/>
          </a:prstGeom>
          <a:noFill/>
        </p:spPr>
        <p:txBody>
          <a:bodyPr wrap="square" rtlCol="0">
            <a:spAutoFit/>
          </a:bodyPr>
          <a:lstStyle/>
          <a:p>
            <a:pPr algn="r"/>
            <a:r>
              <a:rPr lang="fr-BE" sz="1500" b="1" dirty="0" smtClean="0">
                <a:solidFill>
                  <a:schemeClr val="tx2">
                    <a:lumMod val="60000"/>
                    <a:lumOff val="40000"/>
                  </a:schemeClr>
                </a:solidFill>
                <a:latin typeface="Georgia" pitchFamily="18" charset="0"/>
              </a:rPr>
              <a:t>Isabel Salgueiro</a:t>
            </a:r>
          </a:p>
          <a:p>
            <a:pPr algn="r"/>
            <a:r>
              <a:rPr lang="fr-BE" sz="1500" b="1" dirty="0" smtClean="0">
                <a:solidFill>
                  <a:schemeClr val="tx2">
                    <a:lumMod val="60000"/>
                    <a:lumOff val="40000"/>
                  </a:schemeClr>
                </a:solidFill>
                <a:latin typeface="Georgia" pitchFamily="18" charset="0"/>
              </a:rPr>
              <a:t>KEPA Brussels Office</a:t>
            </a:r>
          </a:p>
          <a:p>
            <a:pPr algn="r"/>
            <a:r>
              <a:rPr lang="fr-BE" sz="1500" b="1" dirty="0" smtClean="0">
                <a:solidFill>
                  <a:schemeClr val="tx2">
                    <a:lumMod val="60000"/>
                    <a:lumOff val="40000"/>
                  </a:schemeClr>
                </a:solidFill>
                <a:latin typeface="Georgia" pitchFamily="18" charset="0"/>
              </a:rPr>
              <a:t>27 May 2016</a:t>
            </a:r>
          </a:p>
          <a:p>
            <a:pPr algn="r"/>
            <a:endParaRPr lang="fr-BE" sz="1600" b="1" dirty="0">
              <a:solidFill>
                <a:schemeClr val="tx2">
                  <a:lumMod val="60000"/>
                  <a:lumOff val="40000"/>
                </a:schemeClr>
              </a:solidFill>
              <a:latin typeface="Georgia" pitchFamily="18" charset="0"/>
            </a:endParaRPr>
          </a:p>
        </p:txBody>
      </p:sp>
      <p:sp>
        <p:nvSpPr>
          <p:cNvPr id="1029" name="AutoShape 5" descr="data:image/jpeg;base64,/9j/4AAQSkZJRgABAQAAAQABAAD/2wCEAAkGBxISEhASEhIVFhUVFxUVFRUXFRUYFRUVFRcXFhcYFxUYHSggGBomHRYXITEhJSkrLi4uFx8zODMtNygtLisBCgoKDg0OGhAQGi0mHyUtLS0vLS0tLS0tLS0tLS0tLS0tLS0tLS0tLS0tLS0tLS0tLS0tLS0tLS0tLS0tLS0tLf/AABEIAOoA1wMBEQACEQEDEQH/xAAcAAABBQEBAQAAAAAAAAAAAAAAAQIFBgcDBAj/xABQEAABAwICBQcHBggNBAMAAAABAAIDBBEFIQYHEjFBE1FhcYGR0SIyU3KSk6EUUlRzscIXNEJissHS4QgVFiMzNUNjdIKis/Ako8PxJVWD/8QAGwEBAAIDAQEAAAAAAAAAAAAAAAEFAgMEBgf/xAA0EQACAgECAwUGBgMAAwAAAAAAAQIDEQQhBRIxFEFRUmETFSIygZEzcaGx0fBCweEjU/H/2gAMAwEAAhEDEQA/ANxQAgBACAEAIAQAgBACAEAIAQAgBACAEAIAKMEfjVZyMEsnFrTs+tw+K2UVuyxRXec2quVVUpPuDAq3loIpOLmi/rDJ3xBU31eyscPAaO721MZ+J71qOkVANKEdSs6ZYqYBAG7y9rz6rCCR1E5d679FT7Tm/J/sVHFdX7FQ9Wn9mmWKF4c0OG4gEdRzXBjlbiy1jJOOV3nUIZioAQAgBACAEAIAQAgBACAEAIAQHKqqGxtL3GzRmSpSbeEYykorL6Dw5Y95KeVkW6kd4XQnAl0ZG5TdYdbaOKL5xLz1NyHxPwVrwqtSscig49bywjX4vP7hq8rrskh+aQ8dTt/xHxWPE68T5xwO/mjKvw3+5cdpVeUeg7snOplc1pLG7Thube1+1ZpLOGzXOUlFuKyVOo05LHOY+mc1wyILhcfBWVfDHNZjIpJ8acJOMoYx6lX0hxc1Mofs7IDQ0NvfnJPxVno9N7GDXeUeu1na7OfGMLoTOEaZclDHEYi4sFtraAuL5ZW5rBcd3DXOxyT6lhpuNexqjBxzj1LDgmkMlT5kFmje9z8r8wyzK4LtLGnZy3LbS8QnqW1CHTxZYVxlqCAEAIAQAgBACAEAIAQAgBAF0yCp6wq3ZgbEDnI7P1W5/bb4qy4ZVzW8z7v9lJxu5xpUF3/63JbRut5amied9tl3rNNj9nxXLqq/Z3Sid3D7lbp4slCVznaVrSFtcy8lPJtN3lmwzaHq5eUPj1rs0/sG8WFTrlq4LmqZUzpZWel/0M/ZVr7uoxlZKJ8X1S2lgjMQxCSd23K7ada17AZdQXXTVClYijh1GonqJc0xcOr5IHbcTtl1iL2ByNuB6kuojauWROn1FlEuaBJfysrPS9XkM8FyPh9CTz+52ri+rlssf36lt0eZXPtJUSFrd4ZsMDj63k+SPiqvVdmj8NWW/EvtD2ufxXvC8D0aUYdDJDJJILGNriHDzhYbukdHUtejtsrmlF7GziOmptrcp9V3mXL07b2Z4nPMTGilFFNUNZLcixIA3OIzsei11ycQssrrzEsOGUV238lhqUMQa0NaLAZADIBeZ5uZ5fU9rGKilGPREZpFpDBRMZJPtWc7ZGy3azsT+pbaqXa+WJhbaqlmRAjWdh/PL7s+K6Vw670Obt9XqL+E3D+eX3Z8VPu670/v0I94U+v9+o78JdBzy+7Pinu670/v0I940+v9+oo1k0HPL7s+Ke7rfT+/Qe8qfX+/UUayKHnl92fFPd13p/foR7zo9f79Rfwi0PPL7s+KdguI950ev9+p7KLTGCX+ijqH9LYXEd+5a56OUX8Ukvr/AMNsNdCe8Yv9P5JaGuLv7GUesGD7XLTKtR/yTOhWN/4tfb+T2Mdfhboy/UtbNiHISI4pjIIeo0lpozsvk2TzOa8faM1uhprZ/LHJyT1tMHiUkcjpZR+mHcfBZvQ34+U1Liem8xR9LsVbUT3Ybsa0NaefiT+rsV1oKHUsvqzznFdT7a7K6Ik9C8cjgbIyZ+yCQ5vXaxHwC5+I6aUp80UdXB9dXTBwmWn+U9J6Udx8FWdku7oly+JaVb86O9FjcEztiN+061zYHIdJ4LC3T2QWZLY2062m58tbyQ2mOBQujkn8x7Rckbn8wI5+ldmh1c42KHVPY4OKaGqVTtxhpMztehPHgncT03NC0PwSERxzny3uFwTubvBAHPlvXndbqpubh3HruF8PqhWrJbtlrCr0XeU9yA0vZJJGyCIXdI7PgAxuZJPDOy69C4wm52dF0KviasnWqq+r6/kNwbRWGFp5QCR7hZxPmi/Bo4de9Z366y17bJEaPhNVMMSWW9n/AMImv0bdTSsqKe7mscHFm9zR+Vb5wtcc+fFb4a5W1OuzqcN3DJaexXafdZ3XgXiJ1wCOIB71VtY2PRJqSyjPNdP4tTfXfccrHhn4jK/iPyoyIFXT3eWVD2HtKjC8DHLOgKnK8DF5R2p43PcGtaXOJsGgEknoAWMpRjuyFGUnhF8wDVxNJZ1S7km/MbYyHrO5vxVddxFR/DRY0cOlLefQvmFaI0dPbYhBPzn+W7vO7sVdbqrbOrLOrSVV9ETgbbJcx0YS6BZMIkVSAQCOF0AyWBrhZzQ4cxAI7ipTa6GMoqXVEBiOh1LJctaY3c7Mh2t3Lrq191fflepX6jhVFq6Y/Ip2L6J1EF3AcowflN84Dpb4XVtRxGuzZ7M8/quFW1fEt0QbSrBbLL3KlonsB0ZkqDtOuyP53F3qj9a4NVxCNScV1LXRcLtvSlLaJoeG4fHA0MjbYfE9JPErz9lk7XzSZ6ymiFEcQRXdYVZaOOIHN52j6rf3kdysOF1f+Rz7kVHHblGpV+P3K5gOjclSdo+RHxed56Gjj17lYarXQq2j1KjQ8Ls1HxPaImPaOyUx2vPj4PG8esOHWmm10Ldns/0Gs4bZpum68Syava3ajkiO9jtoeq799+9V/E6nGzm8S34Ffmp1S6rf6f8A1nv0vxY08UZafKc9u7madp3ZlbtXPpKPaya7sHVxPVewrj4t/tjJOQODmtcDkQCO1cslh4ZYwaklJHTZUPczDYR7jA4IDOtdX4tT/XfccrLhn4jK/iPyIyFquinfUe1QjFomdG8AmrZOThGQ89581gPPzno/9rTqNTGpeptp08rXsbTo1otBRNtG27z50jvOd4DoCobtRO17l5TpYVLYnVznTkVSBLoBboMgoyAupGRLoBUAhUL1A0hPyI9GVrSHRNk13xAMk3/mvPSOB6R8VYaXXzq2luio1vCa7fir2l+n9+hMYO5xhj227LgNlwPBzfJPZcLkuUed4eUWGm5vZLnW57bLV0Rvx3kHVaPCaoM03lNaGtjj4WGZLufO+S64aqVUOSHeV1mgV1/tp/Ym2tAAAyAyy3Lle7yywUMLC2EcAbjIjcmcb9CJYmsY26ELS4C2GoEsPktcCJI+FjndvNnbJdUtTKyvlnvjoV8NDGm/2tWyezXp6fXBU9O63bqNgbo2gf5nZn9XcrXhleKnJ9WUnGrvaahRzsv37y0aEVvKUzWk3MZLOzePgQOxVuvrUbn6lzwe/wBpQot9M/uWELiLRMW6EioDOtdP4tTfXfccrLhn4jK7iHyIx+6uWVT6kzoxgMlbM2GPIb5H2yY2+89PMOPetGp1EaoGyil2SN8wXCIqWJsUTbNHe48XOPEleettlY8svaqY1rCJBYG0EAIBpPFNyG4rdkZV6QUsfn1EY6NoE9wWyNFj6RZpnqqorLkeB+m1CP7e/Ux5+wLctHe/8TQ+Jadf5fox8OmNC7dUNHWHD7QolorV1iTHiOnl/n/olaTEYZf6ORjupwJ7lodc49YnRG6uXyyR6SVG/ebd+4eFABACAaGoQkKhIyWQNBJNgASTzAZlSk28IwlJRi2xGPDgCDkbEdRUdHhmSfMk0VvSHRtz7yQSOa/eWbbtl3Vn5J+C7tLqo17TjlFRr+HzszOmWJeHiUSeWZjnNe+Rrm5EFzgR8VeRjTNJpLDPL2TvrlyzbyjyveSSSSSd5Jue9blhLEUc8m5PMh0Uzm32XOHUSPsWMop45lkzhbKPR4RLYPQ1NS6zHvsPOeXO2R4noXLqLaKFjlTZ36SnVah4g3g0PBsLbA2wc5x/Kc4kk9nAdCoLrpWSzjB6vS6WFMdnlkkFqOszvXT+LU3133HKy4Z+Iyu4h8iMhiic4ta0EucQGgbyTkAFcyaissq0svB9BaF6OtoadseRkd5Urud/MOgbgvN6i53Tyy909KqjsWFaDoEUd4ELlI/Mo2k2sSOEujpgJZBkXf2bT1jzj1Lv02glZ8UuhW6niCr+GPUzvFdIampJ5aZxB/IB2WeyMu9W1WmqgtkU9uqtse8iPaug5Do0oYseCpyYHRptn8VD36hSa6FjwfS+qhsNvlGfNfn3O3j4rkt4fXZ8qwzto4lbV8zyjRNH9JoasWadl486N3ndY+cFS6nSzoeGeg0mur1Cwtn4E4Cuc7fzFQAgEJQFe02reTpni+clmDt874Ars0FXtLl4LcrOLXey078Xt/I/Qyt5WlYD5zLsPZmP9JCjXVclza6DhN/tdMt91t/foTdlxlnsVPWA2MQtLmgyFwDXcQLEns8QrPhrn7TCexRcbjBUptfE31+5QF6HqvA8p+Y+EgOaXC4uLi+8XFx3XWt5afL4GdXK5LPTJsdFEwMYIwAyw2QN1jmvJTcnJuT3PoFUYKK5Ft3HoAWLWTaKgM610/i1N9d9xyseGfiMruIfIiB1QYFysz6p4u2HyWfWOAuexp/1DmXRxG7CUF3mrRU5k5M2IKlLYVSBrigMk0/01Mrn01O60QuHvG+Q7iAfmfarnSaTlSsmt+4pdZqnNuEXt3lFBVmiqY8KcmDR0BUGDQ4FSYs6NQxZ0aVJizo1HHwIbO8Exa4OaS0g3BG8HnRxUliREZuD5o9TU9DdJhUt2JMpmjPmePnD9YXntXpHVLmXRnqeHa9Xrkk/iLPdcRaCoBpQgz3WDW7UzIhuY259Z/7gO9XnCq8Qc/U8rx27mtVfckO1e12zLJCdzxtD1m7/AIfYseKVfCp95PAb+Wx1Po9/qX9pVK3uepx3FB0xL6iqbBE0uMbdw4F9nEk8BayudByVUudjxk8vxZz1OoVVazj+CXwTRGONt5gJHkWPzGg7wBxPSubU8Qsm/h2RYaLhFdMP/J8Tf6ENpDoi6O74LuZvLN7m9Xzh8etdek4jzfDZ1K/X8HcW509O/wD4WPQms5SmYCfKjvGepvm/Cyr9dUo3NrvLbhFzs0yT6rYsC5CzBAZzrqP/AEtP9cf9tysuGNKciu4h8kSz6DYT8looI7WcW7b+l7/KN++3YuPUWOdjZ1aevkgifWk3ggKPrR0iNPCIIzaSYEEje2Pc49Z3d67tDR7SfM+iOHXX8keVdTGwr7GNihe+44FDBnRpQxY9qGLOgUmDHgoY4OjVKMWdAVJix7UMGeygq3RSMkYbOYbjp6D0Hd2rXbVGyDTM6bZVzUom0YVXNnijlZucL9R3EdhBC8vbW65uLPbU2xtrU4ntWBuEKdAUPWJRWdFMPygWHrGbf19yueF2dYHmeO0La1FYwqs5GWKT5rgT6u53wJVnqKvawcSl0l/sblZ4F9/lrS/3nsfvVEuHXM9T75ofj+n8nng0nomF5a14L3FzjsZuJ5ze6zfD9RLG/wDfsaK+L6SDcop5fov5PbTaW08jgxglc47gGZ/atVmhtrXNLB01cXoslyxTbfov5J4C4XE0WfqcaejYx73taAX22rbiRuNufNZSk3szCFUYNuKxnqepYm0EBTNYtBy5w6E7n1TQ71QxxcO4FdeklyqT9Dj1UeZxXqXFq5DrXQchI0qGD5+03xX5TWzvvdrTybPVZl8Tc9q9HpK+SpL6nntVZz2ZIQLpOUeCpMGPBQxOjUMWdGlSYMeEIHhDBnRpUmLOgKkwZ0aUZC6mg6s6+4mgPD+cb1GzXfG3eqXilSUlJI9BwS7Kdb/Mvqqi/EKYBAaaU23Sy87bPHYc/gSuvQT5Ll67FZxWrn0kvTcy9en6HiRbplhIlsEwKWpPkizPynnd1D5x6FxanV10LbdlhotBZqunRd/8GjYLg0VM2zBmfOcfOd1n9SoL9RO579D12l0denjiK3JKy0JLGDrFUpYAIAQEXiNNtz0h9G6R/wD2yz76zjLEWa5rLRJgLWbBVIPNiDniKUxi7wx2wMs3WOzv6bKY4yYyzhmFt0BxH6OfbZ4r0C1tOFuUT0lrfQeNAsR+jn22eKdtp8THsV3gOGgeI/Rz7TPFT22nxMexXeUeNBMQ+jn2meKdtp8SOw3eUeNBsQ+jn2meKdtp8xHYL/KOGhFf9HPtM8U7bT5jF8Pv8o8aE1/oD7TPFO20+Yx936jyjhoXX+gPtM8VPbafMYvh2o8o8aGV3oD7TPFO20+Yx926jyjxobXegPtM8VPbqPMR7t1HlHs0PrfQH2meKduo8SPdmp8pOaI4FV09SySSIhlnNcdppyIuMr84C5NbqabKuVPc7OH6PUUXKbjsaMqY9GIQgPLicG3DM35zHjvaQttMuWyL9Uc+qjzUTXo/2MaC9YnlZR4CSwTeieHRzz7El7BpcANziCMid+48Fxa66dVeYd5Y8L01d13JP8/safBCGANaAANwG4Lzjbk8s9nGEYrEVhHWygzYqAEAIAQCbPFRkhoVCQUgQhR1HQQBMEb94WQAmACYAJgAmACYAJgkEwATABMASybED1JIIBsguCOgqVsyJLKaMcxKifC8se0tIvbmIvkQeI3L1OmshKvMWeB1VM6pyU11Y7BqvkZopOAcL+qcj8E1VfPU0xpLXTfGfcms/lnc2BpvZeWfU98nndD1BIIAQAgBACAEAIBEAijDAqY9QIn1I+gJ9QCfUAn1H0BPqSCfUbgn1G4J9RuCY9QKmPUCJgbgp6AQoRsePE8NjnYWSNBHA8QecHgtld063lGjUaau6PLYtjOtIdHJKYlw8uPg8bx644de5X+l1sblyy6nk9dwyzTvK3iXrRWtMtNE4+cPJd1ty+Ise1Umrr9na0j0vDr/AGunjLv6E0uc7wQAgBACAbti9uPgo7sgcFIBAVnWNM9mH1Do3Oa4bBDmkggbbb2I6Fv0sVK1RZz6luNbaMR/j2q+kze9f4q+7PV5UUvtrPEBjtV9Jm96/wAU7PV5UR7ezxHjHar6TN7x/inZ6vKjH29niPGOVX0mb3j/ABU9nq8qI9vZ5h4xyq+kTe8d4p2eryoxeot8w8Y3U/SJveO8U7PV5UY9ot8w8Y1U/SJfeP8AFT2eryowd9nmY8Y1U+nl947xTs9XlRDvs8zHjGan08vtu8U7PV5UYe3s8zHjGKj08vtu8VPZ6vKjHtFnmY8YvUenk9t3ii09XlRHaLPMx7cXqPTye27xU9mq8qMe02eZnQYtP6aT23eKns1XlRh2m3zMeMVn9NJ7bvFQ9NVj5QtVd3SZZNB8Yf8AKQySRzhI0gbTibOGY39q4uI6aEa1KCLHhWrm7cTl1NJVHueoEey4IO47weZDGSysHhw7CmQF5jya47WxwDtxI5gcsltttdmM9xoo0sKZSdfR9xIXWo6RQgBACAEBE4jU7E9GPSOkZ/2y8DvYs4LMH9DXKWJEqFrRsFUghtL6XlaKrYN5ifbrAuPsW2iXLZFmm5c1bR85r0x54EA4FDFo6NQxY8FDFj2lSYs6NKGLHtQwZ0CkxY9pQxZ0apRgx7VJizoCpMWjo1Ouxj0PRRVBjex7d7HNcOtpusLIc8HB96wZ1WezsU13NP7F6GsIegPt/uVR7pfmLxcdS/wHDWAPQH2/3J7pfmRD4+vIL/L7+4Pt/uU+6X50SuPx74MlcDx+WpNxBss4vLsuoC2ZXFfpY07cx3aLXWal55Ph8Sws3Ll/ItPyFQAgBAUnWVXch/F03BlU0n1dlwd8CV16WHOpL0OPVS5XF+pdGLkxg608rI5CRrggPnDSfCTS1U0Fsmu8jpYc2/A27F6TT2q2tM87dW4TaItb+hqAIQzoChix4QxOgUmLHtQwZ0BQxHtKkxaHgoYtHVhRdSMHvgwydwDmwTOadzmxvLT1ECxWt3QjL8RI2Ki6SyoN/RnZuDVP0ab3UngnaKvOvujF6W/yS+zOgwep+jze6k8FK1FT25190Y9kv/8AXL7MSXDpmAufDI0DeXRvaO8hTG6uTxGS+6MJ6e2KzKDX0ZwBW45WjrGCbAZkmwHOobUd5bIKLbwXbR7Q8mz6kWG8R8f83gqfV8R6xq39S/0HB3L47tvBfyXeGMNAaAABkANwCp23J5Z6RJRSjE6hDIEAIAQGc66h/wBNT/XfccrLhq+OS9Cv1/yIsmgGLfKaGB97uaOTf68fk/EWPauTUQ5LGjp08+etMsS0G8QhAyga1tGTPEKmIXkhHlAb3xZk25y0m/VtLv0N/JLll0Zw6yjmXMupjSvOu66FN0BAOaUMWjoChi0PCkxY9pQxZ0CGLHgqTFnQKH12McM9+EUDp5Y4Wb3kC/MOLj0ALC+xV1tszoq9pNRRu9JTNjjZGzJrGho6gvLzfM+Znr64ckFFHbZUGe4FCCj6y8QsyKAHNx23eqNw7/0VZ8Lrbk5Mo+NX4SrT/P8AIpOH0b5pGRsttONhc2HPvVzbbGuPMeeqqds+SPU1DRzRiKmAcfLl4uPD1RwXn9RrZ3PHReB6zRcNr06y95E8GriSx0LIWykCoAQAgBAZzrq/Fqb677jlZcMfxS/Ir9f8pXdUmO8jUOp3mzJ828wlbu7xl1gLo4hRzQU13HPobuWXKzZgVSLoXHeOUgQhGDJNYWgTmF9TSMuw3dJEN7DvLmDi3nHDhluttHrcpQkVWq0mMziZqFarfoVrWBwKEMeFJizoEMGPCED2pkxaOgTJg0doYy5wa1pLibAAZkncAEclHdiMJSeFubBoLov8kYZJQDM8Z2/Ibv2Qefn/AHLz+r1LtlhdD0Wh0apjzPqy2BcXQsc5FUg5VEoa0ucQAASSdwAFypSy8IxlJRWWzGMcxI1M8sp3E2aOZoyaP19q9NpqlTUvE8Xq73fY7H/UcMPqTFJHIN7HB3ccx3LbbWpVuPiaabHVYrEbdTShzWuG5wBHURdeUccPB7mEuaKl4nVQZggBACAEAIDOtdP4tTfXfccrLhn4jK7iHyIyFjyCCCQQQQRkQRmCDwPSrlxUvhfQq84ZvegmkoroATblmWbK3p4OA5jv715zU6d1T9C7016tjhloXOdQIBCgKVpTq7p6oukiPIynMlouxx/OZz9IsV2Ua6dez6HHdo4z3RmeMaEV1OTtQmRvzorvHcBtfBWletqmVtmksiQBaRkQQeY5HuK6sprZnM4tD2lSkzBr1Htcp3MMHaCJzyAxrnHma0k9wWLnFdQoN9C04PoJWT2LmCJp3ukyNuhgzv12XHZr64ep006Cyx77GlaN6IQUflNG3JbOR2/qaNzR1Zqqv1c7evQudPo4VdCwtC5TrFUgEB48UoWzxviffZcLGxIPeFlCfI8o13VqyDjLoZZpHotLSkuHlxcHje3oeOHXuXoNNro2YjLqeW1nDp0fF1TINq7knuVje2DVdAq7lKRjSbujJYeoG7fgQOxeb11fs7XjvPXcLu9rQs9UWQLjyWPqOQkEAIAQAgM610/i1N9d9xysuGfiMruIfIjH1cvdYKp9SR0exqWjnZPEcxk5p817Tvaf+ZWC1X0q6HKzZTa65ZRv2juPRVsQliPQ5h86N3Frh/y689dVKqXLIvarVYsollqNoIBLIAsoBwqKGKTz42O9ZoP2hZKUl0Zg64vqjwHRiiOZpIPdt8Ft7Rb5n9zDs1XlX2HxaOUbTdtNCP8A82+Ch32PrJkqitdIo98NMxmTGtaOZoAHwWptvvM1CK6I6WQyFQAgBACAQhANfGCCCLg8DxTLXQjC7yi6SaEA3kpQAd5ivkfU5urcrTScQ5fhsKPW8K5syq6nh1e1RjqJIXXG2PNORD2cM+gnuW/iMVZWpxOXhEnVc65bZNJCoz078BykAgBACAEBnWun8WpvrvuOVlwz8RldxD5EY+roqn1EUEElgONzUcnKwPsdzm72vHM4f8stN1EbI4lubarZQlmLwbZonppT1oDQeTm4xOOfWw/lD4qjv0k6X4rxLmnUwsXqWcFc2TpFQAgBACAEAIAQAgBACAEAIAKAbZCPUi8RwWOSSOaxbJG4OD27yAc2u5wRl2rdC+cYuHczlt0cLJKS2a7yUaFo7zqXQcpJBACAEAIDOtdP4tTfXfccrLhn4jK7iHyIx9XRVPqCggEArXWIINiCCCMiCNxB4FQ4p9SU2t0XfR7WVVQWbOOXZ02EgHrAeV2i/SuG7h0bMyhsdtWulHaRoOD6wqCewMvJOP5Mtm/6rlp71WWaOyHcWFeqhMs0M7XgFrmuB3FpBB7QuZxa6o3qSfRnS6jYy3FupAqAEAIAQAgBACAEAIAQAgBACAEAIAQAgIvHcBp6xjWVDC5rXbQAc5tjYje0i+RK21XTqeYPBrsqjYsSRCfg2w30DvfS/tLf26/zfov4NPY6fL+4fg2w30LvfS/tJ26/zfov4HY6fL+4fg2w30LvfS/tJ26/zfov4HY6fL+4fg2w30Lvey/tJ26/zfov4HY6fL+4fg2w30LvfS/tKO3X+b9F/A7HV4fuH4NsN9C73sv7Snt1/j+i/gdjq8P3OtPq/oIzeNkjDztnnafg9YPV2vq19l/BktNWui/VktT4KxnmyT9s8rv0nFaZWN9f2Nka1Hp+57IqfZN9px6CbhY5MsHoCgyBACAEAIAQAgBACAEAIAQAgBACAEAIAUAFIBCAQkEAIAQAgBACjABSAQAgBACAEBVNI9PKaiqYqWZspkkDC0sa0s/nHlguS4HeOZAWoIBUAIAQAgBACAEAIAQHmrq+OFjpJntjY3e57gAO0oCm1GtvCmuLRM91uLIZC3sNs+xATuj2mFFXZU07XO3lhu2S3PsOsbdiAnSUBEYPpPR1b3MpqiOVzRtOa0m7RfZucufJAS6AisZ0lpKQsbUzsiLwS0OJ8oCwNu8d6A9tbXxwxvmkeGxsbtOedwbznoQEfT6U0T4H1LamIwsNnSbVmA2Btc8cxl0oCLwfWLh9VUNpoZHukdfZvE8NOyLnyiOZAS2PaS0tE0OqZmR381pN3utv2WDMoCsfhgwq/wDSS25+Qkt3Wv8ABAWTANKqOtB+TTteQLuZmHtHOWOsQOmyAmboCFxzSyiozaoqGMdv2L3fb1RmgI/DtY2GTuDGVTASbDlA6O55gXgBBgzbXAf/AJig9Wm/33ISjcnOtvQgp+J6z8LgcWGo2yMjybHSAEb/ACmi3xQHKi1rYVI7Z5dzDzyRyMb2uIsO9BgucEzXtD2ODmuF2uaQQQdxBG9AdEAIAQAgBACA+fdKKyoxzFPkcL7RRvcyMHzGtjuJJnAecTnbo2QLXugNBotUGGNYBIyWV1s3umkaSefZjLWjuQFC1i6BnCzFW0cj+TD2jM/zkMhvsuDxvafN6zxuhJrmgOkHy+igqHZPN2SD+8YdlxtwBttDocEIMt1B/jtb9T/5QhLN0QgxD+EL/T4f9VP+nEgNF1i/1RXf4d32BAYloJo7UYo4UokcymhJmkNhYPfZuXO8gZXyAB7QNhwHVpRUc0VREZuUjv5z7h1wWm7bdPBAZvg2jFVi2KTS10NTFEQ+Qukikj8hrmtjhY57QAbOvl81xQk0garMI2dn5Ievl6ja678ohBllXRswrHoI6Z5LBLA3M3c1k5ax8bjxNnX9m6Emu6ytJzh9E6VluVe4RQ3sbPcCdog79lrSewc6EGZavtXJxFprayWTYkc61j/OTEEtc9zzuFwQLb7cEBb8S1NUD2OEJlifbJxeZG34bTXbx1EIDI66nqIa+npqlxc+nmgibc3tHyjXt2Scy07Vxfn7AJNk1zzVfySOClimk5Z5EvJRyPIiaLlp2ASA5xb1gEIQReg2qukNNDLWxPfNI0PMbnSRiIOzDSxpadoC178boBdPtW2HQ0dTUQRmGSNhe0iWRzXEbmlr3EZ7srISdtQle59FPETlDMQzoa9oeR7Rce1CDT0AIAQAgBACA+YtAMHq6mqkjpakU87Y3Oc4lwLmbbA9vkgnziwnqQk0L+QmO/8A2w95N+yhBwrtW+MzMMc2JMew2uxz5S02NxcbPPZAXXVroxLh1M+CaRjyZXSAs2rAOa0W8oA38koDONQh/wCtrPqf/KP+dqEm5oQYd/CClBqaFoObYZSRzB72bP6Du5CTSNYv9UV3+Hd9gQgreoOECindxdOQf8rGW+1AaRVTtjY57jZrGlzjzBouT3AoDE5tYGLYnO6LDGcmwZizIy8MvbakfIC1t7jIC+/egPYNDNIp/wCnrwwcbzvy6hG39YQkpmM6POoMVo6d8pmcZKSR0hBF3PnAO8knzd5JQF9/hCX5Gg5uUl6r7At27/ihBe9Xxb/FuH7NrfJ4v0RftvdAWFAYHrZLf48ptnfajD/W5Y2v07Oz2WQk0TWbpx/FscbYmh08u1sB3mMa213uAzOZsALccwhBSKFuk9c1srZnRRvG02/JQjZO6wazat15oSMxrVziPyeoqK2v2xFG+Xkw6WQOcxpcAdrZa3rsUBMfwe/6Cu+tZ/thCDWkAIAQAgBACAwPTLC6nBsS+X07bwyPc9rrEsBkzkhfzXNyOziLISXCg1z0LmXljnjfxbsteCfzXB2Y6wEGCn6Xaf1OKSw01AyaMbVwGutNI7MeVsE7LADff17kGDYdEcKfS0sMMsrpZALyPc5zi57jd1i4+aCbAcwCEGG4ZWvwLF5jLG5zP5yMtG98Ejg9r2XyJGyzuIQGi1+uXDmM2oxNK/5gj2LH85zyBbqugMi01lq5pI62sZsGqa4xMzGzFGQ0ANIuG+VlffcnihJvmsX+qK7/AA7vsCBdSvahfxCX/EP/AEGIGXrH6Mz01TC221JFIxt913NIF+0oQYJq00tbhM9THVxPAfssfYDlInxk+c3K7bO4HqGaA0DEtc2HsbeFk0ruA2dht/znON7dQKEmWaT1VZ8sp6+siLHSujnjYQWjk4XjZZY+bk0b8/KvxQGs4vyWkOFvfTsex7JCYhJsg8rG3MHZc4bJDy2/ShBR9BNYcmFh1FWQSFjHOs0ACWFxJLm7LiA5u0Sd/HK+SEltxPXVRtYTBDNI/Owc1rGA/nOLr26gexBgyqudUvrqaoq2lslTNBLmNklhlaxvk7wLNsL8GhAXzX/hcm3S1QBMYa6JxtcMdfabtcwOfdbrAmcF1w0PIxidsscjWhrmiPbaSBa7S07u5CCH0l09nxZklFhtNJsua4zSODdoxtFyAASGh1rZm53WF0JIjU7pjFRvdSyRyONVNC2NzNkhr3kReWHOBDbkZi535IQb+gBACAEAIAQHGrha9j2vaHNIILXAEEdIO9Aj5e04pmRVkzI2NY0Ws1jQ1o6gMkJNx1VUELKNj2RRte7znNY0Od1uAuUILsgKlrKoIpKR7pIo3uYCWFzGuLTztJGR6kBQNVOGQPqCXwxuLRcF0bSQbjMXGRQk0/HcMgmcwzQxSFrSGl8bXloJaTYuBtuCEEhicDXxPY9rXMc2xa4AtIuMi05EIDjgFFFDGWxRsjbtE7LGtaLkDOzRvQEmgM/1q4ZA6LlXQxOkGQkMbS8DP8oi6AhtU+E07jyhgiLxezzGwuGbtzrXCA0fG6GKZmzLEyQBwsHsa4DLgHBALgtHHFGGRRsjbtE7LGta253mwFkBVNamHQvpzI+GNzxue5jS4dTiLhAUXU9h0Mk7jJDG8tJLS5jXFp2t4JGSEms4vhcEkrJJIInvbs2e6NjnCxJFnEXFihBLVETXte1zQ5pBBaQCCOYg70Bg+OYVTtrNhsEQbtHyRGwN7gLISbTo1QxQwMbDEyMHMhjGtF+poQg8j8EpflHKfJodsPDg/kmbe0LEHate/SgLCgBACAEAIAQ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1" name="AutoShape 7" descr="data:image/jpeg;base64,/9j/4AAQSkZJRgABAQAAAQABAAD/2wCEAAkGBxISEhASEhIVFhUVFxUVFRUXFRUYFRUVFRcXFhcYFxUYHSggGBomHRYXITEhJSkrLi4uFx8zODMtNygtLisBCgoKDg0OGhAQGi0mHyUtLS0vLS0tLS0tLS0tLS0tLS0tLS0tLS0tLS0tLS0tLS0tLS0tLS0tLS0tLS0tLS0tLf/AABEIAOoA1wMBEQACEQEDEQH/xAAcAAABBQEBAQAAAAAAAAAAAAAAAQIFBgcDBAj/xABQEAABAwICBQcHBggNBAMAAAABAAIDBBEFIQYHEjFBE1FhcYGR0SIyU3KSk6EUUlRzscIXNEJissHS4QgVFiMzNUNjdIKis/Ako8PxJVWD/8QAGwEBAAIDAQEAAAAAAAAAAAAAAAEFAgMEBgf/xAA0EQACAgECAwUGBgMAAwAAAAAAAQIDEQQhBRIxFEFRUmETFSIygZEzcaGx0fBCweEjU/H/2gAMAwEAAhEDEQA/ANxQAgBACAEAIAQAgBACAEAIAQAgBACAEAIAKMEfjVZyMEsnFrTs+tw+K2UVuyxRXec2quVVUpPuDAq3loIpOLmi/rDJ3xBU31eyscPAaO721MZ+J71qOkVANKEdSs6ZYqYBAG7y9rz6rCCR1E5d679FT7Tm/J/sVHFdX7FQ9Wn9mmWKF4c0OG4gEdRzXBjlbiy1jJOOV3nUIZioAQAgBACAEAIAQAgBACAEAIAQHKqqGxtL3GzRmSpSbeEYykorL6Dw5Y95KeVkW6kd4XQnAl0ZG5TdYdbaOKL5xLz1NyHxPwVrwqtSscig49bywjX4vP7hq8rrskh+aQ8dTt/xHxWPE68T5xwO/mjKvw3+5cdpVeUeg7snOplc1pLG7Thube1+1ZpLOGzXOUlFuKyVOo05LHOY+mc1wyILhcfBWVfDHNZjIpJ8acJOMoYx6lX0hxc1Mofs7IDQ0NvfnJPxVno9N7GDXeUeu1na7OfGMLoTOEaZclDHEYi4sFtraAuL5ZW5rBcd3DXOxyT6lhpuNexqjBxzj1LDgmkMlT5kFmje9z8r8wyzK4LtLGnZy3LbS8QnqW1CHTxZYVxlqCAEAIAQAgBACAEAIAQAgBAF0yCp6wq3ZgbEDnI7P1W5/bb4qy4ZVzW8z7v9lJxu5xpUF3/63JbRut5amied9tl3rNNj9nxXLqq/Z3Sid3D7lbp4slCVznaVrSFtcy8lPJtN3lmwzaHq5eUPj1rs0/sG8WFTrlq4LmqZUzpZWel/0M/ZVr7uoxlZKJ8X1S2lgjMQxCSd23K7ada17AZdQXXTVClYijh1GonqJc0xcOr5IHbcTtl1iL2ByNuB6kuojauWROn1FlEuaBJfysrPS9XkM8FyPh9CTz+52ri+rlssf36lt0eZXPtJUSFrd4ZsMDj63k+SPiqvVdmj8NWW/EvtD2ufxXvC8D0aUYdDJDJJILGNriHDzhYbukdHUtejtsrmlF7GziOmptrcp9V3mXL07b2Z4nPMTGilFFNUNZLcixIA3OIzsei11ycQssrrzEsOGUV238lhqUMQa0NaLAZADIBeZ5uZ5fU9rGKilGPREZpFpDBRMZJPtWc7ZGy3azsT+pbaqXa+WJhbaqlmRAjWdh/PL7s+K6Vw670Obt9XqL+E3D+eX3Z8VPu670/v0I94U+v9+o78JdBzy+7Pinu670/v0I940+v9+oo1k0HPL7s+Ke7rfT+/Qe8qfX+/UUayKHnl92fFPd13p/foR7zo9f79Rfwi0PPL7s+KdguI950ev9+p7KLTGCX+ijqH9LYXEd+5a56OUX8Ukvr/AMNsNdCe8Yv9P5JaGuLv7GUesGD7XLTKtR/yTOhWN/4tfb+T2Mdfhboy/UtbNiHISI4pjIIeo0lpozsvk2TzOa8faM1uhprZ/LHJyT1tMHiUkcjpZR+mHcfBZvQ34+U1Liem8xR9LsVbUT3Ybsa0NaefiT+rsV1oKHUsvqzznFdT7a7K6Ik9C8cjgbIyZ+yCQ5vXaxHwC5+I6aUp80UdXB9dXTBwmWn+U9J6Udx8FWdku7oly+JaVb86O9FjcEztiN+061zYHIdJ4LC3T2QWZLY2062m58tbyQ2mOBQujkn8x7Rckbn8wI5+ldmh1c42KHVPY4OKaGqVTtxhpMztehPHgncT03NC0PwSERxzny3uFwTubvBAHPlvXndbqpubh3HruF8PqhWrJbtlrCr0XeU9yA0vZJJGyCIXdI7PgAxuZJPDOy69C4wm52dF0KviasnWqq+r6/kNwbRWGFp5QCR7hZxPmi/Bo4de9Z366y17bJEaPhNVMMSWW9n/AMImv0bdTSsqKe7mscHFm9zR+Vb5wtcc+fFb4a5W1OuzqcN3DJaexXafdZ3XgXiJ1wCOIB71VtY2PRJqSyjPNdP4tTfXfccrHhn4jK/iPyoyIFXT3eWVD2HtKjC8DHLOgKnK8DF5R2p43PcGtaXOJsGgEknoAWMpRjuyFGUnhF8wDVxNJZ1S7km/MbYyHrO5vxVddxFR/DRY0cOlLefQvmFaI0dPbYhBPzn+W7vO7sVdbqrbOrLOrSVV9ETgbbJcx0YS6BZMIkVSAQCOF0AyWBrhZzQ4cxAI7ipTa6GMoqXVEBiOh1LJctaY3c7Mh2t3Lrq191fflepX6jhVFq6Y/Ip2L6J1EF3AcowflN84Dpb4XVtRxGuzZ7M8/quFW1fEt0QbSrBbLL3KlonsB0ZkqDtOuyP53F3qj9a4NVxCNScV1LXRcLtvSlLaJoeG4fHA0MjbYfE9JPErz9lk7XzSZ6ymiFEcQRXdYVZaOOIHN52j6rf3kdysOF1f+Rz7kVHHblGpV+P3K5gOjclSdo+RHxed56Gjj17lYarXQq2j1KjQ8Ls1HxPaImPaOyUx2vPj4PG8esOHWmm10Ldns/0Gs4bZpum68Syava3ajkiO9jtoeq799+9V/E6nGzm8S34Ffmp1S6rf6f8A1nv0vxY08UZafKc9u7madp3ZlbtXPpKPaya7sHVxPVewrj4t/tjJOQODmtcDkQCO1cslh4ZYwaklJHTZUPczDYR7jA4IDOtdX4tT/XfccrLhn4jK/iPyIyFquinfUe1QjFomdG8AmrZOThGQ89581gPPzno/9rTqNTGpeptp08rXsbTo1otBRNtG27z50jvOd4DoCobtRO17l5TpYVLYnVznTkVSBLoBboMgoyAupGRLoBUAhUL1A0hPyI9GVrSHRNk13xAMk3/mvPSOB6R8VYaXXzq2luio1vCa7fir2l+n9+hMYO5xhj227LgNlwPBzfJPZcLkuUed4eUWGm5vZLnW57bLV0Rvx3kHVaPCaoM03lNaGtjj4WGZLufO+S64aqVUOSHeV1mgV1/tp/Ym2tAAAyAyy3Lle7yywUMLC2EcAbjIjcmcb9CJYmsY26ELS4C2GoEsPktcCJI+FjndvNnbJdUtTKyvlnvjoV8NDGm/2tWyezXp6fXBU9O63bqNgbo2gf5nZn9XcrXhleKnJ9WUnGrvaahRzsv37y0aEVvKUzWk3MZLOzePgQOxVuvrUbn6lzwe/wBpQot9M/uWELiLRMW6EioDOtdP4tTfXfccrLhn4jK7iHyIx+6uWVT6kzoxgMlbM2GPIb5H2yY2+89PMOPetGp1EaoGyil2SN8wXCIqWJsUTbNHe48XOPEleettlY8svaqY1rCJBYG0EAIBpPFNyG4rdkZV6QUsfn1EY6NoE9wWyNFj6RZpnqqorLkeB+m1CP7e/Ux5+wLctHe/8TQ+Jadf5fox8OmNC7dUNHWHD7QolorV1iTHiOnl/n/olaTEYZf6ORjupwJ7lodc49YnRG6uXyyR6SVG/ebd+4eFABACAaGoQkKhIyWQNBJNgASTzAZlSk28IwlJRi2xGPDgCDkbEdRUdHhmSfMk0VvSHRtz7yQSOa/eWbbtl3Vn5J+C7tLqo17TjlFRr+HzszOmWJeHiUSeWZjnNe+Rrm5EFzgR8VeRjTNJpLDPL2TvrlyzbyjyveSSSSSd5Jue9blhLEUc8m5PMh0Uzm32XOHUSPsWMop45lkzhbKPR4RLYPQ1NS6zHvsPOeXO2R4noXLqLaKFjlTZ36SnVah4g3g0PBsLbA2wc5x/Kc4kk9nAdCoLrpWSzjB6vS6WFMdnlkkFqOszvXT+LU3133HKy4Z+Iyu4h8iMhiic4ta0EucQGgbyTkAFcyaissq0svB9BaF6OtoadseRkd5Urud/MOgbgvN6i53Tyy909KqjsWFaDoEUd4ELlI/Mo2k2sSOEujpgJZBkXf2bT1jzj1Lv02glZ8UuhW6niCr+GPUzvFdIampJ5aZxB/IB2WeyMu9W1WmqgtkU9uqtse8iPaug5Do0oYseCpyYHRptn8VD36hSa6FjwfS+qhsNvlGfNfn3O3j4rkt4fXZ8qwzto4lbV8zyjRNH9JoasWadl486N3ndY+cFS6nSzoeGeg0mur1Cwtn4E4Cuc7fzFQAgEJQFe02reTpni+clmDt874Ars0FXtLl4LcrOLXey078Xt/I/Qyt5WlYD5zLsPZmP9JCjXVclza6DhN/tdMt91t/foTdlxlnsVPWA2MQtLmgyFwDXcQLEns8QrPhrn7TCexRcbjBUptfE31+5QF6HqvA8p+Y+EgOaXC4uLi+8XFx3XWt5afL4GdXK5LPTJsdFEwMYIwAyw2QN1jmvJTcnJuT3PoFUYKK5Ft3HoAWLWTaKgM610/i1N9d9xyseGfiMruIfIiB1QYFysz6p4u2HyWfWOAuexp/1DmXRxG7CUF3mrRU5k5M2IKlLYVSBrigMk0/01Mrn01O60QuHvG+Q7iAfmfarnSaTlSsmt+4pdZqnNuEXt3lFBVmiqY8KcmDR0BUGDQ4FSYs6NQxZ0aVJizo1HHwIbO8Exa4OaS0g3BG8HnRxUliREZuD5o9TU9DdJhUt2JMpmjPmePnD9YXntXpHVLmXRnqeHa9Xrkk/iLPdcRaCoBpQgz3WDW7UzIhuY259Z/7gO9XnCq8Qc/U8rx27mtVfckO1e12zLJCdzxtD1m7/AIfYseKVfCp95PAb+Wx1Po9/qX9pVK3uepx3FB0xL6iqbBE0uMbdw4F9nEk8BayudByVUudjxk8vxZz1OoVVazj+CXwTRGONt5gJHkWPzGg7wBxPSubU8Qsm/h2RYaLhFdMP/J8Tf6ENpDoi6O74LuZvLN7m9Xzh8etdek4jzfDZ1K/X8HcW509O/wD4WPQms5SmYCfKjvGepvm/Cyr9dUo3NrvLbhFzs0yT6rYsC5CzBAZzrqP/AEtP9cf9tysuGNKciu4h8kSz6DYT8looI7WcW7b+l7/KN++3YuPUWOdjZ1aevkgifWk3ggKPrR0iNPCIIzaSYEEje2Pc49Z3d67tDR7SfM+iOHXX8keVdTGwr7GNihe+44FDBnRpQxY9qGLOgUmDHgoY4OjVKMWdAVJix7UMGeygq3RSMkYbOYbjp6D0Hd2rXbVGyDTM6bZVzUom0YVXNnijlZucL9R3EdhBC8vbW65uLPbU2xtrU4ntWBuEKdAUPWJRWdFMPygWHrGbf19yueF2dYHmeO0La1FYwqs5GWKT5rgT6u53wJVnqKvawcSl0l/sblZ4F9/lrS/3nsfvVEuHXM9T75ofj+n8nng0nomF5a14L3FzjsZuJ5ze6zfD9RLG/wDfsaK+L6SDcop5fov5PbTaW08jgxglc47gGZ/atVmhtrXNLB01cXoslyxTbfov5J4C4XE0WfqcaejYx73taAX22rbiRuNufNZSk3szCFUYNuKxnqepYm0EBTNYtBy5w6E7n1TQ71QxxcO4FdeklyqT9Dj1UeZxXqXFq5DrXQchI0qGD5+03xX5TWzvvdrTybPVZl8Tc9q9HpK+SpL6nntVZz2ZIQLpOUeCpMGPBQxOjUMWdGlSYMeEIHhDBnRpUmLOgKkwZ0aUZC6mg6s6+4mgPD+cb1GzXfG3eqXilSUlJI9BwS7Kdb/Mvqqi/EKYBAaaU23Sy87bPHYc/gSuvQT5Ll67FZxWrn0kvTcy9en6HiRbplhIlsEwKWpPkizPynnd1D5x6FxanV10LbdlhotBZqunRd/8GjYLg0VM2zBmfOcfOd1n9SoL9RO579D12l0denjiK3JKy0JLGDrFUpYAIAQEXiNNtz0h9G6R/wD2yz76zjLEWa5rLRJgLWbBVIPNiDniKUxi7wx2wMs3WOzv6bKY4yYyzhmFt0BxH6OfbZ4r0C1tOFuUT0lrfQeNAsR+jn22eKdtp8THsV3gOGgeI/Rz7TPFT22nxMexXeUeNBMQ+jn2meKdtp8SOw3eUeNBsQ+jn2meKdtp8xHYL/KOGhFf9HPtM8U7bT5jF8Pv8o8aE1/oD7TPFO20+Yx936jyjhoXX+gPtM8VPbafMYvh2o8o8aGV3oD7TPFO20+Yx926jyjxobXegPtM8VPbqPMR7t1HlHs0PrfQH2meKduo8SPdmp8pOaI4FV09SySSIhlnNcdppyIuMr84C5NbqabKuVPc7OH6PUUXKbjsaMqY9GIQgPLicG3DM35zHjvaQttMuWyL9Uc+qjzUTXo/2MaC9YnlZR4CSwTeieHRzz7El7BpcANziCMid+48Fxa66dVeYd5Y8L01d13JP8/safBCGANaAANwG4Lzjbk8s9nGEYrEVhHWygzYqAEAIAQCbPFRkhoVCQUgQhR1HQQBMEb94WQAmACYAJgAmACYAJgkEwATABMASybED1JIIBsguCOgqVsyJLKaMcxKifC8se0tIvbmIvkQeI3L1OmshKvMWeB1VM6pyU11Y7BqvkZopOAcL+qcj8E1VfPU0xpLXTfGfcms/lnc2BpvZeWfU98nndD1BIIAQAgBACAEAIBEAijDAqY9QIn1I+gJ9QCfUAn1H0BPqSCfUbgn1G4J9RuCY9QKmPUCJgbgp6AQoRsePE8NjnYWSNBHA8QecHgtld063lGjUaau6PLYtjOtIdHJKYlw8uPg8bx644de5X+l1sblyy6nk9dwyzTvK3iXrRWtMtNE4+cPJd1ty+Ise1Umrr9na0j0vDr/AGunjLv6E0uc7wQAgBACAbti9uPgo7sgcFIBAVnWNM9mH1Do3Oa4bBDmkggbbb2I6Fv0sVK1RZz6luNbaMR/j2q+kze9f4q+7PV5UUvtrPEBjtV9Jm96/wAU7PV5UR7ezxHjHar6TN7x/inZ6vKjH29niPGOVX0mb3j/ABU9nq8qI9vZ5h4xyq+kTe8d4p2eryoxeot8w8Y3U/SJveO8U7PV5UY9ot8w8Y1U/SJfeP8AFT2eryowd9nmY8Y1U+nl947xTs9XlRDvs8zHjGan08vtu8U7PV5UYe3s8zHjGKj08vtu8VPZ6vKjHtFnmY8YvUenk9t3ii09XlRHaLPMx7cXqPTye27xU9mq8qMe02eZnQYtP6aT23eKns1XlRh2m3zMeMVn9NJ7bvFQ9NVj5QtVd3SZZNB8Yf8AKQySRzhI0gbTibOGY39q4uI6aEa1KCLHhWrm7cTl1NJVHueoEey4IO47weZDGSysHhw7CmQF5jya47WxwDtxI5gcsltttdmM9xoo0sKZSdfR9xIXWo6RQgBACAEBE4jU7E9GPSOkZ/2y8DvYs4LMH9DXKWJEqFrRsFUghtL6XlaKrYN5ifbrAuPsW2iXLZFmm5c1bR85r0x54EA4FDFo6NQxY8FDFj2lSYs6NKGLHtQwZ0CkxY9pQxZ0apRgx7VJizoCpMWjo1Ouxj0PRRVBjex7d7HNcOtpusLIc8HB96wZ1WezsU13NP7F6GsIegPt/uVR7pfmLxcdS/wHDWAPQH2/3J7pfmRD4+vIL/L7+4Pt/uU+6X50SuPx74MlcDx+WpNxBss4vLsuoC2ZXFfpY07cx3aLXWal55Ph8Sws3Ll/ItPyFQAgBAUnWVXch/F03BlU0n1dlwd8CV16WHOpL0OPVS5XF+pdGLkxg608rI5CRrggPnDSfCTS1U0Fsmu8jpYc2/A27F6TT2q2tM87dW4TaItb+hqAIQzoChix4QxOgUmLHtQwZ0BQxHtKkxaHgoYtHVhRdSMHvgwydwDmwTOadzmxvLT1ECxWt3QjL8RI2Ki6SyoN/RnZuDVP0ab3UngnaKvOvujF6W/yS+zOgwep+jze6k8FK1FT25190Y9kv/8AXL7MSXDpmAufDI0DeXRvaO8hTG6uTxGS+6MJ6e2KzKDX0ZwBW45WjrGCbAZkmwHOobUd5bIKLbwXbR7Q8mz6kWG8R8f83gqfV8R6xq39S/0HB3L47tvBfyXeGMNAaAABkANwCp23J5Z6RJRSjE6hDIEAIAQGc66h/wBNT/XfccrLhq+OS9Cv1/yIsmgGLfKaGB97uaOTf68fk/EWPauTUQ5LGjp08+etMsS0G8QhAyga1tGTPEKmIXkhHlAb3xZk25y0m/VtLv0N/JLll0Zw6yjmXMupjSvOu66FN0BAOaUMWjoChi0PCkxY9pQxZ0CGLHgqTFnQKH12McM9+EUDp5Y4Wb3kC/MOLj0ALC+xV1tszoq9pNRRu9JTNjjZGzJrGho6gvLzfM+Znr64ckFFHbZUGe4FCCj6y8QsyKAHNx23eqNw7/0VZ8Lrbk5Mo+NX4SrT/P8AIpOH0b5pGRsttONhc2HPvVzbbGuPMeeqqds+SPU1DRzRiKmAcfLl4uPD1RwXn9RrZ3PHReB6zRcNr06y95E8GriSx0LIWykCoAQAgBAZzrq/Fqb677jlZcMfxS/Ir9f8pXdUmO8jUOp3mzJ828wlbu7xl1gLo4hRzQU13HPobuWXKzZgVSLoXHeOUgQhGDJNYWgTmF9TSMuw3dJEN7DvLmDi3nHDhluttHrcpQkVWq0mMziZqFarfoVrWBwKEMeFJizoEMGPCED2pkxaOgTJg0doYy5wa1pLibAAZkncAEclHdiMJSeFubBoLov8kYZJQDM8Z2/Ibv2Qefn/AHLz+r1LtlhdD0Wh0apjzPqy2BcXQsc5FUg5VEoa0ucQAASSdwAFypSy8IxlJRWWzGMcxI1M8sp3E2aOZoyaP19q9NpqlTUvE8Xq73fY7H/UcMPqTFJHIN7HB3ccx3LbbWpVuPiaabHVYrEbdTShzWuG5wBHURdeUccPB7mEuaKl4nVQZggBACAEAIDOtdP4tTfXfccrLhn4jK7iHyIyFjyCCCQQQQRkQRmCDwPSrlxUvhfQq84ZvegmkoroATblmWbK3p4OA5jv715zU6d1T9C7016tjhloXOdQIBCgKVpTq7p6oukiPIynMlouxx/OZz9IsV2Ua6dez6HHdo4z3RmeMaEV1OTtQmRvzorvHcBtfBWletqmVtmksiQBaRkQQeY5HuK6sprZnM4tD2lSkzBr1Htcp3MMHaCJzyAxrnHma0k9wWLnFdQoN9C04PoJWT2LmCJp3ukyNuhgzv12XHZr64ep006Cyx77GlaN6IQUflNG3JbOR2/qaNzR1Zqqv1c7evQudPo4VdCwtC5TrFUgEB48UoWzxviffZcLGxIPeFlCfI8o13VqyDjLoZZpHotLSkuHlxcHje3oeOHXuXoNNro2YjLqeW1nDp0fF1TINq7knuVje2DVdAq7lKRjSbujJYeoG7fgQOxeb11fs7XjvPXcLu9rQs9UWQLjyWPqOQkEAIAQAgM610/i1N9d9xysuGfiMruIfIjH1cvdYKp9SR0exqWjnZPEcxk5p817Tvaf+ZWC1X0q6HKzZTa65ZRv2juPRVsQliPQ5h86N3Frh/y689dVKqXLIvarVYsollqNoIBLIAsoBwqKGKTz42O9ZoP2hZKUl0Zg64vqjwHRiiOZpIPdt8Ft7Rb5n9zDs1XlX2HxaOUbTdtNCP8A82+Ch32PrJkqitdIo98NMxmTGtaOZoAHwWptvvM1CK6I6WQyFQAgBACAQhANfGCCCLg8DxTLXQjC7yi6SaEA3kpQAd5ivkfU5urcrTScQ5fhsKPW8K5syq6nh1e1RjqJIXXG2PNORD2cM+gnuW/iMVZWpxOXhEnVc65bZNJCoz078BykAgBACAEBnWun8WpvrvuOVlwz8RldxD5EY+roqn1EUEElgONzUcnKwPsdzm72vHM4f8stN1EbI4lubarZQlmLwbZonppT1oDQeTm4xOOfWw/lD4qjv0k6X4rxLmnUwsXqWcFc2TpFQAgBACAEAIAQAgBACAEAIAKAbZCPUi8RwWOSSOaxbJG4OD27yAc2u5wRl2rdC+cYuHczlt0cLJKS2a7yUaFo7zqXQcpJBACAEAIDOtdP4tTfXfccrLhn4jK7iHyIx9XRVPqCggEArXWIINiCCCMiCNxB4FQ4p9SU2t0XfR7WVVQWbOOXZ02EgHrAeV2i/SuG7h0bMyhsdtWulHaRoOD6wqCewMvJOP5Mtm/6rlp71WWaOyHcWFeqhMs0M7XgFrmuB3FpBB7QuZxa6o3qSfRnS6jYy3FupAqAEAIAQAgBACAEAIAQAgBACAEAIAQAgIvHcBp6xjWVDC5rXbQAc5tjYje0i+RK21XTqeYPBrsqjYsSRCfg2w30DvfS/tLf26/zfov4NPY6fL+4fg2w30LvfS/tJ26/zfov4HY6fL+4fg2w30LvfS/tJ26/zfov4HY6fL+4fg2w30Lvey/tJ26/zfov4HY6fL+4fg2w30LvfS/tKO3X+b9F/A7HV4fuH4NsN9C73sv7Snt1/j+i/gdjq8P3OtPq/oIzeNkjDztnnafg9YPV2vq19l/BktNWui/VktT4KxnmyT9s8rv0nFaZWN9f2Nka1Hp+57IqfZN9px6CbhY5MsHoCgyBACAEAIAQAgBACAEAIAQAgBACAEAIAUAFIBCAQkEAIAQAgBACjABSAQAgBACAEBVNI9PKaiqYqWZspkkDC0sa0s/nHlguS4HeOZAWoIBUAIAQAgBACAEAIAQHmrq+OFjpJntjY3e57gAO0oCm1GtvCmuLRM91uLIZC3sNs+xATuj2mFFXZU07XO3lhu2S3PsOsbdiAnSUBEYPpPR1b3MpqiOVzRtOa0m7RfZucufJAS6AisZ0lpKQsbUzsiLwS0OJ8oCwNu8d6A9tbXxwxvmkeGxsbtOedwbznoQEfT6U0T4H1LamIwsNnSbVmA2Btc8cxl0oCLwfWLh9VUNpoZHukdfZvE8NOyLnyiOZAS2PaS0tE0OqZmR381pN3utv2WDMoCsfhgwq/wDSS25+Qkt3Wv8ABAWTANKqOtB+TTteQLuZmHtHOWOsQOmyAmboCFxzSyiozaoqGMdv2L3fb1RmgI/DtY2GTuDGVTASbDlA6O55gXgBBgzbXAf/AJig9Wm/33ISjcnOtvQgp+J6z8LgcWGo2yMjybHSAEb/ACmi3xQHKi1rYVI7Z5dzDzyRyMb2uIsO9BgucEzXtD2ODmuF2uaQQQdxBG9AdEAIAQAgBACA+fdKKyoxzFPkcL7RRvcyMHzGtjuJJnAecTnbo2QLXugNBotUGGNYBIyWV1s3umkaSefZjLWjuQFC1i6BnCzFW0cj+TD2jM/zkMhvsuDxvafN6zxuhJrmgOkHy+igqHZPN2SD+8YdlxtwBttDocEIMt1B/jtb9T/5QhLN0QgxD+EL/T4f9VP+nEgNF1i/1RXf4d32BAYloJo7UYo4UokcymhJmkNhYPfZuXO8gZXyAB7QNhwHVpRUc0VREZuUjv5z7h1wWm7bdPBAZvg2jFVi2KTS10NTFEQ+Qukikj8hrmtjhY57QAbOvl81xQk0garMI2dn5Ievl6ja678ohBllXRswrHoI6Z5LBLA3M3c1k5ax8bjxNnX9m6Emu6ytJzh9E6VluVe4RQ3sbPcCdog79lrSewc6EGZavtXJxFprayWTYkc61j/OTEEtc9zzuFwQLb7cEBb8S1NUD2OEJlifbJxeZG34bTXbx1EIDI66nqIa+npqlxc+nmgibc3tHyjXt2Scy07Vxfn7AJNk1zzVfySOClimk5Z5EvJRyPIiaLlp2ASA5xb1gEIQReg2qukNNDLWxPfNI0PMbnSRiIOzDSxpadoC178boBdPtW2HQ0dTUQRmGSNhe0iWRzXEbmlr3EZ7srISdtQle59FPETlDMQzoa9oeR7Rce1CDT0AIAQAgBACA+YtAMHq6mqkjpakU87Y3Oc4lwLmbbA9vkgnziwnqQk0L+QmO/8A2w95N+yhBwrtW+MzMMc2JMew2uxz5S02NxcbPPZAXXVroxLh1M+CaRjyZXSAs2rAOa0W8oA38koDONQh/wCtrPqf/KP+dqEm5oQYd/CClBqaFoObYZSRzB72bP6Du5CTSNYv9UV3+Hd9gQgreoOECindxdOQf8rGW+1AaRVTtjY57jZrGlzjzBouT3AoDE5tYGLYnO6LDGcmwZizIy8MvbakfIC1t7jIC+/egPYNDNIp/wCnrwwcbzvy6hG39YQkpmM6POoMVo6d8pmcZKSR0hBF3PnAO8knzd5JQF9/hCX5Gg5uUl6r7At27/ihBe9Xxb/FuH7NrfJ4v0RftvdAWFAYHrZLf48ptnfajD/W5Y2v07Oz2WQk0TWbpx/FscbYmh08u1sB3mMa213uAzOZsALccwhBSKFuk9c1srZnRRvG02/JQjZO6wazat15oSMxrVziPyeoqK2v2xFG+Xkw6WQOcxpcAdrZa3rsUBMfwe/6Cu+tZ/thCDWkAIAQAgBACAwPTLC6nBsS+X07bwyPc9rrEsBkzkhfzXNyOziLISXCg1z0LmXljnjfxbsteCfzXB2Y6wEGCn6Xaf1OKSw01AyaMbVwGutNI7MeVsE7LADff17kGDYdEcKfS0sMMsrpZALyPc5zi57jd1i4+aCbAcwCEGG4ZWvwLF5jLG5zP5yMtG98Ejg9r2XyJGyzuIQGi1+uXDmM2oxNK/5gj2LH85zyBbqugMi01lq5pI62sZsGqa4xMzGzFGQ0ANIuG+VlffcnihJvmsX+qK7/AA7vsCBdSvahfxCX/EP/AEGIGXrH6Mz01TC221JFIxt913NIF+0oQYJq00tbhM9THVxPAfssfYDlInxk+c3K7bO4HqGaA0DEtc2HsbeFk0ruA2dht/znON7dQKEmWaT1VZ8sp6+siLHSujnjYQWjk4XjZZY+bk0b8/KvxQGs4vyWkOFvfTsex7JCYhJsg8rG3MHZc4bJDy2/ShBR9BNYcmFh1FWQSFjHOs0ACWFxJLm7LiA5u0Sd/HK+SEltxPXVRtYTBDNI/Owc1rGA/nOLr26gexBgyqudUvrqaoq2lslTNBLmNklhlaxvk7wLNsL8GhAXzX/hcm3S1QBMYa6JxtcMdfabtcwOfdbrAmcF1w0PIxidsscjWhrmiPbaSBa7S07u5CCH0l09nxZklFhtNJsua4zSODdoxtFyAASGh1rZm53WF0JIjU7pjFRvdSyRyONVNC2NzNkhr3kReWHOBDbkZi535IQb+gBACAEAIAQHGrha9j2vaHNIILXAEEdIO9Aj5e04pmRVkzI2NY0Ws1jQ1o6gMkJNx1VUELKNj2RRte7znNY0Od1uAuUILsgKlrKoIpKR7pIo3uYCWFzGuLTztJGR6kBQNVOGQPqCXwxuLRcF0bSQbjMXGRQk0/HcMgmcwzQxSFrSGl8bXloJaTYuBtuCEEhicDXxPY9rXMc2xa4AtIuMi05EIDjgFFFDGWxRsjbtE7LGtaLkDOzRvQEmgM/1q4ZA6LlXQxOkGQkMbS8DP8oi6AhtU+E07jyhgiLxezzGwuGbtzrXCA0fG6GKZmzLEyQBwsHsa4DLgHBALgtHHFGGRRsjbtE7LGta253mwFkBVNamHQvpzI+GNzxue5jS4dTiLhAUXU9h0Mk7jJDG8tJLS5jXFp2t4JGSEms4vhcEkrJJIInvbs2e6NjnCxJFnEXFihBLVETXte1zQ5pBBaQCCOYg70Bg+OYVTtrNhsEQbtHyRGwN7gLISbTo1QxQwMbDEyMHMhjGtF+poQg8j8EpflHKfJodsPDg/kmbe0LEHate/SgLCgBACAEAIAQ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3" name="Picture 9" descr="http://www.regione.emilia-romagna.it/sede-di-bruxelles/notizie/2016/brokerage-event-e-workshop-big-data-mining-for-economic-development-di-eurada-alla-regione-er/image_mini"/>
          <p:cNvPicPr>
            <a:picLocks noChangeAspect="1" noChangeArrowheads="1"/>
          </p:cNvPicPr>
          <p:nvPr/>
        </p:nvPicPr>
        <p:blipFill>
          <a:blip r:embed="rId4" cstate="print"/>
          <a:srcRect/>
          <a:stretch>
            <a:fillRect/>
          </a:stretch>
        </p:blipFill>
        <p:spPr bwMode="auto">
          <a:xfrm>
            <a:off x="7239000" y="5581650"/>
            <a:ext cx="1905000" cy="1276350"/>
          </a:xfrm>
          <a:prstGeom prst="rect">
            <a:avLst/>
          </a:prstGeom>
          <a:noFill/>
        </p:spPr>
      </p:pic>
      <p:pic>
        <p:nvPicPr>
          <p:cNvPr id="14" name="Picture 13" descr="https://img.evbuc.com/https%3A%2F%2Fimg.evbuc.com%2Fhttp%253A%252F%252Fcdn.evbuc.com%252Fimages%252F20431353%252F171187977944%252F1%252Foriginal.jpg%3Frect%3D138%252C0%252C590%252C295%26s%3D42d13f109b59d343daf897e81d3d175e?h=230&amp;w=460&amp;s=a3df3c99bf42b15595daa2f770465fd5"/>
          <p:cNvPicPr>
            <a:picLocks noChangeAspect="1" noChangeArrowheads="1"/>
          </p:cNvPicPr>
          <p:nvPr/>
        </p:nvPicPr>
        <p:blipFill>
          <a:blip r:embed="rId5" cstate="print"/>
          <a:srcRect/>
          <a:stretch>
            <a:fillRect/>
          </a:stretch>
        </p:blipFill>
        <p:spPr bwMode="auto">
          <a:xfrm>
            <a:off x="899264" y="3817801"/>
            <a:ext cx="3203848" cy="16019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0" y="6105179"/>
            <a:ext cx="2247767" cy="715470"/>
          </a:xfrm>
          <a:prstGeom prst="rect">
            <a:avLst/>
          </a:prstGeom>
        </p:spPr>
      </p:pic>
      <p:pic>
        <p:nvPicPr>
          <p:cNvPr id="8" name="Picture 7"/>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2327078" y="5949280"/>
            <a:ext cx="1753513" cy="85262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previews.123rf.com/images/schwabenblitz/schwabenblitz1112/schwabenblitz111200728/11394326-Political-map-of-Greece-with-the-several-states-where-Central-Macedonia-is-highlighted--Stock-Vector.jpg"/>
          <p:cNvPicPr>
            <a:picLocks noChangeAspect="1" noChangeArrowheads="1"/>
          </p:cNvPicPr>
          <p:nvPr/>
        </p:nvPicPr>
        <p:blipFill>
          <a:blip r:embed="rId3" cstate="print"/>
          <a:srcRect/>
          <a:stretch>
            <a:fillRect/>
          </a:stretch>
        </p:blipFill>
        <p:spPr bwMode="auto">
          <a:xfrm>
            <a:off x="6660232" y="1484784"/>
            <a:ext cx="2247536" cy="2304256"/>
          </a:xfrm>
          <a:prstGeom prst="rect">
            <a:avLst/>
          </a:prstGeom>
          <a:noFill/>
        </p:spPr>
      </p:pic>
      <p:sp>
        <p:nvSpPr>
          <p:cNvPr id="7" name="Title 6"/>
          <p:cNvSpPr>
            <a:spLocks noGrp="1"/>
          </p:cNvSpPr>
          <p:nvPr>
            <p:ph type="title"/>
          </p:nvPr>
        </p:nvSpPr>
        <p:spPr>
          <a:xfrm>
            <a:off x="395536" y="0"/>
            <a:ext cx="8229600" cy="1143000"/>
          </a:xfrm>
        </p:spPr>
        <p:txBody>
          <a:bodyPr>
            <a:normAutofit/>
          </a:bodyPr>
          <a:lstStyle/>
          <a:p>
            <a:pPr algn="l"/>
            <a:r>
              <a:rPr lang="en-US" sz="3000" b="1" dirty="0" smtClean="0">
                <a:solidFill>
                  <a:schemeClr val="accent1">
                    <a:lumMod val="75000"/>
                  </a:schemeClr>
                </a:solidFill>
                <a:latin typeface="Georgia" pitchFamily="18" charset="0"/>
                <a:cs typeface="Arial" charset="0"/>
              </a:rPr>
              <a:t>KEPA - Who we are</a:t>
            </a:r>
            <a:endParaRPr lang="en-US" sz="3000" dirty="0"/>
          </a:p>
        </p:txBody>
      </p:sp>
      <p:sp>
        <p:nvSpPr>
          <p:cNvPr id="5" name="Content Placeholder 4"/>
          <p:cNvSpPr>
            <a:spLocks noGrp="1"/>
          </p:cNvSpPr>
          <p:nvPr>
            <p:ph idx="1"/>
          </p:nvPr>
        </p:nvSpPr>
        <p:spPr>
          <a:xfrm>
            <a:off x="611560" y="1340768"/>
            <a:ext cx="8208912" cy="4525963"/>
          </a:xfrm>
        </p:spPr>
        <p:txBody>
          <a:bodyPr/>
          <a:lstStyle/>
          <a:p>
            <a:pPr algn="just">
              <a:buClr>
                <a:schemeClr val="accent1">
                  <a:lumMod val="75000"/>
                </a:schemeClr>
              </a:buClr>
              <a:buNone/>
            </a:pPr>
            <a:endParaRPr lang="en-US" dirty="0" smtClean="0">
              <a:solidFill>
                <a:schemeClr val="accent1">
                  <a:lumMod val="75000"/>
                </a:schemeClr>
              </a:solidFill>
              <a:latin typeface="Georgia" pitchFamily="18" charset="0"/>
              <a:cs typeface="Arial" charset="0"/>
            </a:endParaRPr>
          </a:p>
          <a:p>
            <a:endParaRPr lang="en-US" dirty="0"/>
          </a:p>
        </p:txBody>
      </p:sp>
      <p:cxnSp>
        <p:nvCxnSpPr>
          <p:cNvPr id="14" name="Straight Connector 13"/>
          <p:cNvCxnSpPr/>
          <p:nvPr/>
        </p:nvCxnSpPr>
        <p:spPr>
          <a:xfrm>
            <a:off x="539552" y="908720"/>
            <a:ext cx="7992888"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Content Placeholder 4"/>
          <p:cNvSpPr txBox="1">
            <a:spLocks/>
          </p:cNvSpPr>
          <p:nvPr/>
        </p:nvSpPr>
        <p:spPr>
          <a:xfrm>
            <a:off x="611560" y="1268760"/>
            <a:ext cx="6480720" cy="4597971"/>
          </a:xfrm>
          <a:prstGeom prst="rect">
            <a:avLst/>
          </a:prstGeom>
        </p:spPr>
        <p:txBody>
          <a:bodyPr vert="horz" lIns="91440" tIns="45720" rIns="91440" bIns="45720" rtlCol="0">
            <a:normAutofit lnSpcReduction="10000"/>
          </a:bodyPr>
          <a:lstStyle/>
          <a:p>
            <a:pPr marL="450850" lvl="0" indent="-450850" defTabSz="928688">
              <a:spcBef>
                <a:spcPct val="20000"/>
              </a:spcBef>
              <a:spcAft>
                <a:spcPts val="600"/>
              </a:spcAft>
              <a:buClr>
                <a:schemeClr val="accent1">
                  <a:lumMod val="75000"/>
                </a:schemeClr>
              </a:buClr>
            </a:pPr>
            <a:r>
              <a:rPr lang="en-US" sz="2000" u="sng" dirty="0" smtClean="0">
                <a:solidFill>
                  <a:schemeClr val="accent1">
                    <a:lumMod val="75000"/>
                  </a:schemeClr>
                </a:solidFill>
                <a:latin typeface="Georgia" pitchFamily="18" charset="0"/>
                <a:cs typeface="Arial" charset="0"/>
              </a:rPr>
              <a:t>WHO we are</a:t>
            </a:r>
          </a:p>
          <a:p>
            <a:pPr marL="450850" lvl="0" indent="-273050" defTabSz="928688">
              <a:spcBef>
                <a:spcPct val="20000"/>
              </a:spcBef>
              <a:buClr>
                <a:schemeClr val="accent1">
                  <a:lumMod val="75000"/>
                </a:schemeClr>
              </a:buClr>
              <a:buFont typeface="Wingdings" pitchFamily="2" charset="2"/>
              <a:buChar char="Ø"/>
            </a:pPr>
            <a:r>
              <a:rPr lang="en-US" sz="2000" b="1" dirty="0" smtClean="0">
                <a:solidFill>
                  <a:schemeClr val="accent1">
                    <a:lumMod val="75000"/>
                  </a:schemeClr>
                </a:solidFill>
                <a:latin typeface="Georgia" pitchFamily="18" charset="0"/>
                <a:cs typeface="Arial" charset="0"/>
              </a:rPr>
              <a:t>Non-profit organisation under private law</a:t>
            </a:r>
            <a:r>
              <a:rPr lang="en-US" sz="2000" dirty="0" smtClean="0">
                <a:solidFill>
                  <a:schemeClr val="accent1">
                    <a:lumMod val="75000"/>
                  </a:schemeClr>
                </a:solidFill>
                <a:latin typeface="Georgia" pitchFamily="18" charset="0"/>
                <a:cs typeface="Arial" charset="0"/>
              </a:rPr>
              <a:t>, based in Thessaloniki, Greece</a:t>
            </a:r>
          </a:p>
          <a:p>
            <a:pPr marL="900113" lvl="1">
              <a:spcBef>
                <a:spcPct val="20000"/>
              </a:spcBef>
              <a:buClr>
                <a:schemeClr val="accent1">
                  <a:lumMod val="75000"/>
                </a:schemeClr>
              </a:buClr>
            </a:pPr>
            <a:r>
              <a:rPr lang="en-US" sz="2000" dirty="0" smtClean="0">
                <a:solidFill>
                  <a:schemeClr val="accent1">
                    <a:lumMod val="75000"/>
                  </a:schemeClr>
                </a:solidFill>
                <a:latin typeface="Georgia" pitchFamily="18" charset="0"/>
                <a:cs typeface="Arial" charset="0"/>
              </a:rPr>
              <a:t>73 employees + EU projects department (3) Brussels office (1)</a:t>
            </a:r>
          </a:p>
          <a:p>
            <a:pPr marR="0" lvl="0" algn="just" defTabSz="914400" rtl="0" eaLnBrk="1" fontAlgn="auto" latinLnBrk="0" hangingPunct="1">
              <a:lnSpc>
                <a:spcPct val="100000"/>
              </a:lnSpc>
              <a:spcBef>
                <a:spcPct val="20000"/>
              </a:spcBef>
              <a:spcAft>
                <a:spcPts val="0"/>
              </a:spcAft>
              <a:buClr>
                <a:schemeClr val="accent1">
                  <a:lumMod val="75000"/>
                </a:schemeClr>
              </a:buClr>
              <a:buSzTx/>
              <a:tabLst/>
              <a:defRPr/>
            </a:pPr>
            <a:endParaRPr lang="en-US" dirty="0" smtClean="0">
              <a:solidFill>
                <a:schemeClr val="accent1">
                  <a:lumMod val="75000"/>
                </a:schemeClr>
              </a:solidFill>
              <a:latin typeface="Georgia" pitchFamily="18" charset="0"/>
              <a:cs typeface="Arial" charset="0"/>
            </a:endParaRPr>
          </a:p>
          <a:p>
            <a:pPr marR="0" lvl="0" algn="just" defTabSz="914400" rtl="0" eaLnBrk="1" fontAlgn="auto" latinLnBrk="0" hangingPunct="1">
              <a:lnSpc>
                <a:spcPct val="100000"/>
              </a:lnSpc>
              <a:spcBef>
                <a:spcPct val="20000"/>
              </a:spcBef>
              <a:spcAft>
                <a:spcPts val="600"/>
              </a:spcAft>
              <a:buClr>
                <a:schemeClr val="accent1">
                  <a:lumMod val="75000"/>
                </a:schemeClr>
              </a:buClr>
              <a:buSzTx/>
              <a:tabLst/>
              <a:defRPr/>
            </a:pPr>
            <a:r>
              <a:rPr lang="en-US" u="sng" dirty="0" smtClean="0">
                <a:solidFill>
                  <a:schemeClr val="accent1">
                    <a:lumMod val="75000"/>
                  </a:schemeClr>
                </a:solidFill>
                <a:latin typeface="Georgia" pitchFamily="18" charset="0"/>
                <a:cs typeface="Arial" charset="0"/>
              </a:rPr>
              <a:t>WHAT we do</a:t>
            </a:r>
          </a:p>
          <a:p>
            <a:pPr marL="450850" lvl="0" indent="-273050">
              <a:spcBef>
                <a:spcPct val="20000"/>
              </a:spcBef>
              <a:buClr>
                <a:schemeClr val="accent1">
                  <a:lumMod val="75000"/>
                </a:schemeClr>
              </a:buClr>
              <a:buFont typeface="Wingdings" pitchFamily="2" charset="2"/>
              <a:buChar char="Ø"/>
              <a:defRPr/>
            </a:pPr>
            <a:r>
              <a:rPr lang="en-US" sz="2000" b="1" dirty="0" smtClean="0">
                <a:solidFill>
                  <a:schemeClr val="accent1">
                    <a:lumMod val="75000"/>
                  </a:schemeClr>
                </a:solidFill>
                <a:latin typeface="Georgia" pitchFamily="18" charset="0"/>
                <a:cs typeface="Arial" charset="0"/>
              </a:rPr>
              <a:t>Intermediate management authority </a:t>
            </a:r>
            <a:r>
              <a:rPr lang="en-US" sz="2000" dirty="0" smtClean="0">
                <a:solidFill>
                  <a:schemeClr val="accent1">
                    <a:lumMod val="75000"/>
                  </a:schemeClr>
                </a:solidFill>
                <a:latin typeface="Georgia" pitchFamily="18" charset="0"/>
                <a:cs typeface="Arial" charset="0"/>
              </a:rPr>
              <a:t>for Center and Western Macedonia on programmes for SMEs and entrepreneurs &gt; OP ‘Competitiveness, Innovation and Entrepreneurship’ ERDF</a:t>
            </a:r>
          </a:p>
          <a:p>
            <a:pPr marL="450850" lvl="0" indent="-273050">
              <a:spcBef>
                <a:spcPct val="20000"/>
              </a:spcBef>
              <a:buClr>
                <a:schemeClr val="accent1">
                  <a:lumMod val="75000"/>
                </a:schemeClr>
              </a:buClr>
              <a:defRPr/>
            </a:pPr>
            <a:endParaRPr lang="en-US" sz="2000" dirty="0" smtClean="0">
              <a:solidFill>
                <a:schemeClr val="accent1">
                  <a:lumMod val="75000"/>
                </a:schemeClr>
              </a:solidFill>
              <a:latin typeface="Georgia" pitchFamily="18" charset="0"/>
              <a:cs typeface="Arial" charset="0"/>
            </a:endParaRPr>
          </a:p>
          <a:p>
            <a:pPr marL="450850" lvl="0" indent="-273050">
              <a:spcBef>
                <a:spcPct val="20000"/>
              </a:spcBef>
              <a:buClr>
                <a:schemeClr val="accent1">
                  <a:lumMod val="75000"/>
                </a:schemeClr>
              </a:buClr>
              <a:buFont typeface="Wingdings" pitchFamily="2" charset="2"/>
              <a:buChar char="Ø"/>
              <a:defRPr/>
            </a:pPr>
            <a:r>
              <a:rPr lang="en-US" sz="2000" dirty="0" smtClean="0">
                <a:solidFill>
                  <a:schemeClr val="accent1">
                    <a:lumMod val="75000"/>
                  </a:schemeClr>
                </a:solidFill>
                <a:latin typeface="Georgia" pitchFamily="18" charset="0"/>
                <a:cs typeface="Arial" charset="0"/>
              </a:rPr>
              <a:t>European projects &gt; microfinance, social economy and design for innovation</a:t>
            </a:r>
          </a:p>
          <a:p>
            <a:pPr algn="just">
              <a:spcBef>
                <a:spcPct val="20000"/>
              </a:spcBef>
              <a:buClr>
                <a:schemeClr val="accent1">
                  <a:lumMod val="75000"/>
                </a:schemeClr>
              </a:buClr>
              <a:defRPr/>
            </a:pPr>
            <a:endParaRPr lang="en-US" sz="3200" dirty="0" smtClean="0">
              <a:solidFill>
                <a:schemeClr val="accent1">
                  <a:lumMod val="75000"/>
                </a:schemeClr>
              </a:solidFill>
              <a:latin typeface="Georgia" pitchFamily="18" charset="0"/>
              <a:cs typeface="Arial" charset="0"/>
            </a:endParaRPr>
          </a:p>
          <a:p>
            <a:pPr marR="0" lvl="0" algn="just" defTabSz="914400" rtl="0" eaLnBrk="1" fontAlgn="auto" latinLnBrk="0" hangingPunct="1">
              <a:lnSpc>
                <a:spcPct val="100000"/>
              </a:lnSpc>
              <a:spcBef>
                <a:spcPct val="20000"/>
              </a:spcBef>
              <a:spcAft>
                <a:spcPts val="0"/>
              </a:spcAft>
              <a:buClr>
                <a:schemeClr val="accent1">
                  <a:lumMod val="75000"/>
                </a:schemeClr>
              </a:buClr>
              <a:buSzTx/>
              <a:tabLst/>
              <a:defRPr/>
            </a:pPr>
            <a:endParaRPr lang="en-US" dirty="0" smtClean="0">
              <a:solidFill>
                <a:schemeClr val="accent1">
                  <a:lumMod val="75000"/>
                </a:schemeClr>
              </a:solidFill>
              <a:latin typeface="Georgia" pitchFamily="18" charset="0"/>
              <a:cs typeface="Arial" charset="0"/>
            </a:endParaRPr>
          </a:p>
        </p:txBody>
      </p:sp>
      <p:sp>
        <p:nvSpPr>
          <p:cNvPr id="8" name="Flowchart: Process 7"/>
          <p:cNvSpPr/>
          <p:nvPr/>
        </p:nvSpPr>
        <p:spPr>
          <a:xfrm>
            <a:off x="0" y="0"/>
            <a:ext cx="179512" cy="6858000"/>
          </a:xfrm>
          <a:prstGeom prst="flowChartProcess">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solidFill>
            </a:endParaRPr>
          </a:p>
        </p:txBody>
      </p:sp>
      <p:pic>
        <p:nvPicPr>
          <p:cNvPr id="24" name="Picture 23" descr="logo.JPG"/>
          <p:cNvPicPr>
            <a:picLocks noChangeAspect="1"/>
          </p:cNvPicPr>
          <p:nvPr/>
        </p:nvPicPr>
        <p:blipFill>
          <a:blip r:embed="rId4" cstate="print"/>
          <a:stretch>
            <a:fillRect/>
          </a:stretch>
        </p:blipFill>
        <p:spPr>
          <a:xfrm>
            <a:off x="6732240" y="6074346"/>
            <a:ext cx="2232248" cy="78365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95536" y="0"/>
            <a:ext cx="8229600" cy="1143000"/>
          </a:xfrm>
        </p:spPr>
        <p:txBody>
          <a:bodyPr>
            <a:normAutofit/>
          </a:bodyPr>
          <a:lstStyle/>
          <a:p>
            <a:pPr algn="l"/>
            <a:r>
              <a:rPr lang="en-US" sz="3000" b="1" dirty="0" smtClean="0">
                <a:solidFill>
                  <a:schemeClr val="accent1">
                    <a:lumMod val="75000"/>
                  </a:schemeClr>
                </a:solidFill>
                <a:latin typeface="Georgia" pitchFamily="18" charset="0"/>
                <a:cs typeface="Arial" charset="0"/>
              </a:rPr>
              <a:t>Microfinance - EU definition and context</a:t>
            </a:r>
            <a:endParaRPr lang="en-US" sz="3000" dirty="0"/>
          </a:p>
        </p:txBody>
      </p:sp>
      <p:sp>
        <p:nvSpPr>
          <p:cNvPr id="5" name="Content Placeholder 4"/>
          <p:cNvSpPr>
            <a:spLocks noGrp="1"/>
          </p:cNvSpPr>
          <p:nvPr>
            <p:ph idx="1"/>
          </p:nvPr>
        </p:nvSpPr>
        <p:spPr>
          <a:xfrm>
            <a:off x="611560" y="1196752"/>
            <a:ext cx="8208912" cy="4669979"/>
          </a:xfrm>
        </p:spPr>
        <p:txBody>
          <a:bodyPr>
            <a:normAutofit lnSpcReduction="10000"/>
          </a:bodyPr>
          <a:lstStyle/>
          <a:p>
            <a:pPr marL="0" indent="0">
              <a:buClr>
                <a:schemeClr val="accent1">
                  <a:lumMod val="75000"/>
                </a:schemeClr>
              </a:buClr>
              <a:buNone/>
            </a:pPr>
            <a:endParaRPr lang="en-US" sz="2000" dirty="0" smtClean="0">
              <a:solidFill>
                <a:schemeClr val="accent1">
                  <a:lumMod val="75000"/>
                </a:schemeClr>
              </a:solidFill>
              <a:latin typeface="Georgia" pitchFamily="18" charset="0"/>
              <a:cs typeface="Arial" charset="0"/>
            </a:endParaRPr>
          </a:p>
          <a:p>
            <a:pPr marL="0" indent="0" algn="ctr">
              <a:buClr>
                <a:schemeClr val="accent1">
                  <a:lumMod val="75000"/>
                </a:schemeClr>
              </a:buClr>
              <a:buNone/>
            </a:pPr>
            <a:r>
              <a:rPr lang="en-US" sz="2000" dirty="0" smtClean="0">
                <a:solidFill>
                  <a:schemeClr val="accent1">
                    <a:lumMod val="75000"/>
                  </a:schemeClr>
                </a:solidFill>
                <a:latin typeface="Georgia" pitchFamily="18" charset="0"/>
                <a:cs typeface="Arial" charset="0"/>
              </a:rPr>
              <a:t>Microcredit =  loan up to </a:t>
            </a:r>
            <a:r>
              <a:rPr lang="en-US" sz="2000" b="1" dirty="0" smtClean="0">
                <a:solidFill>
                  <a:schemeClr val="accent1">
                    <a:lumMod val="75000"/>
                  </a:schemeClr>
                </a:solidFill>
                <a:latin typeface="Georgia" pitchFamily="18" charset="0"/>
                <a:cs typeface="Arial" charset="0"/>
              </a:rPr>
              <a:t>EUR 25 000</a:t>
            </a:r>
            <a:r>
              <a:rPr lang="en-US" sz="2000" dirty="0" smtClean="0">
                <a:solidFill>
                  <a:schemeClr val="accent1">
                    <a:lumMod val="75000"/>
                  </a:schemeClr>
                </a:solidFill>
                <a:latin typeface="Georgia" pitchFamily="18" charset="0"/>
                <a:cs typeface="Arial" charset="0"/>
              </a:rPr>
              <a:t>, targeted to vulnerable groups and  microenterprises with </a:t>
            </a:r>
            <a:r>
              <a:rPr lang="en-US" sz="2000" b="1" dirty="0" smtClean="0">
                <a:solidFill>
                  <a:schemeClr val="accent1">
                    <a:lumMod val="75000"/>
                  </a:schemeClr>
                </a:solidFill>
                <a:latin typeface="Georgia" pitchFamily="18" charset="0"/>
                <a:cs typeface="Arial" charset="0"/>
              </a:rPr>
              <a:t>difficulties accessing the conventional credit market</a:t>
            </a:r>
            <a:endParaRPr lang="en-US" sz="2000" dirty="0" smtClean="0">
              <a:solidFill>
                <a:schemeClr val="accent1">
                  <a:lumMod val="75000"/>
                </a:schemeClr>
              </a:solidFill>
              <a:latin typeface="Georgia" pitchFamily="18" charset="0"/>
              <a:cs typeface="Arial" charset="0"/>
            </a:endParaRPr>
          </a:p>
          <a:p>
            <a:pPr marL="0" indent="0" algn="r">
              <a:buClr>
                <a:schemeClr val="accent1">
                  <a:lumMod val="75000"/>
                </a:schemeClr>
              </a:buClr>
              <a:buNone/>
            </a:pPr>
            <a:endParaRPr lang="en-US" sz="2000" dirty="0" smtClean="0">
              <a:solidFill>
                <a:schemeClr val="accent1">
                  <a:lumMod val="75000"/>
                </a:schemeClr>
              </a:solidFill>
              <a:latin typeface="Georgia" pitchFamily="18" charset="0"/>
              <a:cs typeface="Arial" charset="0"/>
            </a:endParaRPr>
          </a:p>
          <a:p>
            <a:pPr marL="0" indent="0" algn="ctr">
              <a:buClr>
                <a:schemeClr val="accent1">
                  <a:lumMod val="75000"/>
                </a:schemeClr>
              </a:buClr>
              <a:buNone/>
            </a:pPr>
            <a:r>
              <a:rPr lang="en-US" sz="2000" dirty="0" smtClean="0">
                <a:solidFill>
                  <a:schemeClr val="accent1">
                    <a:lumMod val="75000"/>
                  </a:schemeClr>
                </a:solidFill>
                <a:latin typeface="Georgia" pitchFamily="18" charset="0"/>
                <a:cs typeface="Arial" charset="0"/>
              </a:rPr>
              <a:t>Provided alongside Business Development Services. MFIs </a:t>
            </a:r>
            <a:r>
              <a:rPr lang="en-US" sz="2000" b="1" dirty="0" smtClean="0">
                <a:solidFill>
                  <a:schemeClr val="accent1">
                    <a:lumMod val="75000"/>
                  </a:schemeClr>
                </a:solidFill>
                <a:latin typeface="Georgia" pitchFamily="18" charset="0"/>
                <a:cs typeface="Arial" charset="0"/>
              </a:rPr>
              <a:t>“will provide mentoring and training programmes” </a:t>
            </a:r>
            <a:r>
              <a:rPr lang="en-US" sz="2000" dirty="0" smtClean="0">
                <a:solidFill>
                  <a:schemeClr val="accent1">
                    <a:lumMod val="75000"/>
                  </a:schemeClr>
                </a:solidFill>
                <a:latin typeface="Georgia" pitchFamily="18" charset="0"/>
                <a:cs typeface="Arial" charset="0"/>
              </a:rPr>
              <a:t>(BDS) to the beneficiaries, “before and after the creation of the micro-enterprise”</a:t>
            </a:r>
          </a:p>
          <a:p>
            <a:pPr marL="0" indent="0" algn="r">
              <a:buClr>
                <a:schemeClr val="accent1">
                  <a:lumMod val="75000"/>
                </a:schemeClr>
              </a:buClr>
              <a:buNone/>
            </a:pPr>
            <a:r>
              <a:rPr lang="en-US" sz="2000" dirty="0" smtClean="0">
                <a:solidFill>
                  <a:schemeClr val="accent1">
                    <a:lumMod val="75000"/>
                  </a:schemeClr>
                </a:solidFill>
                <a:latin typeface="Georgia" pitchFamily="18" charset="0"/>
                <a:cs typeface="Arial" charset="0"/>
              </a:rPr>
              <a:t>EC, </a:t>
            </a:r>
            <a:r>
              <a:rPr lang="en-US" sz="2000" dirty="0" err="1" smtClean="0">
                <a:solidFill>
                  <a:schemeClr val="accent1">
                    <a:lumMod val="75000"/>
                  </a:schemeClr>
                </a:solidFill>
                <a:latin typeface="Georgia" pitchFamily="18" charset="0"/>
                <a:cs typeface="Arial" charset="0"/>
              </a:rPr>
              <a:t>EaSI</a:t>
            </a:r>
            <a:r>
              <a:rPr lang="en-US" sz="2000" dirty="0" smtClean="0">
                <a:solidFill>
                  <a:schemeClr val="accent1">
                    <a:lumMod val="75000"/>
                  </a:schemeClr>
                </a:solidFill>
                <a:latin typeface="Georgia" pitchFamily="18" charset="0"/>
                <a:cs typeface="Arial" charset="0"/>
              </a:rPr>
              <a:t> Regulation</a:t>
            </a:r>
          </a:p>
          <a:p>
            <a:pPr marL="0" indent="0">
              <a:buClr>
                <a:schemeClr val="accent1">
                  <a:lumMod val="75000"/>
                </a:schemeClr>
              </a:buClr>
              <a:buNone/>
            </a:pPr>
            <a:endParaRPr lang="en-US" sz="2000" dirty="0" smtClean="0">
              <a:solidFill>
                <a:schemeClr val="accent1">
                  <a:lumMod val="75000"/>
                </a:schemeClr>
              </a:solidFill>
              <a:latin typeface="Georgia" pitchFamily="18" charset="0"/>
              <a:cs typeface="Arial" charset="0"/>
            </a:endParaRPr>
          </a:p>
          <a:p>
            <a:pPr marL="0" indent="0">
              <a:buClr>
                <a:schemeClr val="accent1">
                  <a:lumMod val="75000"/>
                </a:schemeClr>
              </a:buClr>
              <a:buNone/>
            </a:pPr>
            <a:endParaRPr lang="en-US" sz="2000" dirty="0" smtClean="0">
              <a:solidFill>
                <a:schemeClr val="accent1">
                  <a:lumMod val="75000"/>
                </a:schemeClr>
              </a:solidFill>
              <a:latin typeface="Georgia" pitchFamily="18" charset="0"/>
              <a:cs typeface="Arial" charset="0"/>
            </a:endParaRPr>
          </a:p>
          <a:p>
            <a:pPr marL="0" indent="0">
              <a:buClr>
                <a:schemeClr val="accent1">
                  <a:lumMod val="75000"/>
                </a:schemeClr>
              </a:buClr>
              <a:buNone/>
            </a:pPr>
            <a:r>
              <a:rPr lang="en-US" sz="2000" dirty="0" smtClean="0">
                <a:solidFill>
                  <a:schemeClr val="accent1">
                    <a:lumMod val="75000"/>
                  </a:schemeClr>
                </a:solidFill>
                <a:latin typeface="Georgia" pitchFamily="18" charset="0"/>
                <a:cs typeface="Arial" charset="0"/>
              </a:rPr>
              <a:t>To promote microfinance, since 2010 &gt; European Progress Microfinance Facility (Progress Microfinance) + JASMINE (technical assistance)</a:t>
            </a:r>
          </a:p>
          <a:p>
            <a:pPr marL="0" indent="0">
              <a:buClr>
                <a:schemeClr val="accent1">
                  <a:lumMod val="75000"/>
                </a:schemeClr>
              </a:buClr>
              <a:buNone/>
            </a:pPr>
            <a:endParaRPr lang="en-US" sz="2000" dirty="0" smtClean="0">
              <a:solidFill>
                <a:schemeClr val="accent1">
                  <a:lumMod val="75000"/>
                </a:schemeClr>
              </a:solidFill>
              <a:latin typeface="Georgia" pitchFamily="18" charset="0"/>
              <a:cs typeface="Arial" charset="0"/>
            </a:endParaRPr>
          </a:p>
          <a:p>
            <a:pPr marL="0" indent="0">
              <a:buClr>
                <a:schemeClr val="accent1">
                  <a:lumMod val="75000"/>
                </a:schemeClr>
              </a:buClr>
              <a:buNone/>
            </a:pPr>
            <a:endParaRPr lang="en-US" sz="2000" dirty="0" smtClean="0">
              <a:solidFill>
                <a:schemeClr val="accent1">
                  <a:lumMod val="75000"/>
                </a:schemeClr>
              </a:solidFill>
              <a:latin typeface="Georgia" pitchFamily="18" charset="0"/>
              <a:cs typeface="Arial" charset="0"/>
            </a:endParaRPr>
          </a:p>
          <a:p>
            <a:endParaRPr lang="en-US" dirty="0" smtClean="0"/>
          </a:p>
          <a:p>
            <a:endParaRPr lang="en-US" dirty="0"/>
          </a:p>
        </p:txBody>
      </p:sp>
      <p:cxnSp>
        <p:nvCxnSpPr>
          <p:cNvPr id="14" name="Straight Connector 13"/>
          <p:cNvCxnSpPr/>
          <p:nvPr/>
        </p:nvCxnSpPr>
        <p:spPr>
          <a:xfrm>
            <a:off x="539552" y="908720"/>
            <a:ext cx="7992888"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Content Placeholder 4"/>
          <p:cNvSpPr txBox="1">
            <a:spLocks/>
          </p:cNvSpPr>
          <p:nvPr/>
        </p:nvSpPr>
        <p:spPr>
          <a:xfrm>
            <a:off x="539552" y="1196752"/>
            <a:ext cx="8208912" cy="4525963"/>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
                <a:schemeClr val="accent1">
                  <a:lumMod val="75000"/>
                </a:schemeClr>
              </a:buClr>
              <a:buSzTx/>
              <a:tabLst/>
              <a:defRPr/>
            </a:pPr>
            <a:endParaRPr lang="en-US" sz="2400" smtClean="0">
              <a:solidFill>
                <a:schemeClr val="accent1">
                  <a:lumMod val="75000"/>
                </a:schemeClr>
              </a:solidFill>
              <a:latin typeface="Georgia" pitchFamily="18" charset="0"/>
              <a:cs typeface="Arial" charset="0"/>
            </a:endParaRPr>
          </a:p>
          <a:p>
            <a:pPr marR="0" lvl="0" algn="just" defTabSz="914400" rtl="0" eaLnBrk="1" fontAlgn="auto" latinLnBrk="0" hangingPunct="1">
              <a:lnSpc>
                <a:spcPct val="100000"/>
              </a:lnSpc>
              <a:spcBef>
                <a:spcPct val="20000"/>
              </a:spcBef>
              <a:spcAft>
                <a:spcPts val="0"/>
              </a:spcAft>
              <a:buClr>
                <a:schemeClr val="accent1">
                  <a:lumMod val="75000"/>
                </a:schemeClr>
              </a:buClr>
              <a:buSzTx/>
              <a:tabLst/>
              <a:defRPr/>
            </a:pPr>
            <a:endParaRPr lang="en-US" smtClean="0">
              <a:solidFill>
                <a:schemeClr val="accent1">
                  <a:lumMod val="75000"/>
                </a:schemeClr>
              </a:solidFill>
              <a:latin typeface="Georgia" pitchFamily="18" charset="0"/>
              <a:cs typeface="Arial" charset="0"/>
            </a:endParaRPr>
          </a:p>
          <a:p>
            <a:pPr marR="0" lvl="0" algn="just" defTabSz="914400" rtl="0" eaLnBrk="1" fontAlgn="auto" latinLnBrk="0" hangingPunct="1">
              <a:lnSpc>
                <a:spcPct val="100000"/>
              </a:lnSpc>
              <a:spcBef>
                <a:spcPct val="20000"/>
              </a:spcBef>
              <a:spcAft>
                <a:spcPts val="0"/>
              </a:spcAft>
              <a:buClr>
                <a:schemeClr val="accent1">
                  <a:lumMod val="75000"/>
                </a:schemeClr>
              </a:buClr>
              <a:buSzTx/>
              <a:tabLst/>
              <a:defRPr/>
            </a:pPr>
            <a:endParaRPr lang="en-US" smtClean="0">
              <a:solidFill>
                <a:schemeClr val="accent1">
                  <a:lumMod val="75000"/>
                </a:schemeClr>
              </a:solidFill>
              <a:latin typeface="Georgia" pitchFamily="18" charset="0"/>
              <a:cs typeface="Arial" charset="0"/>
            </a:endParaRPr>
          </a:p>
        </p:txBody>
      </p:sp>
      <p:sp>
        <p:nvSpPr>
          <p:cNvPr id="8" name="Flowchart: Process 7"/>
          <p:cNvSpPr/>
          <p:nvPr/>
        </p:nvSpPr>
        <p:spPr>
          <a:xfrm>
            <a:off x="0" y="0"/>
            <a:ext cx="179512" cy="6858000"/>
          </a:xfrm>
          <a:prstGeom prst="flowChartProcess">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solidFill>
            </a:endParaRPr>
          </a:p>
        </p:txBody>
      </p:sp>
      <p:pic>
        <p:nvPicPr>
          <p:cNvPr id="9" name="Picture 8" descr="logo.JPG"/>
          <p:cNvPicPr>
            <a:picLocks noChangeAspect="1"/>
          </p:cNvPicPr>
          <p:nvPr/>
        </p:nvPicPr>
        <p:blipFill>
          <a:blip r:embed="rId3" cstate="print"/>
          <a:stretch>
            <a:fillRect/>
          </a:stretch>
        </p:blipFill>
        <p:spPr>
          <a:xfrm>
            <a:off x="6732240" y="5877272"/>
            <a:ext cx="2232248" cy="78365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95536" y="0"/>
            <a:ext cx="8229600" cy="1143000"/>
          </a:xfrm>
        </p:spPr>
        <p:txBody>
          <a:bodyPr>
            <a:normAutofit/>
          </a:bodyPr>
          <a:lstStyle/>
          <a:p>
            <a:pPr algn="l"/>
            <a:r>
              <a:rPr lang="en-US" sz="3000" b="1" dirty="0" smtClean="0">
                <a:solidFill>
                  <a:schemeClr val="accent1">
                    <a:lumMod val="75000"/>
                  </a:schemeClr>
                </a:solidFill>
                <a:latin typeface="Georgia" pitchFamily="18" charset="0"/>
                <a:cs typeface="Arial" charset="0"/>
              </a:rPr>
              <a:t>Microfinance  - KEPA’s actions</a:t>
            </a:r>
            <a:endParaRPr lang="en-US" sz="3000" dirty="0"/>
          </a:p>
        </p:txBody>
      </p:sp>
      <p:sp>
        <p:nvSpPr>
          <p:cNvPr id="5" name="Content Placeholder 4"/>
          <p:cNvSpPr>
            <a:spLocks noGrp="1"/>
          </p:cNvSpPr>
          <p:nvPr>
            <p:ph idx="1"/>
          </p:nvPr>
        </p:nvSpPr>
        <p:spPr>
          <a:xfrm>
            <a:off x="611560" y="1196752"/>
            <a:ext cx="8208912" cy="4669979"/>
          </a:xfrm>
        </p:spPr>
        <p:txBody>
          <a:bodyPr/>
          <a:lstStyle/>
          <a:p>
            <a:pPr marL="0" indent="0">
              <a:buClr>
                <a:schemeClr val="accent1">
                  <a:lumMod val="75000"/>
                </a:schemeClr>
              </a:buClr>
              <a:buNone/>
            </a:pPr>
            <a:endParaRPr lang="en-US" sz="2000" dirty="0" smtClean="0">
              <a:solidFill>
                <a:schemeClr val="accent1">
                  <a:lumMod val="75000"/>
                </a:schemeClr>
              </a:solidFill>
              <a:latin typeface="Georgia" pitchFamily="18" charset="0"/>
              <a:cs typeface="Arial" charset="0"/>
            </a:endParaRPr>
          </a:p>
          <a:p>
            <a:pPr marL="0" indent="0">
              <a:buClr>
                <a:schemeClr val="accent1">
                  <a:lumMod val="75000"/>
                </a:schemeClr>
              </a:buClr>
              <a:buNone/>
            </a:pPr>
            <a:endParaRPr lang="en-US" sz="2000" dirty="0" smtClean="0">
              <a:solidFill>
                <a:schemeClr val="accent1">
                  <a:lumMod val="75000"/>
                </a:schemeClr>
              </a:solidFill>
              <a:latin typeface="Georgia" pitchFamily="18" charset="0"/>
              <a:cs typeface="Arial" charset="0"/>
            </a:endParaRPr>
          </a:p>
          <a:p>
            <a:pPr marL="0" indent="0">
              <a:buClr>
                <a:schemeClr val="accent1">
                  <a:lumMod val="75000"/>
                </a:schemeClr>
              </a:buClr>
              <a:buNone/>
            </a:pPr>
            <a:endParaRPr lang="en-US" sz="2000" dirty="0" smtClean="0">
              <a:solidFill>
                <a:schemeClr val="accent1">
                  <a:lumMod val="75000"/>
                </a:schemeClr>
              </a:solidFill>
              <a:latin typeface="Georgia" pitchFamily="18" charset="0"/>
              <a:cs typeface="Arial" charset="0"/>
            </a:endParaRPr>
          </a:p>
          <a:p>
            <a:endParaRPr lang="en-US" dirty="0" smtClean="0"/>
          </a:p>
          <a:p>
            <a:endParaRPr lang="en-US" dirty="0"/>
          </a:p>
        </p:txBody>
      </p:sp>
      <p:cxnSp>
        <p:nvCxnSpPr>
          <p:cNvPr id="14" name="Straight Connector 13"/>
          <p:cNvCxnSpPr/>
          <p:nvPr/>
        </p:nvCxnSpPr>
        <p:spPr>
          <a:xfrm>
            <a:off x="539552" y="908720"/>
            <a:ext cx="7992888"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Content Placeholder 4"/>
          <p:cNvSpPr txBox="1">
            <a:spLocks/>
          </p:cNvSpPr>
          <p:nvPr/>
        </p:nvSpPr>
        <p:spPr>
          <a:xfrm>
            <a:off x="539552" y="1196752"/>
            <a:ext cx="8208912" cy="4525963"/>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
                <a:schemeClr val="accent1">
                  <a:lumMod val="75000"/>
                </a:schemeClr>
              </a:buClr>
              <a:buSzTx/>
              <a:tabLst/>
              <a:defRPr/>
            </a:pPr>
            <a:endParaRPr lang="en-US" sz="2400" smtClean="0">
              <a:solidFill>
                <a:schemeClr val="accent1">
                  <a:lumMod val="75000"/>
                </a:schemeClr>
              </a:solidFill>
              <a:latin typeface="Georgia" pitchFamily="18" charset="0"/>
              <a:cs typeface="Arial" charset="0"/>
            </a:endParaRPr>
          </a:p>
          <a:p>
            <a:pPr marR="0" lvl="0" algn="just" defTabSz="914400" rtl="0" eaLnBrk="1" fontAlgn="auto" latinLnBrk="0" hangingPunct="1">
              <a:lnSpc>
                <a:spcPct val="100000"/>
              </a:lnSpc>
              <a:spcBef>
                <a:spcPct val="20000"/>
              </a:spcBef>
              <a:spcAft>
                <a:spcPts val="0"/>
              </a:spcAft>
              <a:buClr>
                <a:schemeClr val="accent1">
                  <a:lumMod val="75000"/>
                </a:schemeClr>
              </a:buClr>
              <a:buSzTx/>
              <a:tabLst/>
              <a:defRPr/>
            </a:pPr>
            <a:endParaRPr lang="en-US" smtClean="0">
              <a:solidFill>
                <a:schemeClr val="accent1">
                  <a:lumMod val="75000"/>
                </a:schemeClr>
              </a:solidFill>
              <a:latin typeface="Georgia" pitchFamily="18" charset="0"/>
              <a:cs typeface="Arial" charset="0"/>
            </a:endParaRPr>
          </a:p>
          <a:p>
            <a:pPr marR="0" lvl="0" algn="just" defTabSz="914400" rtl="0" eaLnBrk="1" fontAlgn="auto" latinLnBrk="0" hangingPunct="1">
              <a:lnSpc>
                <a:spcPct val="100000"/>
              </a:lnSpc>
              <a:spcBef>
                <a:spcPct val="20000"/>
              </a:spcBef>
              <a:spcAft>
                <a:spcPts val="0"/>
              </a:spcAft>
              <a:buClr>
                <a:schemeClr val="accent1">
                  <a:lumMod val="75000"/>
                </a:schemeClr>
              </a:buClr>
              <a:buSzTx/>
              <a:tabLst/>
              <a:defRPr/>
            </a:pPr>
            <a:endParaRPr lang="en-US" smtClean="0">
              <a:solidFill>
                <a:schemeClr val="accent1">
                  <a:lumMod val="75000"/>
                </a:schemeClr>
              </a:solidFill>
              <a:latin typeface="Georgia" pitchFamily="18" charset="0"/>
              <a:cs typeface="Arial" charset="0"/>
            </a:endParaRPr>
          </a:p>
        </p:txBody>
      </p:sp>
      <p:sp>
        <p:nvSpPr>
          <p:cNvPr id="8" name="Flowchart: Process 7"/>
          <p:cNvSpPr/>
          <p:nvPr/>
        </p:nvSpPr>
        <p:spPr>
          <a:xfrm>
            <a:off x="0" y="0"/>
            <a:ext cx="179512" cy="6858000"/>
          </a:xfrm>
          <a:prstGeom prst="flowChartProcess">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solidFill>
            </a:endParaRPr>
          </a:p>
        </p:txBody>
      </p:sp>
      <p:pic>
        <p:nvPicPr>
          <p:cNvPr id="9" name="Picture 14" descr="http://www.e-kepa.gr/files4users/images/banners/mfc.png"/>
          <p:cNvPicPr>
            <a:picLocks noChangeAspect="1" noChangeArrowheads="1"/>
          </p:cNvPicPr>
          <p:nvPr/>
        </p:nvPicPr>
        <p:blipFill>
          <a:blip r:embed="rId3" cstate="print"/>
          <a:srcRect/>
          <a:stretch>
            <a:fillRect/>
          </a:stretch>
        </p:blipFill>
        <p:spPr bwMode="auto">
          <a:xfrm>
            <a:off x="2987824" y="5877272"/>
            <a:ext cx="2016224" cy="810954"/>
          </a:xfrm>
          <a:prstGeom prst="rect">
            <a:avLst/>
          </a:prstGeom>
          <a:noFill/>
        </p:spPr>
      </p:pic>
      <p:pic>
        <p:nvPicPr>
          <p:cNvPr id="33794" name="Picture 2" descr="http://www.european-microfinance.org/img/logos/bp_side_270_150px.jpg"/>
          <p:cNvPicPr>
            <a:picLocks noChangeAspect="1" noChangeArrowheads="1"/>
          </p:cNvPicPr>
          <p:nvPr/>
        </p:nvPicPr>
        <p:blipFill>
          <a:blip r:embed="rId4" cstate="print"/>
          <a:srcRect/>
          <a:stretch>
            <a:fillRect/>
          </a:stretch>
        </p:blipFill>
        <p:spPr bwMode="auto">
          <a:xfrm>
            <a:off x="5148064" y="5733256"/>
            <a:ext cx="1684988" cy="936104"/>
          </a:xfrm>
          <a:prstGeom prst="rect">
            <a:avLst/>
          </a:prstGeom>
          <a:noFill/>
        </p:spPr>
      </p:pic>
      <p:pic>
        <p:nvPicPr>
          <p:cNvPr id="15" name="Picture 14" descr="logo.JPG"/>
          <p:cNvPicPr>
            <a:picLocks noChangeAspect="1"/>
          </p:cNvPicPr>
          <p:nvPr/>
        </p:nvPicPr>
        <p:blipFill>
          <a:blip r:embed="rId5" cstate="print"/>
          <a:stretch>
            <a:fillRect/>
          </a:stretch>
        </p:blipFill>
        <p:spPr>
          <a:xfrm>
            <a:off x="6911752" y="5877272"/>
            <a:ext cx="2232248" cy="783654"/>
          </a:xfrm>
          <a:prstGeom prst="rect">
            <a:avLst/>
          </a:prstGeom>
        </p:spPr>
      </p:pic>
      <p:pic>
        <p:nvPicPr>
          <p:cNvPr id="16" name="Picture 18" descr="http://www.microstarsproject.eu/logos/logo_microstars192main.png"/>
          <p:cNvPicPr>
            <a:picLocks noChangeAspect="1" noChangeArrowheads="1"/>
          </p:cNvPicPr>
          <p:nvPr/>
        </p:nvPicPr>
        <p:blipFill>
          <a:blip r:embed="rId6" cstate="print"/>
          <a:srcRect/>
          <a:stretch>
            <a:fillRect/>
          </a:stretch>
        </p:blipFill>
        <p:spPr bwMode="auto">
          <a:xfrm>
            <a:off x="467544" y="5612843"/>
            <a:ext cx="2088232" cy="1245157"/>
          </a:xfrm>
          <a:prstGeom prst="rect">
            <a:avLst/>
          </a:prstGeom>
          <a:noFill/>
        </p:spPr>
      </p:pic>
      <p:sp>
        <p:nvSpPr>
          <p:cNvPr id="17" name="Content Placeholder 4"/>
          <p:cNvSpPr txBox="1">
            <a:spLocks/>
          </p:cNvSpPr>
          <p:nvPr/>
        </p:nvSpPr>
        <p:spPr>
          <a:xfrm>
            <a:off x="3059832" y="1124744"/>
            <a:ext cx="5616624" cy="4669979"/>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600"/>
              </a:spcAft>
              <a:buClr>
                <a:schemeClr val="accent1">
                  <a:lumMod val="75000"/>
                </a:schemeClr>
              </a:buClr>
              <a:buSzTx/>
              <a:buFont typeface="Arial" pitchFamily="34" charset="0"/>
              <a:buNone/>
              <a:tabLst/>
              <a:defRPr/>
            </a:pPr>
            <a:r>
              <a:rPr kumimoji="0" lang="en-US" sz="2000" b="0" i="0" u="none" strike="noStrike" kern="1200" cap="none" spc="0" normalizeH="0" noProof="0" dirty="0" smtClean="0">
                <a:ln>
                  <a:noFill/>
                </a:ln>
                <a:solidFill>
                  <a:schemeClr val="accent1">
                    <a:lumMod val="75000"/>
                  </a:schemeClr>
                </a:solidFill>
                <a:effectLst/>
                <a:uLnTx/>
                <a:uFillTx/>
                <a:latin typeface="Georgia" pitchFamily="18" charset="0"/>
                <a:ea typeface="+mn-ea"/>
                <a:cs typeface="Arial" charset="0"/>
              </a:rPr>
              <a:t>Microfinance as a new service complementing already</a:t>
            </a:r>
            <a:r>
              <a:rPr lang="en-US" sz="2000" dirty="0" smtClean="0">
                <a:solidFill>
                  <a:schemeClr val="accent1">
                    <a:lumMod val="75000"/>
                  </a:schemeClr>
                </a:solidFill>
                <a:latin typeface="Georgia" pitchFamily="18" charset="0"/>
                <a:cs typeface="Arial" charset="0"/>
              </a:rPr>
              <a:t>-existing activities of KEPA to support entrepreneurship and SMEs:</a:t>
            </a:r>
            <a:endParaRPr kumimoji="0" lang="en-US" sz="2000" b="0" i="0" u="none" strike="noStrike" kern="1200" cap="none" spc="0" normalizeH="0" baseline="0" noProof="0" dirty="0" smtClean="0">
              <a:ln>
                <a:noFill/>
              </a:ln>
              <a:solidFill>
                <a:schemeClr val="accent1">
                  <a:lumMod val="75000"/>
                </a:schemeClr>
              </a:solidFill>
              <a:effectLst/>
              <a:uLnTx/>
              <a:uFillTx/>
              <a:latin typeface="Georgia" pitchFamily="18" charset="0"/>
              <a:ea typeface="+mn-ea"/>
              <a:cs typeface="Arial" charset="0"/>
            </a:endParaRPr>
          </a:p>
          <a:p>
            <a:pPr marL="450850" lvl="1" indent="-273050">
              <a:spcBef>
                <a:spcPct val="20000"/>
              </a:spcBef>
              <a:buFont typeface="Wingdings" pitchFamily="2" charset="2"/>
              <a:buChar char="Ø"/>
            </a:pPr>
            <a:r>
              <a:rPr lang="en-US" noProof="0" dirty="0" smtClean="0">
                <a:solidFill>
                  <a:schemeClr val="accent1">
                    <a:lumMod val="75000"/>
                  </a:schemeClr>
                </a:solidFill>
                <a:latin typeface="Georgia" pitchFamily="18" charset="0"/>
                <a:cs typeface="Arial" charset="0"/>
              </a:rPr>
              <a:t>2011/12 first contact (</a:t>
            </a:r>
            <a:r>
              <a:rPr lang="en-US" dirty="0" smtClean="0">
                <a:solidFill>
                  <a:schemeClr val="accent1">
                    <a:lumMod val="75000"/>
                  </a:schemeClr>
                </a:solidFill>
                <a:latin typeface="Georgia" pitchFamily="18" charset="0"/>
                <a:cs typeface="Arial" charset="0"/>
              </a:rPr>
              <a:t>T</a:t>
            </a:r>
            <a:r>
              <a:rPr lang="en-US" noProof="0" dirty="0" smtClean="0">
                <a:solidFill>
                  <a:schemeClr val="accent1">
                    <a:lumMod val="75000"/>
                  </a:schemeClr>
                </a:solidFill>
                <a:latin typeface="Georgia" pitchFamily="18" charset="0"/>
                <a:cs typeface="Arial" charset="0"/>
              </a:rPr>
              <a:t>ask </a:t>
            </a:r>
            <a:r>
              <a:rPr lang="en-US" dirty="0" smtClean="0">
                <a:solidFill>
                  <a:schemeClr val="accent1">
                    <a:lumMod val="75000"/>
                  </a:schemeClr>
                </a:solidFill>
                <a:latin typeface="Georgia" pitchFamily="18" charset="0"/>
                <a:cs typeface="Arial" charset="0"/>
              </a:rPr>
              <a:t>F</a:t>
            </a:r>
            <a:r>
              <a:rPr lang="en-US" noProof="0" dirty="0" err="1" smtClean="0">
                <a:solidFill>
                  <a:schemeClr val="accent1">
                    <a:lumMod val="75000"/>
                  </a:schemeClr>
                </a:solidFill>
                <a:latin typeface="Georgia" pitchFamily="18" charset="0"/>
                <a:cs typeface="Arial" charset="0"/>
              </a:rPr>
              <a:t>orce</a:t>
            </a:r>
            <a:r>
              <a:rPr lang="en-US" noProof="0" dirty="0" smtClean="0">
                <a:solidFill>
                  <a:schemeClr val="accent1">
                    <a:lumMod val="75000"/>
                  </a:schemeClr>
                </a:solidFill>
                <a:latin typeface="Georgia" pitchFamily="18" charset="0"/>
                <a:cs typeface="Arial" charset="0"/>
              </a:rPr>
              <a:t> Greece, Adie)</a:t>
            </a:r>
          </a:p>
          <a:p>
            <a:pPr marL="450850" lvl="1" indent="-273050">
              <a:spcBef>
                <a:spcPct val="20000"/>
              </a:spcBef>
              <a:buFont typeface="Wingdings" pitchFamily="2" charset="2"/>
              <a:buChar char="Ø"/>
            </a:pPr>
            <a:r>
              <a:rPr lang="en-US" dirty="0" smtClean="0">
                <a:solidFill>
                  <a:schemeClr val="accent1">
                    <a:lumMod val="75000"/>
                  </a:schemeClr>
                </a:solidFill>
                <a:latin typeface="Georgia" pitchFamily="18" charset="0"/>
                <a:cs typeface="Arial" charset="0"/>
              </a:rPr>
              <a:t>2013 beneficiary of JASMINE</a:t>
            </a:r>
          </a:p>
          <a:p>
            <a:pPr marL="450850" lvl="1" indent="-273050">
              <a:spcBef>
                <a:spcPct val="20000"/>
              </a:spcBef>
              <a:buFont typeface="Wingdings" pitchFamily="2" charset="2"/>
              <a:buChar char="Ø"/>
            </a:pPr>
            <a:r>
              <a:rPr lang="en-US" dirty="0" smtClean="0">
                <a:solidFill>
                  <a:schemeClr val="accent1">
                    <a:lumMod val="75000"/>
                  </a:schemeClr>
                </a:solidFill>
                <a:latin typeface="Georgia" pitchFamily="18" charset="0"/>
                <a:cs typeface="Arial" charset="0"/>
              </a:rPr>
              <a:t>Member of Microfinance Center</a:t>
            </a:r>
          </a:p>
          <a:p>
            <a:pPr marL="450850" lvl="1" indent="-273050">
              <a:spcBef>
                <a:spcPct val="20000"/>
              </a:spcBef>
              <a:buFont typeface="Wingdings" pitchFamily="2" charset="2"/>
              <a:buChar char="Ø"/>
            </a:pPr>
            <a:r>
              <a:rPr lang="en-US" dirty="0" smtClean="0">
                <a:solidFill>
                  <a:schemeClr val="accent1">
                    <a:lumMod val="75000"/>
                  </a:schemeClr>
                </a:solidFill>
                <a:latin typeface="Georgia" pitchFamily="18" charset="0"/>
                <a:cs typeface="Arial" charset="0"/>
              </a:rPr>
              <a:t>2015 </a:t>
            </a:r>
            <a:r>
              <a:rPr lang="en-US" noProof="0" dirty="0" smtClean="0">
                <a:solidFill>
                  <a:schemeClr val="accent1">
                    <a:lumMod val="75000"/>
                  </a:schemeClr>
                </a:solidFill>
                <a:latin typeface="Georgia" pitchFamily="18" charset="0"/>
                <a:cs typeface="Arial" charset="0"/>
              </a:rPr>
              <a:t>Project </a:t>
            </a:r>
            <a:r>
              <a:rPr lang="en-US" noProof="0" dirty="0" err="1" smtClean="0">
                <a:solidFill>
                  <a:schemeClr val="accent1">
                    <a:lumMod val="75000"/>
                  </a:schemeClr>
                </a:solidFill>
                <a:latin typeface="Georgia" pitchFamily="18" charset="0"/>
                <a:cs typeface="Arial" charset="0"/>
              </a:rPr>
              <a:t>microSTARS</a:t>
            </a:r>
            <a:endParaRPr lang="en-US" noProof="0" dirty="0" smtClean="0">
              <a:solidFill>
                <a:schemeClr val="accent1">
                  <a:lumMod val="75000"/>
                </a:schemeClr>
              </a:solidFill>
              <a:latin typeface="Georgia" pitchFamily="18" charset="0"/>
              <a:cs typeface="Arial" charset="0"/>
            </a:endParaRPr>
          </a:p>
          <a:p>
            <a:pPr marL="1257300" lvl="2" indent="-342900">
              <a:buFont typeface="Arial" pitchFamily="34" charset="0"/>
              <a:buChar char="•"/>
            </a:pPr>
            <a:r>
              <a:rPr lang="en-US" dirty="0" smtClean="0">
                <a:solidFill>
                  <a:schemeClr val="accent1">
                    <a:lumMod val="75000"/>
                  </a:schemeClr>
                </a:solidFill>
                <a:latin typeface="Georgia" pitchFamily="18" charset="0"/>
                <a:cs typeface="Arial" charset="0"/>
              </a:rPr>
              <a:t>Development of BDS </a:t>
            </a:r>
            <a:r>
              <a:rPr lang="en-US" dirty="0" err="1" smtClean="0">
                <a:solidFill>
                  <a:schemeClr val="accent1">
                    <a:lumMod val="75000"/>
                  </a:schemeClr>
                </a:solidFill>
                <a:latin typeface="Georgia" pitchFamily="18" charset="0"/>
                <a:cs typeface="Arial" charset="0"/>
              </a:rPr>
              <a:t>portofolio</a:t>
            </a:r>
            <a:endParaRPr lang="en-US" dirty="0" smtClean="0">
              <a:solidFill>
                <a:schemeClr val="accent1">
                  <a:lumMod val="75000"/>
                </a:schemeClr>
              </a:solidFill>
              <a:latin typeface="Georgia" pitchFamily="18" charset="0"/>
              <a:cs typeface="Arial" charset="0"/>
            </a:endParaRPr>
          </a:p>
          <a:p>
            <a:pPr marL="1257300" lvl="2" indent="-342900">
              <a:buFont typeface="Arial" pitchFamily="34" charset="0"/>
              <a:buChar char="•"/>
            </a:pPr>
            <a:r>
              <a:rPr lang="en-US" dirty="0" smtClean="0">
                <a:solidFill>
                  <a:schemeClr val="accent1">
                    <a:lumMod val="75000"/>
                  </a:schemeClr>
                </a:solidFill>
                <a:latin typeface="Georgia" pitchFamily="18" charset="0"/>
                <a:cs typeface="Arial" charset="0"/>
              </a:rPr>
              <a:t>Financial literary tools</a:t>
            </a:r>
          </a:p>
          <a:p>
            <a:pPr marL="1257300" lvl="2" indent="-342900">
              <a:buFont typeface="Arial" pitchFamily="34" charset="0"/>
              <a:buChar char="•"/>
            </a:pPr>
            <a:r>
              <a:rPr lang="en-US" dirty="0" smtClean="0">
                <a:solidFill>
                  <a:schemeClr val="accent1">
                    <a:lumMod val="75000"/>
                  </a:schemeClr>
                </a:solidFill>
                <a:latin typeface="Georgia" pitchFamily="18" charset="0"/>
                <a:cs typeface="Arial" charset="0"/>
              </a:rPr>
              <a:t>2 pilot centers , in cooperation with Cooperative Bank of </a:t>
            </a:r>
            <a:r>
              <a:rPr lang="en-US" dirty="0" err="1" smtClean="0">
                <a:solidFill>
                  <a:schemeClr val="accent1">
                    <a:lumMod val="75000"/>
                  </a:schemeClr>
                </a:solidFill>
                <a:latin typeface="Georgia" pitchFamily="18" charset="0"/>
                <a:cs typeface="Arial" charset="0"/>
              </a:rPr>
              <a:t>Karditsa</a:t>
            </a:r>
            <a:endParaRPr lang="en-US" noProof="0" dirty="0" smtClean="0">
              <a:solidFill>
                <a:schemeClr val="accent1">
                  <a:lumMod val="75000"/>
                </a:schemeClr>
              </a:solidFill>
              <a:latin typeface="Georgia" pitchFamily="18" charset="0"/>
              <a:cs typeface="Arial" charset="0"/>
            </a:endParaRPr>
          </a:p>
          <a:p>
            <a:pPr marL="450850" lvl="1" indent="-273050">
              <a:spcBef>
                <a:spcPct val="20000"/>
              </a:spcBef>
              <a:buFont typeface="Wingdings" pitchFamily="2" charset="2"/>
              <a:buChar char="Ø"/>
              <a:tabLst>
                <a:tab pos="450850" algn="l"/>
              </a:tabLst>
            </a:pPr>
            <a:r>
              <a:rPr lang="en-US" dirty="0" smtClean="0">
                <a:solidFill>
                  <a:schemeClr val="accent1">
                    <a:lumMod val="75000"/>
                  </a:schemeClr>
                </a:solidFill>
                <a:latin typeface="Georgia" pitchFamily="18" charset="0"/>
                <a:cs typeface="Arial" charset="0"/>
              </a:rPr>
              <a:t>2016 May &gt; Meeting with EIF  in Thess.</a:t>
            </a:r>
          </a:p>
          <a:p>
            <a:pPr marL="342900" marR="0" lvl="0" indent="-342900" algn="r" defTabSz="914400" rtl="0" eaLnBrk="1" fontAlgn="auto" latinLnBrk="0" hangingPunct="1">
              <a:lnSpc>
                <a:spcPct val="100000"/>
              </a:lnSpc>
              <a:spcBef>
                <a:spcPct val="20000"/>
              </a:spcBef>
              <a:spcAft>
                <a:spcPts val="0"/>
              </a:spcAft>
              <a:buClrTx/>
              <a:buSzTx/>
              <a:tabLst/>
              <a:defRPr/>
            </a:pPr>
            <a:r>
              <a:rPr lang="en-US" sz="3000" b="1" dirty="0" smtClean="0">
                <a:solidFill>
                  <a:schemeClr val="accent1">
                    <a:lumMod val="75000"/>
                  </a:schemeClr>
                </a:solidFill>
                <a:latin typeface="Georgia" pitchFamily="18" charset="0"/>
                <a:cs typeface="Arial" charset="0"/>
              </a:rPr>
              <a:t>BUT…</a:t>
            </a:r>
            <a:endParaRPr lang="en-US" sz="3000" b="1" dirty="0">
              <a:solidFill>
                <a:schemeClr val="accent1">
                  <a:lumMod val="75000"/>
                </a:schemeClr>
              </a:solidFill>
              <a:latin typeface="Georgia" pitchFamily="18" charset="0"/>
              <a:cs typeface="Arial" charset="0"/>
            </a:endParaRPr>
          </a:p>
        </p:txBody>
      </p:sp>
      <p:pic>
        <p:nvPicPr>
          <p:cNvPr id="19" name="Picture 3"/>
          <p:cNvPicPr>
            <a:picLocks noChangeAspect="1" noChangeArrowheads="1"/>
          </p:cNvPicPr>
          <p:nvPr/>
        </p:nvPicPr>
        <p:blipFill>
          <a:blip r:embed="rId7" cstate="print"/>
          <a:srcRect/>
          <a:stretch>
            <a:fillRect/>
          </a:stretch>
        </p:blipFill>
        <p:spPr bwMode="auto">
          <a:xfrm>
            <a:off x="251520" y="1052736"/>
            <a:ext cx="2687028" cy="55446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95536" y="0"/>
            <a:ext cx="8229600" cy="1143000"/>
          </a:xfrm>
        </p:spPr>
        <p:txBody>
          <a:bodyPr>
            <a:normAutofit/>
          </a:bodyPr>
          <a:lstStyle/>
          <a:p>
            <a:pPr algn="l"/>
            <a:r>
              <a:rPr lang="en-US" sz="3000" b="1" dirty="0" smtClean="0">
                <a:solidFill>
                  <a:schemeClr val="accent1">
                    <a:lumMod val="75000"/>
                  </a:schemeClr>
                </a:solidFill>
                <a:latin typeface="Georgia" pitchFamily="18" charset="0"/>
                <a:cs typeface="Arial" charset="0"/>
              </a:rPr>
              <a:t>Microfinance  in Greece</a:t>
            </a:r>
            <a:endParaRPr lang="en-US" sz="3000" dirty="0"/>
          </a:p>
        </p:txBody>
      </p:sp>
      <p:sp>
        <p:nvSpPr>
          <p:cNvPr id="5" name="Content Placeholder 4"/>
          <p:cNvSpPr>
            <a:spLocks noGrp="1"/>
          </p:cNvSpPr>
          <p:nvPr>
            <p:ph idx="1"/>
          </p:nvPr>
        </p:nvSpPr>
        <p:spPr>
          <a:xfrm>
            <a:off x="611560" y="1196752"/>
            <a:ext cx="8208912" cy="4669979"/>
          </a:xfrm>
        </p:spPr>
        <p:txBody>
          <a:bodyPr>
            <a:normAutofit/>
          </a:bodyPr>
          <a:lstStyle/>
          <a:p>
            <a:pPr marL="0" indent="0">
              <a:buClr>
                <a:schemeClr val="accent1">
                  <a:lumMod val="75000"/>
                </a:schemeClr>
              </a:buClr>
              <a:buNone/>
            </a:pPr>
            <a:r>
              <a:rPr lang="en-US" sz="2000" b="1" i="1" dirty="0" smtClean="0">
                <a:solidFill>
                  <a:schemeClr val="accent1">
                    <a:lumMod val="75000"/>
                  </a:schemeClr>
                </a:solidFill>
                <a:latin typeface="Georgia" pitchFamily="18" charset="0"/>
                <a:cs typeface="Arial" charset="0"/>
              </a:rPr>
              <a:t>De facto </a:t>
            </a:r>
            <a:r>
              <a:rPr lang="en-US" sz="2000" b="1" dirty="0" smtClean="0">
                <a:solidFill>
                  <a:schemeClr val="accent1">
                    <a:lumMod val="75000"/>
                  </a:schemeClr>
                </a:solidFill>
                <a:latin typeface="Georgia" pitchFamily="18" charset="0"/>
                <a:cs typeface="Arial" charset="0"/>
              </a:rPr>
              <a:t>monopoly of banks</a:t>
            </a:r>
          </a:p>
          <a:p>
            <a:pPr marL="0" indent="0">
              <a:buClr>
                <a:schemeClr val="accent1">
                  <a:lumMod val="75000"/>
                </a:schemeClr>
              </a:buClr>
              <a:buNone/>
            </a:pPr>
            <a:r>
              <a:rPr lang="en-US" sz="2000" dirty="0" smtClean="0">
                <a:solidFill>
                  <a:schemeClr val="accent1">
                    <a:lumMod val="75000"/>
                  </a:schemeClr>
                </a:solidFill>
                <a:latin typeface="Georgia" pitchFamily="18" charset="0"/>
                <a:cs typeface="Arial" charset="0"/>
              </a:rPr>
              <a:t>Banking law 4261/2014 &gt; lending institutions need a specific authorization by the Bank of Greece &gt; extremely strict requirements (EUR 18 million of initial capital) preventing non-bank institutions to operate.</a:t>
            </a:r>
          </a:p>
          <a:p>
            <a:pPr marL="0" indent="0">
              <a:buClr>
                <a:schemeClr val="accent1">
                  <a:lumMod val="75000"/>
                </a:schemeClr>
              </a:buClr>
              <a:buNone/>
            </a:pPr>
            <a:endParaRPr lang="en-US" sz="2000" dirty="0">
              <a:solidFill>
                <a:schemeClr val="accent1">
                  <a:lumMod val="75000"/>
                </a:schemeClr>
              </a:solidFill>
              <a:latin typeface="Georgia" pitchFamily="18" charset="0"/>
              <a:cs typeface="Arial" charset="0"/>
            </a:endParaRPr>
          </a:p>
          <a:p>
            <a:pPr marL="0" indent="0">
              <a:buClr>
                <a:schemeClr val="accent1">
                  <a:lumMod val="75000"/>
                </a:schemeClr>
              </a:buClr>
              <a:buNone/>
            </a:pPr>
            <a:endParaRPr lang="en-US" sz="2000" dirty="0" smtClean="0">
              <a:solidFill>
                <a:schemeClr val="accent1">
                  <a:lumMod val="75000"/>
                </a:schemeClr>
              </a:solidFill>
              <a:latin typeface="Georgia" pitchFamily="18" charset="0"/>
              <a:cs typeface="Arial" charset="0"/>
            </a:endParaRPr>
          </a:p>
          <a:p>
            <a:pPr marL="0" indent="0">
              <a:buClr>
                <a:schemeClr val="accent1">
                  <a:lumMod val="75000"/>
                </a:schemeClr>
              </a:buClr>
              <a:buNone/>
            </a:pPr>
            <a:r>
              <a:rPr lang="en-US" sz="1700" b="1" dirty="0">
                <a:solidFill>
                  <a:schemeClr val="accent1">
                    <a:lumMod val="75000"/>
                  </a:schemeClr>
                </a:solidFill>
                <a:latin typeface="Georgia" pitchFamily="18" charset="0"/>
                <a:cs typeface="Arial" charset="0"/>
              </a:rPr>
              <a:t>Situation so far…</a:t>
            </a:r>
          </a:p>
          <a:p>
            <a:pPr>
              <a:buFont typeface="Wingdings" pitchFamily="2" charset="2"/>
              <a:buChar char="Ø"/>
            </a:pPr>
            <a:r>
              <a:rPr lang="en-US" sz="1700" dirty="0">
                <a:solidFill>
                  <a:schemeClr val="accent1">
                    <a:lumMod val="75000"/>
                  </a:schemeClr>
                </a:solidFill>
                <a:latin typeface="Georgia" pitchFamily="18" charset="0"/>
                <a:cs typeface="Arial" charset="0"/>
              </a:rPr>
              <a:t>2011 &gt; Progress Microfinance &gt; Cooperative Bank of Peloponnese and </a:t>
            </a:r>
            <a:r>
              <a:rPr lang="en-US" sz="1700" dirty="0" err="1">
                <a:solidFill>
                  <a:schemeClr val="accent1">
                    <a:lumMod val="75000"/>
                  </a:schemeClr>
                </a:solidFill>
                <a:latin typeface="Georgia" pitchFamily="18" charset="0"/>
                <a:cs typeface="Arial" charset="0"/>
              </a:rPr>
              <a:t>Pancretan</a:t>
            </a:r>
            <a:r>
              <a:rPr lang="en-US" sz="1700" dirty="0">
                <a:solidFill>
                  <a:schemeClr val="accent1">
                    <a:lumMod val="75000"/>
                  </a:schemeClr>
                </a:solidFill>
                <a:latin typeface="Georgia" pitchFamily="18" charset="0"/>
                <a:cs typeface="Arial" charset="0"/>
              </a:rPr>
              <a:t> Cooperative Bank &gt; problems of implementation </a:t>
            </a:r>
          </a:p>
          <a:p>
            <a:pPr>
              <a:buFont typeface="Wingdings" pitchFamily="2" charset="2"/>
              <a:buChar char="Ø"/>
            </a:pPr>
            <a:r>
              <a:rPr lang="en-US" sz="1700" dirty="0">
                <a:solidFill>
                  <a:schemeClr val="accent1">
                    <a:lumMod val="75000"/>
                  </a:schemeClr>
                </a:solidFill>
                <a:latin typeface="Georgia" pitchFamily="18" charset="0"/>
                <a:cs typeface="Arial" charset="0"/>
              </a:rPr>
              <a:t>Foundations and NGOs providing BDS (</a:t>
            </a:r>
            <a:r>
              <a:rPr lang="en-US" sz="1700" dirty="0" err="1">
                <a:solidFill>
                  <a:schemeClr val="accent1">
                    <a:lumMod val="75000"/>
                  </a:schemeClr>
                </a:solidFill>
                <a:latin typeface="Georgia" pitchFamily="18" charset="0"/>
                <a:cs typeface="Arial" charset="0"/>
              </a:rPr>
              <a:t>Afi</a:t>
            </a:r>
            <a:r>
              <a:rPr lang="en-US" sz="1700" dirty="0">
                <a:solidFill>
                  <a:schemeClr val="accent1">
                    <a:lumMod val="75000"/>
                  </a:schemeClr>
                </a:solidFill>
                <a:latin typeface="Georgia" pitchFamily="18" charset="0"/>
                <a:cs typeface="Arial" charset="0"/>
              </a:rPr>
              <a:t>)</a:t>
            </a:r>
          </a:p>
          <a:p>
            <a:pPr>
              <a:buFont typeface="Wingdings" pitchFamily="2" charset="2"/>
              <a:buChar char="Ø"/>
            </a:pPr>
            <a:r>
              <a:rPr lang="en-US" sz="1700" dirty="0">
                <a:solidFill>
                  <a:schemeClr val="accent1">
                    <a:lumMod val="75000"/>
                  </a:schemeClr>
                </a:solidFill>
                <a:latin typeface="Georgia" pitchFamily="18" charset="0"/>
                <a:cs typeface="Arial" charset="0"/>
              </a:rPr>
              <a:t>March 2016 &gt; publication of report + workshops in Athens</a:t>
            </a:r>
          </a:p>
          <a:p>
            <a:pPr>
              <a:buFont typeface="Wingdings" pitchFamily="2" charset="2"/>
              <a:buChar char="Ø"/>
            </a:pPr>
            <a:r>
              <a:rPr lang="en-US" sz="1700" dirty="0">
                <a:solidFill>
                  <a:schemeClr val="accent1">
                    <a:lumMod val="75000"/>
                  </a:schemeClr>
                </a:solidFill>
                <a:latin typeface="Georgia" pitchFamily="18" charset="0"/>
                <a:cs typeface="Arial" charset="0"/>
              </a:rPr>
              <a:t>May 2016 </a:t>
            </a:r>
            <a:r>
              <a:rPr lang="en-US" sz="1700" dirty="0" err="1">
                <a:solidFill>
                  <a:schemeClr val="accent1">
                    <a:lumMod val="75000"/>
                  </a:schemeClr>
                </a:solidFill>
                <a:latin typeface="Georgia" pitchFamily="18" charset="0"/>
                <a:cs typeface="Arial" charset="0"/>
              </a:rPr>
              <a:t>EaSI</a:t>
            </a:r>
            <a:r>
              <a:rPr lang="en-US" sz="1700" dirty="0">
                <a:solidFill>
                  <a:schemeClr val="accent1">
                    <a:lumMod val="75000"/>
                  </a:schemeClr>
                </a:solidFill>
                <a:latin typeface="Georgia" pitchFamily="18" charset="0"/>
                <a:cs typeface="Arial" charset="0"/>
              </a:rPr>
              <a:t> &gt; Cooperative Bank of </a:t>
            </a:r>
            <a:r>
              <a:rPr lang="en-US" sz="1700" dirty="0" err="1">
                <a:solidFill>
                  <a:schemeClr val="accent1">
                    <a:lumMod val="75000"/>
                  </a:schemeClr>
                </a:solidFill>
                <a:latin typeface="Georgia" pitchFamily="18" charset="0"/>
                <a:cs typeface="Arial" charset="0"/>
              </a:rPr>
              <a:t>Karditsa</a:t>
            </a:r>
            <a:r>
              <a:rPr lang="en-US" sz="1700" dirty="0">
                <a:solidFill>
                  <a:schemeClr val="accent1">
                    <a:lumMod val="75000"/>
                  </a:schemeClr>
                </a:solidFill>
                <a:latin typeface="Georgia" pitchFamily="18" charset="0"/>
                <a:cs typeface="Arial" charset="0"/>
              </a:rPr>
              <a:t> signed the first guarantee agreement with </a:t>
            </a:r>
            <a:r>
              <a:rPr lang="en-US" sz="1700" dirty="0" smtClean="0">
                <a:solidFill>
                  <a:schemeClr val="accent1">
                    <a:lumMod val="75000"/>
                  </a:schemeClr>
                </a:solidFill>
                <a:latin typeface="Georgia" pitchFamily="18" charset="0"/>
                <a:cs typeface="Arial" charset="0"/>
              </a:rPr>
              <a:t>EIF</a:t>
            </a:r>
            <a:endParaRPr lang="en-US" sz="2000" dirty="0" smtClean="0">
              <a:solidFill>
                <a:schemeClr val="accent1">
                  <a:lumMod val="75000"/>
                </a:schemeClr>
              </a:solidFill>
              <a:latin typeface="Georgia" pitchFamily="18" charset="0"/>
              <a:cs typeface="Arial" charset="0"/>
            </a:endParaRPr>
          </a:p>
          <a:p>
            <a:pPr>
              <a:buNone/>
            </a:pPr>
            <a:endParaRPr lang="en-US" sz="2000" dirty="0" smtClean="0">
              <a:solidFill>
                <a:schemeClr val="accent1">
                  <a:lumMod val="75000"/>
                </a:schemeClr>
              </a:solidFill>
              <a:latin typeface="Georgia" pitchFamily="18" charset="0"/>
              <a:cs typeface="Arial" charset="0"/>
            </a:endParaRPr>
          </a:p>
          <a:p>
            <a:pPr>
              <a:buFont typeface="Wingdings" pitchFamily="2" charset="2"/>
              <a:buChar char="Ø"/>
            </a:pPr>
            <a:endParaRPr lang="en-US" sz="2000" dirty="0" smtClean="0">
              <a:solidFill>
                <a:schemeClr val="accent1">
                  <a:lumMod val="75000"/>
                </a:schemeClr>
              </a:solidFill>
              <a:latin typeface="Georgia" pitchFamily="18" charset="0"/>
              <a:cs typeface="Arial" charset="0"/>
            </a:endParaRPr>
          </a:p>
          <a:p>
            <a:pPr>
              <a:buFont typeface="Wingdings" pitchFamily="2" charset="2"/>
              <a:buChar char="Ø"/>
            </a:pPr>
            <a:endParaRPr lang="en-US" sz="2000" dirty="0" smtClean="0">
              <a:solidFill>
                <a:schemeClr val="accent1">
                  <a:lumMod val="75000"/>
                </a:schemeClr>
              </a:solidFill>
              <a:latin typeface="Georgia" pitchFamily="18" charset="0"/>
              <a:cs typeface="Arial" charset="0"/>
            </a:endParaRPr>
          </a:p>
          <a:p>
            <a:endParaRPr lang="en-US" dirty="0" smtClean="0"/>
          </a:p>
          <a:p>
            <a:endParaRPr lang="en-US" dirty="0"/>
          </a:p>
        </p:txBody>
      </p:sp>
      <p:cxnSp>
        <p:nvCxnSpPr>
          <p:cNvPr id="14" name="Straight Connector 13"/>
          <p:cNvCxnSpPr/>
          <p:nvPr/>
        </p:nvCxnSpPr>
        <p:spPr>
          <a:xfrm>
            <a:off x="539552" y="908720"/>
            <a:ext cx="7992888"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Content Placeholder 4"/>
          <p:cNvSpPr txBox="1">
            <a:spLocks/>
          </p:cNvSpPr>
          <p:nvPr/>
        </p:nvSpPr>
        <p:spPr>
          <a:xfrm>
            <a:off x="539552" y="1196752"/>
            <a:ext cx="8208912" cy="4525963"/>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
                <a:schemeClr val="accent1">
                  <a:lumMod val="75000"/>
                </a:schemeClr>
              </a:buClr>
              <a:buSzTx/>
              <a:tabLst/>
              <a:defRPr/>
            </a:pPr>
            <a:endParaRPr lang="en-US" sz="2400" smtClean="0">
              <a:solidFill>
                <a:schemeClr val="accent1">
                  <a:lumMod val="75000"/>
                </a:schemeClr>
              </a:solidFill>
              <a:latin typeface="Georgia" pitchFamily="18" charset="0"/>
              <a:cs typeface="Arial" charset="0"/>
            </a:endParaRPr>
          </a:p>
          <a:p>
            <a:pPr marR="0" lvl="0" algn="just" defTabSz="914400" rtl="0" eaLnBrk="1" fontAlgn="auto" latinLnBrk="0" hangingPunct="1">
              <a:lnSpc>
                <a:spcPct val="100000"/>
              </a:lnSpc>
              <a:spcBef>
                <a:spcPct val="20000"/>
              </a:spcBef>
              <a:spcAft>
                <a:spcPts val="0"/>
              </a:spcAft>
              <a:buClr>
                <a:schemeClr val="accent1">
                  <a:lumMod val="75000"/>
                </a:schemeClr>
              </a:buClr>
              <a:buSzTx/>
              <a:tabLst/>
              <a:defRPr/>
            </a:pPr>
            <a:endParaRPr lang="en-US" smtClean="0">
              <a:solidFill>
                <a:schemeClr val="accent1">
                  <a:lumMod val="75000"/>
                </a:schemeClr>
              </a:solidFill>
              <a:latin typeface="Georgia" pitchFamily="18" charset="0"/>
              <a:cs typeface="Arial" charset="0"/>
            </a:endParaRPr>
          </a:p>
          <a:p>
            <a:pPr marR="0" lvl="0" algn="just" defTabSz="914400" rtl="0" eaLnBrk="1" fontAlgn="auto" latinLnBrk="0" hangingPunct="1">
              <a:lnSpc>
                <a:spcPct val="100000"/>
              </a:lnSpc>
              <a:spcBef>
                <a:spcPct val="20000"/>
              </a:spcBef>
              <a:spcAft>
                <a:spcPts val="0"/>
              </a:spcAft>
              <a:buClr>
                <a:schemeClr val="accent1">
                  <a:lumMod val="75000"/>
                </a:schemeClr>
              </a:buClr>
              <a:buSzTx/>
              <a:tabLst/>
              <a:defRPr/>
            </a:pPr>
            <a:endParaRPr lang="en-US" smtClean="0">
              <a:solidFill>
                <a:schemeClr val="accent1">
                  <a:lumMod val="75000"/>
                </a:schemeClr>
              </a:solidFill>
              <a:latin typeface="Georgia" pitchFamily="18" charset="0"/>
              <a:cs typeface="Arial" charset="0"/>
            </a:endParaRPr>
          </a:p>
        </p:txBody>
      </p:sp>
      <p:sp>
        <p:nvSpPr>
          <p:cNvPr id="8" name="Flowchart: Process 7"/>
          <p:cNvSpPr/>
          <p:nvPr/>
        </p:nvSpPr>
        <p:spPr>
          <a:xfrm>
            <a:off x="0" y="0"/>
            <a:ext cx="179512" cy="6858000"/>
          </a:xfrm>
          <a:prstGeom prst="flowChartProcess">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95536" y="0"/>
            <a:ext cx="8229600" cy="1143000"/>
          </a:xfrm>
        </p:spPr>
        <p:txBody>
          <a:bodyPr>
            <a:normAutofit/>
          </a:bodyPr>
          <a:lstStyle/>
          <a:p>
            <a:pPr algn="l"/>
            <a:r>
              <a:rPr lang="fr-BE" sz="2800" b="1" dirty="0" err="1" smtClean="0">
                <a:solidFill>
                  <a:schemeClr val="accent1">
                    <a:lumMod val="75000"/>
                  </a:schemeClr>
                </a:solidFill>
                <a:latin typeface="Georgia" pitchFamily="18" charset="0"/>
                <a:cs typeface="Arial" charset="0"/>
              </a:rPr>
              <a:t>Microfinance</a:t>
            </a:r>
            <a:r>
              <a:rPr lang="fr-BE" sz="2800" b="1" dirty="0" smtClean="0">
                <a:solidFill>
                  <a:schemeClr val="accent1">
                    <a:lumMod val="75000"/>
                  </a:schemeClr>
                </a:solidFill>
                <a:latin typeface="Georgia" pitchFamily="18" charset="0"/>
                <a:cs typeface="Arial" charset="0"/>
              </a:rPr>
              <a:t> in EU – A case for non-</a:t>
            </a:r>
            <a:r>
              <a:rPr lang="fr-BE" sz="2800" b="1" dirty="0" err="1" smtClean="0">
                <a:solidFill>
                  <a:schemeClr val="accent1">
                    <a:lumMod val="75000"/>
                  </a:schemeClr>
                </a:solidFill>
                <a:latin typeface="Georgia" pitchFamily="18" charset="0"/>
                <a:cs typeface="Arial" charset="0"/>
              </a:rPr>
              <a:t>banks</a:t>
            </a:r>
            <a:endParaRPr lang="fr-BE" sz="2800" dirty="0"/>
          </a:p>
        </p:txBody>
      </p:sp>
      <p:cxnSp>
        <p:nvCxnSpPr>
          <p:cNvPr id="14" name="Straight Connector 13"/>
          <p:cNvCxnSpPr/>
          <p:nvPr/>
        </p:nvCxnSpPr>
        <p:spPr>
          <a:xfrm>
            <a:off x="539552" y="908720"/>
            <a:ext cx="7992888"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Content Placeholder 4"/>
          <p:cNvSpPr txBox="1">
            <a:spLocks/>
          </p:cNvSpPr>
          <p:nvPr/>
        </p:nvSpPr>
        <p:spPr>
          <a:xfrm>
            <a:off x="539552" y="1196752"/>
            <a:ext cx="8208912" cy="4525963"/>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
                <a:schemeClr val="accent1">
                  <a:lumMod val="75000"/>
                </a:schemeClr>
              </a:buClr>
              <a:buSzTx/>
              <a:tabLst/>
              <a:defRPr/>
            </a:pPr>
            <a:endParaRPr lang="fr-BE" sz="2400" smtClean="0">
              <a:solidFill>
                <a:schemeClr val="accent1">
                  <a:lumMod val="75000"/>
                </a:schemeClr>
              </a:solidFill>
              <a:latin typeface="Georgia" pitchFamily="18" charset="0"/>
              <a:cs typeface="Arial" charset="0"/>
            </a:endParaRPr>
          </a:p>
          <a:p>
            <a:pPr marR="0" lvl="0" algn="just" defTabSz="914400" rtl="0" eaLnBrk="1" fontAlgn="auto" latinLnBrk="0" hangingPunct="1">
              <a:lnSpc>
                <a:spcPct val="100000"/>
              </a:lnSpc>
              <a:spcBef>
                <a:spcPct val="20000"/>
              </a:spcBef>
              <a:spcAft>
                <a:spcPts val="0"/>
              </a:spcAft>
              <a:buClr>
                <a:schemeClr val="accent1">
                  <a:lumMod val="75000"/>
                </a:schemeClr>
              </a:buClr>
              <a:buSzTx/>
              <a:tabLst/>
              <a:defRPr/>
            </a:pPr>
            <a:endParaRPr lang="fr-BE" smtClean="0">
              <a:solidFill>
                <a:schemeClr val="accent1">
                  <a:lumMod val="75000"/>
                </a:schemeClr>
              </a:solidFill>
              <a:latin typeface="Georgia" pitchFamily="18" charset="0"/>
              <a:cs typeface="Arial" charset="0"/>
            </a:endParaRPr>
          </a:p>
          <a:p>
            <a:pPr marR="0" lvl="0" algn="just" defTabSz="914400" rtl="0" eaLnBrk="1" fontAlgn="auto" latinLnBrk="0" hangingPunct="1">
              <a:lnSpc>
                <a:spcPct val="100000"/>
              </a:lnSpc>
              <a:spcBef>
                <a:spcPct val="20000"/>
              </a:spcBef>
              <a:spcAft>
                <a:spcPts val="0"/>
              </a:spcAft>
              <a:buClr>
                <a:schemeClr val="accent1">
                  <a:lumMod val="75000"/>
                </a:schemeClr>
              </a:buClr>
              <a:buSzTx/>
              <a:tabLst/>
              <a:defRPr/>
            </a:pPr>
            <a:endParaRPr lang="fr-BE" smtClean="0">
              <a:solidFill>
                <a:schemeClr val="accent1">
                  <a:lumMod val="75000"/>
                </a:schemeClr>
              </a:solidFill>
              <a:latin typeface="Georgia" pitchFamily="18" charset="0"/>
              <a:cs typeface="Arial" charset="0"/>
            </a:endParaRPr>
          </a:p>
        </p:txBody>
      </p:sp>
      <p:sp>
        <p:nvSpPr>
          <p:cNvPr id="8" name="Flowchart: Process 7"/>
          <p:cNvSpPr/>
          <p:nvPr/>
        </p:nvSpPr>
        <p:spPr>
          <a:xfrm>
            <a:off x="0" y="0"/>
            <a:ext cx="179512" cy="6858000"/>
          </a:xfrm>
          <a:prstGeom prst="flowChartProcess">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BE">
              <a:solidFill>
                <a:schemeClr val="accent1"/>
              </a:solidFill>
            </a:endParaRPr>
          </a:p>
        </p:txBody>
      </p:sp>
      <p:sp>
        <p:nvSpPr>
          <p:cNvPr id="10" name="Content Placeholder 4"/>
          <p:cNvSpPr>
            <a:spLocks noGrp="1"/>
          </p:cNvSpPr>
          <p:nvPr>
            <p:ph idx="1"/>
          </p:nvPr>
        </p:nvSpPr>
        <p:spPr>
          <a:xfrm>
            <a:off x="457200" y="1196752"/>
            <a:ext cx="8229600" cy="5256584"/>
          </a:xfrm>
        </p:spPr>
        <p:txBody>
          <a:bodyPr>
            <a:normAutofit/>
          </a:bodyPr>
          <a:lstStyle/>
          <a:p>
            <a:pPr marL="0" indent="0">
              <a:spcAft>
                <a:spcPts val="600"/>
              </a:spcAft>
              <a:buClr>
                <a:schemeClr val="accent1">
                  <a:lumMod val="75000"/>
                </a:schemeClr>
              </a:buClr>
              <a:buNone/>
            </a:pPr>
            <a:r>
              <a:rPr lang="en-US" sz="2100" b="1" dirty="0" smtClean="0">
                <a:solidFill>
                  <a:schemeClr val="accent1">
                    <a:lumMod val="75000"/>
                  </a:schemeClr>
                </a:solidFill>
                <a:latin typeface="Georgia" pitchFamily="18" charset="0"/>
                <a:cs typeface="Arial" charset="0"/>
              </a:rPr>
              <a:t>Microcredit is not strictly a banking activity</a:t>
            </a:r>
          </a:p>
          <a:p>
            <a:pPr marL="355600" indent="0">
              <a:buClr>
                <a:schemeClr val="accent1">
                  <a:lumMod val="75000"/>
                </a:schemeClr>
              </a:buClr>
              <a:buFont typeface="Wingdings" pitchFamily="2" charset="2"/>
              <a:buChar char="Ø"/>
            </a:pPr>
            <a:r>
              <a:rPr lang="en-US" sz="2000" dirty="0" smtClean="0">
                <a:solidFill>
                  <a:schemeClr val="accent1">
                    <a:lumMod val="75000"/>
                  </a:schemeClr>
                </a:solidFill>
                <a:latin typeface="Georgia" pitchFamily="18" charset="0"/>
                <a:cs typeface="Arial" charset="0"/>
              </a:rPr>
              <a:t>Specific nature of microcredit &gt; social policy vs. financial policy</a:t>
            </a:r>
          </a:p>
          <a:p>
            <a:pPr marL="355600" indent="0">
              <a:buClr>
                <a:schemeClr val="accent1">
                  <a:lumMod val="75000"/>
                </a:schemeClr>
              </a:buClr>
              <a:buFont typeface="Wingdings" pitchFamily="2" charset="2"/>
              <a:buChar char="Ø"/>
            </a:pPr>
            <a:r>
              <a:rPr lang="en-US" sz="2000" dirty="0" smtClean="0">
                <a:solidFill>
                  <a:schemeClr val="accent1">
                    <a:lumMod val="75000"/>
                  </a:schemeClr>
                </a:solidFill>
                <a:latin typeface="Georgia" pitchFamily="18" charset="0"/>
                <a:cs typeface="Arial" charset="0"/>
              </a:rPr>
              <a:t>Addressed to a non-bankable segment &gt; not target of banks</a:t>
            </a:r>
          </a:p>
          <a:p>
            <a:pPr marL="355600" indent="0">
              <a:buClr>
                <a:schemeClr val="accent1">
                  <a:lumMod val="75000"/>
                </a:schemeClr>
              </a:buClr>
              <a:buFont typeface="Wingdings" pitchFamily="2" charset="2"/>
              <a:buChar char="Ø"/>
            </a:pPr>
            <a:r>
              <a:rPr lang="en-US" sz="2000" dirty="0" smtClean="0">
                <a:solidFill>
                  <a:schemeClr val="accent1">
                    <a:lumMod val="75000"/>
                  </a:schemeClr>
                </a:solidFill>
                <a:latin typeface="Georgia" pitchFamily="18" charset="0"/>
                <a:cs typeface="Arial" charset="0"/>
              </a:rPr>
              <a:t>Importance of offering BDS (not core business of a bank)</a:t>
            </a:r>
            <a:endParaRPr lang="en-US" sz="2100" dirty="0" smtClean="0">
              <a:solidFill>
                <a:schemeClr val="accent1">
                  <a:lumMod val="75000"/>
                </a:schemeClr>
              </a:solidFill>
              <a:latin typeface="Georgia" pitchFamily="18" charset="0"/>
              <a:cs typeface="Arial" charset="0"/>
            </a:endParaRPr>
          </a:p>
          <a:p>
            <a:pPr marL="0" indent="0">
              <a:buClr>
                <a:schemeClr val="accent1">
                  <a:lumMod val="75000"/>
                </a:schemeClr>
              </a:buClr>
              <a:buNone/>
            </a:pPr>
            <a:endParaRPr lang="en-US" sz="2100" dirty="0" smtClean="0">
              <a:solidFill>
                <a:schemeClr val="accent1">
                  <a:lumMod val="75000"/>
                </a:schemeClr>
              </a:solidFill>
              <a:latin typeface="Georgia" pitchFamily="18" charset="0"/>
              <a:cs typeface="Arial" charset="0"/>
            </a:endParaRPr>
          </a:p>
          <a:p>
            <a:pPr marL="0" indent="0">
              <a:spcAft>
                <a:spcPts val="600"/>
              </a:spcAft>
              <a:buClr>
                <a:schemeClr val="accent1">
                  <a:lumMod val="75000"/>
                </a:schemeClr>
              </a:buClr>
              <a:buNone/>
            </a:pPr>
            <a:r>
              <a:rPr lang="en-US" sz="2100" dirty="0" smtClean="0">
                <a:solidFill>
                  <a:schemeClr val="accent1">
                    <a:lumMod val="75000"/>
                  </a:schemeClr>
                </a:solidFill>
                <a:latin typeface="Georgia" pitchFamily="18" charset="0"/>
                <a:cs typeface="Arial" charset="0"/>
              </a:rPr>
              <a:t>Due to legal restrictions, non-banks </a:t>
            </a:r>
            <a:r>
              <a:rPr lang="en-US" sz="2100" b="1" dirty="0" smtClean="0">
                <a:solidFill>
                  <a:schemeClr val="accent1">
                    <a:lumMod val="75000"/>
                  </a:schemeClr>
                </a:solidFill>
                <a:latin typeface="Georgia" pitchFamily="18" charset="0"/>
                <a:cs typeface="Arial" charset="0"/>
              </a:rPr>
              <a:t>MFIs forced to collaborate with banks </a:t>
            </a:r>
            <a:r>
              <a:rPr lang="en-US" sz="2100" dirty="0" smtClean="0">
                <a:solidFill>
                  <a:schemeClr val="accent1">
                    <a:lumMod val="75000"/>
                  </a:schemeClr>
                </a:solidFill>
                <a:latin typeface="Georgia" pitchFamily="18" charset="0"/>
                <a:cs typeface="Arial" charset="0"/>
              </a:rPr>
              <a:t>(‘partnership model’)&gt;</a:t>
            </a:r>
          </a:p>
          <a:p>
            <a:pPr marL="627063" indent="-176213">
              <a:buClr>
                <a:schemeClr val="accent1">
                  <a:lumMod val="75000"/>
                </a:schemeClr>
              </a:buClr>
              <a:buFont typeface="Wingdings" pitchFamily="2" charset="2"/>
              <a:buChar char="Ø"/>
            </a:pPr>
            <a:r>
              <a:rPr lang="en-US" sz="2000" dirty="0" smtClean="0">
                <a:solidFill>
                  <a:schemeClr val="accent1">
                    <a:lumMod val="75000"/>
                  </a:schemeClr>
                </a:solidFill>
                <a:latin typeface="Georgia" pitchFamily="18" charset="0"/>
                <a:cs typeface="Arial" charset="0"/>
              </a:rPr>
              <a:t>Accept bank’s terms and conditions</a:t>
            </a:r>
          </a:p>
          <a:p>
            <a:pPr marL="627063" indent="-176213">
              <a:buClr>
                <a:schemeClr val="accent1">
                  <a:lumMod val="75000"/>
                </a:schemeClr>
              </a:buClr>
              <a:buFont typeface="Wingdings" pitchFamily="2" charset="2"/>
              <a:buChar char="Ø"/>
            </a:pPr>
            <a:r>
              <a:rPr lang="en-US" sz="2000" dirty="0" smtClean="0">
                <a:solidFill>
                  <a:schemeClr val="accent1">
                    <a:lumMod val="75000"/>
                  </a:schemeClr>
                </a:solidFill>
                <a:latin typeface="Georgia" pitchFamily="18" charset="0"/>
                <a:cs typeface="Arial" charset="0"/>
              </a:rPr>
              <a:t>Lack of independency hindering long-term sustainability</a:t>
            </a:r>
          </a:p>
          <a:p>
            <a:pPr marL="627063" indent="-176213">
              <a:buClr>
                <a:schemeClr val="accent1">
                  <a:lumMod val="75000"/>
                </a:schemeClr>
              </a:buClr>
              <a:buFont typeface="Wingdings" pitchFamily="2" charset="2"/>
              <a:buChar char="Ø"/>
            </a:pPr>
            <a:r>
              <a:rPr lang="en-US" sz="2000" dirty="0" smtClean="0">
                <a:solidFill>
                  <a:schemeClr val="accent1">
                    <a:lumMod val="75000"/>
                  </a:schemeClr>
                </a:solidFill>
                <a:latin typeface="Georgia" pitchFamily="18" charset="0"/>
                <a:cs typeface="Arial" charset="0"/>
              </a:rPr>
              <a:t>Depending on banks to access funds (e.g. </a:t>
            </a:r>
            <a:r>
              <a:rPr lang="en-US" sz="2000" dirty="0" err="1" smtClean="0">
                <a:solidFill>
                  <a:schemeClr val="accent1">
                    <a:lumMod val="75000"/>
                  </a:schemeClr>
                </a:solidFill>
                <a:latin typeface="Georgia" pitchFamily="18" charset="0"/>
                <a:cs typeface="Arial" charset="0"/>
              </a:rPr>
              <a:t>EaSI</a:t>
            </a:r>
            <a:r>
              <a:rPr lang="en-US" sz="2000" dirty="0" smtClean="0">
                <a:solidFill>
                  <a:schemeClr val="accent1">
                    <a:lumMod val="75000"/>
                  </a:schemeClr>
                </a:solidFill>
                <a:latin typeface="Georgia" pitchFamily="18" charset="0"/>
                <a:cs typeface="Arial" charset="0"/>
              </a:rPr>
              <a:t>)</a:t>
            </a:r>
          </a:p>
          <a:p>
            <a:pPr marL="627063" indent="-176213">
              <a:buClr>
                <a:schemeClr val="accent1">
                  <a:lumMod val="75000"/>
                </a:schemeClr>
              </a:buClr>
              <a:buFont typeface="Wingdings" pitchFamily="2" charset="2"/>
              <a:buChar char="Ø"/>
            </a:pPr>
            <a:endParaRPr lang="en-US" sz="2000" dirty="0" smtClean="0">
              <a:solidFill>
                <a:schemeClr val="accent1">
                  <a:lumMod val="75000"/>
                </a:schemeClr>
              </a:solidFill>
              <a:latin typeface="Georgia" pitchFamily="18" charset="0"/>
              <a:cs typeface="Arial" charset="0"/>
            </a:endParaRPr>
          </a:p>
          <a:p>
            <a:pPr marL="0" indent="0">
              <a:buClr>
                <a:schemeClr val="accent1">
                  <a:lumMod val="75000"/>
                </a:schemeClr>
              </a:buClr>
              <a:buNone/>
            </a:pPr>
            <a:r>
              <a:rPr lang="en-US" sz="2100" b="1" dirty="0" smtClean="0">
                <a:solidFill>
                  <a:schemeClr val="accent1">
                    <a:lumMod val="75000"/>
                  </a:schemeClr>
                </a:solidFill>
                <a:latin typeface="Georgia" pitchFamily="18" charset="0"/>
                <a:cs typeface="Arial" charset="0"/>
              </a:rPr>
              <a:t>Poor implementation </a:t>
            </a:r>
            <a:r>
              <a:rPr lang="en-US" sz="2100" dirty="0" smtClean="0">
                <a:solidFill>
                  <a:schemeClr val="accent1">
                    <a:lumMod val="75000"/>
                  </a:schemeClr>
                </a:solidFill>
                <a:latin typeface="Georgia" pitchFamily="18" charset="0"/>
                <a:cs typeface="Arial" charset="0"/>
              </a:rPr>
              <a:t>of Progress in countries where there is a monopoly of banks</a:t>
            </a:r>
            <a:endParaRPr lang="en-US" sz="2100" dirty="0">
              <a:solidFill>
                <a:schemeClr val="accent1">
                  <a:lumMod val="75000"/>
                </a:schemeClr>
              </a:solidFill>
              <a:latin typeface="Georgia" pitchFamily="18" charset="0"/>
              <a:cs typeface="Arial" charset="0"/>
            </a:endParaRPr>
          </a:p>
        </p:txBody>
      </p:sp>
      <p:sp>
        <p:nvSpPr>
          <p:cNvPr id="9" name="Flowchart: Alternate Process 8"/>
          <p:cNvSpPr/>
          <p:nvPr/>
        </p:nvSpPr>
        <p:spPr>
          <a:xfrm rot="647231">
            <a:off x="5711250" y="4771387"/>
            <a:ext cx="2915816" cy="1793622"/>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smtClean="0">
                <a:solidFill>
                  <a:schemeClr val="accent1">
                    <a:lumMod val="75000"/>
                  </a:schemeClr>
                </a:solidFill>
                <a:latin typeface="Georgia" pitchFamily="18" charset="0"/>
                <a:cs typeface="Arial" charset="0"/>
              </a:rPr>
              <a:t>2007-2013</a:t>
            </a:r>
          </a:p>
          <a:p>
            <a:pPr algn="ctr"/>
            <a:r>
              <a:rPr lang="en-US" sz="2000" b="1" smtClean="0">
                <a:solidFill>
                  <a:schemeClr val="accent1">
                    <a:lumMod val="75000"/>
                  </a:schemeClr>
                </a:solidFill>
                <a:latin typeface="Georgia" pitchFamily="18" charset="0"/>
                <a:cs typeface="Arial" charset="0"/>
              </a:rPr>
              <a:t>Microfinance most needed, and not implemented!</a:t>
            </a:r>
            <a:endParaRPr lang="en-US" sz="2000" b="1" dirty="0" smtClean="0">
              <a:solidFill>
                <a:schemeClr val="accent1">
                  <a:lumMod val="75000"/>
                </a:schemeClr>
              </a:solidFill>
              <a:latin typeface="Georgia" pitchFamily="18"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wipe(down)">
                                      <p:cBhvr>
                                        <p:cTn id="7" dur="500"/>
                                        <p:tgtEl>
                                          <p:spTgt spid="9">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wipe(down)">
                                      <p:cBhvr>
                                        <p:cTn id="10" dur="500"/>
                                        <p:tgtEl>
                                          <p:spTgt spid="9">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wipe(down)">
                                      <p:cBhvr>
                                        <p:cTn id="13"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95536" y="0"/>
            <a:ext cx="8229600" cy="1143000"/>
          </a:xfrm>
        </p:spPr>
        <p:txBody>
          <a:bodyPr>
            <a:normAutofit/>
          </a:bodyPr>
          <a:lstStyle/>
          <a:p>
            <a:pPr algn="l"/>
            <a:r>
              <a:rPr lang="en-US" sz="2800" b="1" smtClean="0">
                <a:solidFill>
                  <a:schemeClr val="accent1">
                    <a:lumMod val="75000"/>
                  </a:schemeClr>
                </a:solidFill>
                <a:latin typeface="Georgia" pitchFamily="18" charset="0"/>
                <a:cs typeface="Arial" charset="0"/>
              </a:rPr>
              <a:t>Microfinance  in EU – Final remarks</a:t>
            </a:r>
            <a:endParaRPr lang="en-US" sz="2800"/>
          </a:p>
        </p:txBody>
      </p:sp>
      <p:sp>
        <p:nvSpPr>
          <p:cNvPr id="5" name="Content Placeholder 4"/>
          <p:cNvSpPr>
            <a:spLocks noGrp="1"/>
          </p:cNvSpPr>
          <p:nvPr>
            <p:ph idx="1"/>
          </p:nvPr>
        </p:nvSpPr>
        <p:spPr>
          <a:xfrm>
            <a:off x="611560" y="1196752"/>
            <a:ext cx="8208912" cy="5184576"/>
          </a:xfrm>
        </p:spPr>
        <p:txBody>
          <a:bodyPr>
            <a:normAutofit lnSpcReduction="10000"/>
          </a:bodyPr>
          <a:lstStyle/>
          <a:p>
            <a:pPr marL="0" indent="0">
              <a:buNone/>
            </a:pPr>
            <a:r>
              <a:rPr lang="en-US" sz="2100" dirty="0" smtClean="0">
                <a:solidFill>
                  <a:schemeClr val="accent1">
                    <a:lumMod val="75000"/>
                  </a:schemeClr>
                </a:solidFill>
                <a:latin typeface="Georgia" pitchFamily="18" charset="0"/>
                <a:cs typeface="Arial" charset="0"/>
              </a:rPr>
              <a:t>Microfinance is trapped in a regulation that it is not meant for it &gt; some rules should be reviewed (including interest rate caps)</a:t>
            </a:r>
          </a:p>
          <a:p>
            <a:pPr marL="0" indent="0">
              <a:buNone/>
            </a:pPr>
            <a:endParaRPr lang="en-US" sz="2100" dirty="0" smtClean="0">
              <a:solidFill>
                <a:schemeClr val="accent1">
                  <a:lumMod val="75000"/>
                </a:schemeClr>
              </a:solidFill>
              <a:latin typeface="Georgia" pitchFamily="18" charset="0"/>
              <a:cs typeface="Arial" charset="0"/>
            </a:endParaRPr>
          </a:p>
          <a:p>
            <a:pPr marL="0" indent="0">
              <a:buNone/>
            </a:pPr>
            <a:r>
              <a:rPr lang="en-US" sz="2100" dirty="0" smtClean="0">
                <a:solidFill>
                  <a:schemeClr val="accent1">
                    <a:lumMod val="75000"/>
                  </a:schemeClr>
                </a:solidFill>
                <a:latin typeface="Georgia" pitchFamily="18" charset="0"/>
                <a:cs typeface="Arial" charset="0"/>
              </a:rPr>
              <a:t>“The possibility for non-banks to act as microcredit intermediaries should be extended to all the Member States” </a:t>
            </a:r>
          </a:p>
          <a:p>
            <a:pPr marL="0" indent="1528763" algn="r">
              <a:buNone/>
            </a:pPr>
            <a:r>
              <a:rPr lang="en-US" sz="1800" dirty="0" smtClean="0">
                <a:solidFill>
                  <a:schemeClr val="accent1">
                    <a:lumMod val="75000"/>
                  </a:schemeClr>
                </a:solidFill>
                <a:latin typeface="Georgia" pitchFamily="18" charset="0"/>
                <a:cs typeface="Arial" charset="0"/>
              </a:rPr>
              <a:t>European Parliament  (2015), “Report on the implementation of the European Progress Microfinance Facility”</a:t>
            </a:r>
            <a:r>
              <a:rPr lang="en-US" sz="2100" dirty="0" smtClean="0">
                <a:solidFill>
                  <a:schemeClr val="accent1">
                    <a:lumMod val="75000"/>
                  </a:schemeClr>
                </a:solidFill>
                <a:latin typeface="Georgia" pitchFamily="18" charset="0"/>
                <a:cs typeface="Arial" charset="0"/>
              </a:rPr>
              <a:t>  </a:t>
            </a:r>
          </a:p>
          <a:p>
            <a:pPr marL="0" indent="0">
              <a:buNone/>
            </a:pPr>
            <a:endParaRPr lang="en-US" sz="2100" dirty="0" smtClean="0">
              <a:solidFill>
                <a:schemeClr val="accent1">
                  <a:lumMod val="75000"/>
                </a:schemeClr>
              </a:solidFill>
              <a:latin typeface="Georgia" pitchFamily="18" charset="0"/>
              <a:cs typeface="Arial" charset="0"/>
            </a:endParaRPr>
          </a:p>
          <a:p>
            <a:pPr marL="0" indent="0">
              <a:buNone/>
            </a:pPr>
            <a:r>
              <a:rPr lang="en-US" sz="2100" dirty="0" smtClean="0">
                <a:solidFill>
                  <a:schemeClr val="accent1">
                    <a:lumMod val="75000"/>
                  </a:schemeClr>
                </a:solidFill>
                <a:latin typeface="Georgia" pitchFamily="18" charset="0"/>
                <a:cs typeface="Arial" charset="0"/>
              </a:rPr>
              <a:t>Non-bank MFIs need to be either regulated or better regulated, taking into account their specificities and differences with banks</a:t>
            </a:r>
          </a:p>
          <a:p>
            <a:pPr marL="0" indent="0">
              <a:buNone/>
            </a:pPr>
            <a:endParaRPr lang="en-US" sz="2100" dirty="0" smtClean="0">
              <a:solidFill>
                <a:schemeClr val="accent1">
                  <a:lumMod val="75000"/>
                </a:schemeClr>
              </a:solidFill>
              <a:latin typeface="Georgia" pitchFamily="18" charset="0"/>
              <a:cs typeface="Arial" charset="0"/>
            </a:endParaRPr>
          </a:p>
          <a:p>
            <a:pPr marL="0" indent="0">
              <a:buNone/>
            </a:pPr>
            <a:r>
              <a:rPr lang="en-US" sz="2100" dirty="0" smtClean="0">
                <a:solidFill>
                  <a:schemeClr val="accent1">
                    <a:lumMod val="75000"/>
                  </a:schemeClr>
                </a:solidFill>
                <a:latin typeface="Georgia" pitchFamily="18" charset="0"/>
                <a:cs typeface="Arial" charset="0"/>
              </a:rPr>
              <a:t>“Microfinance schemes put in place should become independent of public subsidies, but MFIs reach out to the most disadvantaged and advice and BDS will need to be subsidized”</a:t>
            </a:r>
          </a:p>
          <a:p>
            <a:pPr marL="0" indent="0" algn="r">
              <a:buNone/>
            </a:pPr>
            <a:r>
              <a:rPr lang="en-US" sz="1800" dirty="0" err="1" smtClean="0">
                <a:solidFill>
                  <a:schemeClr val="accent1">
                    <a:lumMod val="75000"/>
                  </a:schemeClr>
                </a:solidFill>
                <a:latin typeface="Georgia" pitchFamily="18" charset="0"/>
                <a:cs typeface="Arial" charset="0"/>
              </a:rPr>
              <a:t>fi</a:t>
            </a:r>
            <a:r>
              <a:rPr lang="en-US" sz="1800" dirty="0" smtClean="0">
                <a:solidFill>
                  <a:schemeClr val="accent1">
                    <a:lumMod val="75000"/>
                  </a:schemeClr>
                </a:solidFill>
                <a:latin typeface="Georgia" pitchFamily="18" charset="0"/>
                <a:cs typeface="Arial" charset="0"/>
              </a:rPr>
              <a:t>-compass event (February, 2016), European Microfinance Network </a:t>
            </a:r>
          </a:p>
        </p:txBody>
      </p:sp>
      <p:cxnSp>
        <p:nvCxnSpPr>
          <p:cNvPr id="14" name="Straight Connector 13"/>
          <p:cNvCxnSpPr/>
          <p:nvPr/>
        </p:nvCxnSpPr>
        <p:spPr>
          <a:xfrm>
            <a:off x="539552" y="908720"/>
            <a:ext cx="7992888"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Content Placeholder 4"/>
          <p:cNvSpPr txBox="1">
            <a:spLocks/>
          </p:cNvSpPr>
          <p:nvPr/>
        </p:nvSpPr>
        <p:spPr>
          <a:xfrm>
            <a:off x="539552" y="1196752"/>
            <a:ext cx="8208912" cy="4525963"/>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
                <a:schemeClr val="accent1">
                  <a:lumMod val="75000"/>
                </a:schemeClr>
              </a:buClr>
              <a:buSzTx/>
              <a:tabLst/>
              <a:defRPr/>
            </a:pPr>
            <a:endParaRPr lang="en-US" sz="2400" smtClean="0">
              <a:solidFill>
                <a:schemeClr val="accent1">
                  <a:lumMod val="75000"/>
                </a:schemeClr>
              </a:solidFill>
              <a:latin typeface="Georgia" pitchFamily="18" charset="0"/>
              <a:cs typeface="Arial" charset="0"/>
            </a:endParaRPr>
          </a:p>
          <a:p>
            <a:pPr marR="0" lvl="0" algn="just" defTabSz="914400" rtl="0" eaLnBrk="1" fontAlgn="auto" latinLnBrk="0" hangingPunct="1">
              <a:lnSpc>
                <a:spcPct val="100000"/>
              </a:lnSpc>
              <a:spcBef>
                <a:spcPct val="20000"/>
              </a:spcBef>
              <a:spcAft>
                <a:spcPts val="0"/>
              </a:spcAft>
              <a:buClr>
                <a:schemeClr val="accent1">
                  <a:lumMod val="75000"/>
                </a:schemeClr>
              </a:buClr>
              <a:buSzTx/>
              <a:tabLst/>
              <a:defRPr/>
            </a:pPr>
            <a:endParaRPr lang="en-US" smtClean="0">
              <a:solidFill>
                <a:schemeClr val="accent1">
                  <a:lumMod val="75000"/>
                </a:schemeClr>
              </a:solidFill>
              <a:latin typeface="Georgia" pitchFamily="18" charset="0"/>
              <a:cs typeface="Arial" charset="0"/>
            </a:endParaRPr>
          </a:p>
          <a:p>
            <a:pPr marR="0" lvl="0" algn="just" defTabSz="914400" rtl="0" eaLnBrk="1" fontAlgn="auto" latinLnBrk="0" hangingPunct="1">
              <a:lnSpc>
                <a:spcPct val="100000"/>
              </a:lnSpc>
              <a:spcBef>
                <a:spcPct val="20000"/>
              </a:spcBef>
              <a:spcAft>
                <a:spcPts val="0"/>
              </a:spcAft>
              <a:buClr>
                <a:schemeClr val="accent1">
                  <a:lumMod val="75000"/>
                </a:schemeClr>
              </a:buClr>
              <a:buSzTx/>
              <a:tabLst/>
              <a:defRPr/>
            </a:pPr>
            <a:endParaRPr lang="en-US" smtClean="0">
              <a:solidFill>
                <a:schemeClr val="accent1">
                  <a:lumMod val="75000"/>
                </a:schemeClr>
              </a:solidFill>
              <a:latin typeface="Georgia" pitchFamily="18" charset="0"/>
              <a:cs typeface="Arial" charset="0"/>
            </a:endParaRPr>
          </a:p>
        </p:txBody>
      </p:sp>
      <p:sp>
        <p:nvSpPr>
          <p:cNvPr id="8" name="Flowchart: Process 7"/>
          <p:cNvSpPr/>
          <p:nvPr/>
        </p:nvSpPr>
        <p:spPr>
          <a:xfrm>
            <a:off x="0" y="0"/>
            <a:ext cx="179512" cy="6858000"/>
          </a:xfrm>
          <a:prstGeom prst="flowChartProcess">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034682"/>
          </a:xfrm>
        </p:spPr>
        <p:txBody>
          <a:bodyPr>
            <a:normAutofit/>
          </a:bodyPr>
          <a:lstStyle/>
          <a:p>
            <a:pPr marL="273050" lvl="1" indent="-273050" algn="ctr">
              <a:spcBef>
                <a:spcPct val="0"/>
              </a:spcBef>
            </a:pPr>
            <a:r>
              <a:rPr lang="en-US" sz="2800" b="1" dirty="0" smtClean="0">
                <a:solidFill>
                  <a:schemeClr val="accent1">
                    <a:lumMod val="75000"/>
                  </a:schemeClr>
                </a:solidFill>
                <a:latin typeface="Georgia" pitchFamily="18" charset="0"/>
                <a:cs typeface="Arial" charset="0"/>
              </a:rPr>
              <a:t/>
            </a:r>
            <a:br>
              <a:rPr lang="en-US" sz="2800" b="1" dirty="0" smtClean="0">
                <a:solidFill>
                  <a:schemeClr val="accent1">
                    <a:lumMod val="75000"/>
                  </a:schemeClr>
                </a:solidFill>
                <a:latin typeface="Georgia" pitchFamily="18" charset="0"/>
                <a:cs typeface="Arial" charset="0"/>
              </a:rPr>
            </a:br>
            <a:r>
              <a:rPr lang="en-US" sz="2800" b="1" dirty="0">
                <a:solidFill>
                  <a:schemeClr val="accent1">
                    <a:lumMod val="75000"/>
                  </a:schemeClr>
                </a:solidFill>
                <a:latin typeface="Georgia" pitchFamily="18" charset="0"/>
                <a:cs typeface="Arial" charset="0"/>
              </a:rPr>
              <a:t/>
            </a:r>
            <a:br>
              <a:rPr lang="en-US" sz="2800" b="1" dirty="0">
                <a:solidFill>
                  <a:schemeClr val="accent1">
                    <a:lumMod val="75000"/>
                  </a:schemeClr>
                </a:solidFill>
                <a:latin typeface="Georgia" pitchFamily="18" charset="0"/>
                <a:cs typeface="Arial" charset="0"/>
              </a:rPr>
            </a:br>
            <a:r>
              <a:rPr lang="en-US" sz="2800" b="1" dirty="0" smtClean="0">
                <a:solidFill>
                  <a:schemeClr val="accent1">
                    <a:lumMod val="75000"/>
                  </a:schemeClr>
                </a:solidFill>
                <a:latin typeface="Georgia" pitchFamily="18" charset="0"/>
                <a:cs typeface="Arial" charset="0"/>
              </a:rPr>
              <a:t/>
            </a:r>
            <a:br>
              <a:rPr lang="en-US" sz="2800" b="1" dirty="0" smtClean="0">
                <a:solidFill>
                  <a:schemeClr val="accent1">
                    <a:lumMod val="75000"/>
                  </a:schemeClr>
                </a:solidFill>
                <a:latin typeface="Georgia" pitchFamily="18" charset="0"/>
                <a:cs typeface="Arial" charset="0"/>
              </a:rPr>
            </a:br>
            <a:r>
              <a:rPr lang="en-US" sz="2800" b="1" dirty="0" smtClean="0">
                <a:solidFill>
                  <a:schemeClr val="accent1">
                    <a:lumMod val="75000"/>
                  </a:schemeClr>
                </a:solidFill>
                <a:latin typeface="Georgia" pitchFamily="18" charset="0"/>
                <a:cs typeface="Arial" charset="0"/>
              </a:rPr>
              <a:t/>
            </a:r>
            <a:br>
              <a:rPr lang="en-US" sz="2800" b="1" dirty="0" smtClean="0">
                <a:solidFill>
                  <a:schemeClr val="accent1">
                    <a:lumMod val="75000"/>
                  </a:schemeClr>
                </a:solidFill>
                <a:latin typeface="Georgia" pitchFamily="18" charset="0"/>
                <a:cs typeface="Arial" charset="0"/>
              </a:rPr>
            </a:br>
            <a:r>
              <a:rPr lang="en-US" sz="2800" b="1" dirty="0">
                <a:solidFill>
                  <a:schemeClr val="accent1">
                    <a:lumMod val="75000"/>
                  </a:schemeClr>
                </a:solidFill>
                <a:latin typeface="Georgia" pitchFamily="18" charset="0"/>
                <a:cs typeface="Arial" charset="0"/>
              </a:rPr>
              <a:t/>
            </a:r>
            <a:br>
              <a:rPr lang="en-US" sz="2800" b="1" dirty="0">
                <a:solidFill>
                  <a:schemeClr val="accent1">
                    <a:lumMod val="75000"/>
                  </a:schemeClr>
                </a:solidFill>
                <a:latin typeface="Georgia" pitchFamily="18" charset="0"/>
                <a:cs typeface="Arial" charset="0"/>
              </a:rPr>
            </a:br>
            <a:r>
              <a:rPr lang="en-US" sz="4000" b="1" dirty="0" smtClean="0">
                <a:solidFill>
                  <a:schemeClr val="accent1">
                    <a:lumMod val="75000"/>
                  </a:schemeClr>
                </a:solidFill>
                <a:latin typeface="Georgia" pitchFamily="18" charset="0"/>
                <a:cs typeface="Arial" charset="0"/>
              </a:rPr>
              <a:t>THANK YOU!!</a:t>
            </a:r>
            <a:r>
              <a:rPr lang="en-US" sz="1400" dirty="0" smtClean="0"/>
              <a:t/>
            </a:r>
            <a:br>
              <a:rPr lang="en-US" sz="1400" dirty="0" smtClean="0"/>
            </a:br>
            <a:r>
              <a:rPr lang="en-US" sz="1400" dirty="0" smtClean="0"/>
              <a:t>     </a:t>
            </a:r>
            <a:r>
              <a:rPr lang="en-US" sz="1200" b="1" dirty="0" smtClean="0">
                <a:solidFill>
                  <a:schemeClr val="accent1">
                    <a:lumMod val="75000"/>
                  </a:schemeClr>
                </a:solidFill>
                <a:latin typeface="Georgia" pitchFamily="18" charset="0"/>
                <a:cs typeface="Arial" charset="0"/>
              </a:rPr>
              <a:t/>
            </a:r>
            <a:br>
              <a:rPr lang="en-US" sz="1200" b="1" dirty="0" smtClean="0">
                <a:solidFill>
                  <a:schemeClr val="accent1">
                    <a:lumMod val="75000"/>
                  </a:schemeClr>
                </a:solidFill>
                <a:latin typeface="Georgia" pitchFamily="18" charset="0"/>
                <a:cs typeface="Arial" charset="0"/>
              </a:rPr>
            </a:br>
            <a:r>
              <a:rPr lang="en-US" sz="1200" b="1" dirty="0">
                <a:solidFill>
                  <a:schemeClr val="accent1">
                    <a:lumMod val="75000"/>
                  </a:schemeClr>
                </a:solidFill>
                <a:latin typeface="Georgia" pitchFamily="18" charset="0"/>
                <a:cs typeface="Arial" charset="0"/>
              </a:rPr>
              <a:t/>
            </a:r>
            <a:br>
              <a:rPr lang="en-US" sz="1200" b="1" dirty="0">
                <a:solidFill>
                  <a:schemeClr val="accent1">
                    <a:lumMod val="75000"/>
                  </a:schemeClr>
                </a:solidFill>
                <a:latin typeface="Georgia" pitchFamily="18" charset="0"/>
                <a:cs typeface="Arial" charset="0"/>
              </a:rPr>
            </a:br>
            <a:r>
              <a:rPr lang="en-US" sz="1200" b="1" dirty="0" smtClean="0">
                <a:solidFill>
                  <a:schemeClr val="accent1">
                    <a:lumMod val="75000"/>
                  </a:schemeClr>
                </a:solidFill>
                <a:latin typeface="Georgia" pitchFamily="18" charset="0"/>
                <a:cs typeface="Arial" charset="0"/>
              </a:rPr>
              <a:t/>
            </a:r>
            <a:br>
              <a:rPr lang="en-US" sz="1200" b="1" dirty="0" smtClean="0">
                <a:solidFill>
                  <a:schemeClr val="accent1">
                    <a:lumMod val="75000"/>
                  </a:schemeClr>
                </a:solidFill>
                <a:latin typeface="Georgia" pitchFamily="18" charset="0"/>
                <a:cs typeface="Arial" charset="0"/>
              </a:rPr>
            </a:br>
            <a:r>
              <a:rPr lang="en-US" sz="1200" b="1" dirty="0" smtClean="0">
                <a:solidFill>
                  <a:schemeClr val="accent1">
                    <a:lumMod val="75000"/>
                  </a:schemeClr>
                </a:solidFill>
                <a:latin typeface="Georgia" pitchFamily="18" charset="0"/>
                <a:cs typeface="Arial" charset="0"/>
              </a:rPr>
              <a:t>THESSALONIKI</a:t>
            </a:r>
            <a:r>
              <a:rPr lang="en-US" sz="1400" dirty="0" smtClean="0"/>
              <a:t> </a:t>
            </a:r>
            <a:r>
              <a:rPr lang="en-US" sz="1200" dirty="0" smtClean="0">
                <a:solidFill>
                  <a:schemeClr val="accent1">
                    <a:lumMod val="75000"/>
                  </a:schemeClr>
                </a:solidFill>
              </a:rPr>
              <a:t/>
            </a:r>
            <a:br>
              <a:rPr lang="en-US" sz="1200" dirty="0" smtClean="0">
                <a:solidFill>
                  <a:schemeClr val="accent1">
                    <a:lumMod val="75000"/>
                  </a:schemeClr>
                </a:solidFill>
              </a:rPr>
            </a:br>
            <a:r>
              <a:rPr lang="en-US" sz="1200" dirty="0" smtClean="0">
                <a:solidFill>
                  <a:schemeClr val="accent1">
                    <a:lumMod val="75000"/>
                  </a:schemeClr>
                </a:solidFill>
              </a:rPr>
              <a:t>KE</a:t>
            </a:r>
            <a:r>
              <a:rPr lang="el-GR" sz="1200" dirty="0" smtClean="0">
                <a:solidFill>
                  <a:schemeClr val="accent1">
                    <a:lumMod val="75000"/>
                  </a:schemeClr>
                </a:solidFill>
              </a:rPr>
              <a:t>ΠΑ (</a:t>
            </a:r>
            <a:r>
              <a:rPr lang="en-US" sz="1200" dirty="0" smtClean="0">
                <a:solidFill>
                  <a:schemeClr val="accent1">
                    <a:lumMod val="75000"/>
                  </a:schemeClr>
                </a:solidFill>
              </a:rPr>
              <a:t>www.e-kepa.gr)</a:t>
            </a:r>
            <a:br>
              <a:rPr lang="en-US" sz="1200" dirty="0" smtClean="0">
                <a:solidFill>
                  <a:schemeClr val="accent1">
                    <a:lumMod val="75000"/>
                  </a:schemeClr>
                </a:solidFill>
              </a:rPr>
            </a:br>
            <a:r>
              <a:rPr lang="en-US" sz="1200" dirty="0" smtClean="0">
                <a:solidFill>
                  <a:schemeClr val="accent1">
                    <a:lumMod val="75000"/>
                  </a:schemeClr>
                </a:solidFill>
              </a:rPr>
              <a:t>tel: +302310480000, fax: +302310480003, mob: +306972220969, Skype name: stamkos.neoklis</a:t>
            </a:r>
            <a:br>
              <a:rPr lang="en-US" sz="1200" dirty="0" smtClean="0">
                <a:solidFill>
                  <a:schemeClr val="accent1">
                    <a:lumMod val="75000"/>
                  </a:schemeClr>
                </a:solidFill>
              </a:rPr>
            </a:br>
            <a:r>
              <a:rPr lang="en-US" sz="1200" dirty="0" smtClean="0">
                <a:solidFill>
                  <a:schemeClr val="accent1">
                    <a:lumMod val="75000"/>
                  </a:schemeClr>
                </a:solidFill>
              </a:rPr>
              <a:t>6th klm. Charilaou-Thermi, Lida Maria Block, Hermes Building, P.C. 57001</a:t>
            </a:r>
            <a:br>
              <a:rPr lang="en-US" sz="1200" dirty="0" smtClean="0">
                <a:solidFill>
                  <a:schemeClr val="accent1">
                    <a:lumMod val="75000"/>
                  </a:schemeClr>
                </a:solidFill>
              </a:rPr>
            </a:br>
            <a:r>
              <a:rPr lang="en-US" sz="1200" dirty="0" smtClean="0">
                <a:solidFill>
                  <a:schemeClr val="accent1">
                    <a:lumMod val="75000"/>
                  </a:schemeClr>
                </a:solidFill>
              </a:rPr>
              <a:t>Thessaloniki, Greece</a:t>
            </a:r>
            <a:br>
              <a:rPr lang="en-US" sz="1200" dirty="0" smtClean="0">
                <a:solidFill>
                  <a:schemeClr val="accent1">
                    <a:lumMod val="75000"/>
                  </a:schemeClr>
                </a:solidFill>
              </a:rPr>
            </a:br>
            <a:r>
              <a:rPr lang="en-US" sz="1200" dirty="0">
                <a:solidFill>
                  <a:schemeClr val="accent1">
                    <a:lumMod val="75000"/>
                  </a:schemeClr>
                </a:solidFill>
              </a:rPr>
              <a:t/>
            </a:r>
            <a:br>
              <a:rPr lang="en-US" sz="1200" dirty="0">
                <a:solidFill>
                  <a:schemeClr val="accent1">
                    <a:lumMod val="75000"/>
                  </a:schemeClr>
                </a:solidFill>
              </a:rPr>
            </a:br>
            <a:r>
              <a:rPr lang="en-US" sz="1200" b="1" dirty="0" smtClean="0">
                <a:solidFill>
                  <a:schemeClr val="accent1">
                    <a:lumMod val="75000"/>
                  </a:schemeClr>
                </a:solidFill>
              </a:rPr>
              <a:t>BRUSSELS </a:t>
            </a:r>
            <a:r>
              <a:rPr lang="en-US" sz="1200" dirty="0" smtClean="0">
                <a:solidFill>
                  <a:schemeClr val="accent1">
                    <a:lumMod val="75000"/>
                  </a:schemeClr>
                </a:solidFill>
              </a:rPr>
              <a:t/>
            </a:r>
            <a:br>
              <a:rPr lang="en-US" sz="1200" dirty="0" smtClean="0">
                <a:solidFill>
                  <a:schemeClr val="accent1">
                    <a:lumMod val="75000"/>
                  </a:schemeClr>
                </a:solidFill>
              </a:rPr>
            </a:br>
            <a:r>
              <a:rPr lang="en-US" sz="1200" dirty="0" smtClean="0">
                <a:solidFill>
                  <a:schemeClr val="accent1">
                    <a:lumMod val="75000"/>
                  </a:schemeClr>
                </a:solidFill>
              </a:rPr>
              <a:t>Brussels bureau: 3 Rue du Luxembourg, 1000, Brussels</a:t>
            </a:r>
            <a:br>
              <a:rPr lang="en-US" sz="1200" dirty="0" smtClean="0">
                <a:solidFill>
                  <a:schemeClr val="accent1">
                    <a:lumMod val="75000"/>
                  </a:schemeClr>
                </a:solidFill>
              </a:rPr>
            </a:br>
            <a:r>
              <a:rPr lang="en-US" sz="1200" dirty="0" smtClean="0">
                <a:solidFill>
                  <a:schemeClr val="accent1">
                    <a:lumMod val="75000"/>
                  </a:schemeClr>
                </a:solidFill>
              </a:rPr>
              <a:t>salgueiroi@e-kepa.gr</a:t>
            </a:r>
            <a:br>
              <a:rPr lang="en-US" sz="1200" dirty="0" smtClean="0">
                <a:solidFill>
                  <a:schemeClr val="accent1">
                    <a:lumMod val="75000"/>
                  </a:schemeClr>
                </a:solidFill>
              </a:rPr>
            </a:br>
            <a:r>
              <a:rPr lang="en-US" sz="1200" dirty="0" err="1" smtClean="0">
                <a:solidFill>
                  <a:schemeClr val="accent1">
                    <a:lumMod val="75000"/>
                  </a:schemeClr>
                </a:solidFill>
              </a:rPr>
              <a:t>tel</a:t>
            </a:r>
            <a:r>
              <a:rPr lang="en-US" sz="1200" dirty="0" smtClean="0">
                <a:solidFill>
                  <a:schemeClr val="accent1">
                    <a:lumMod val="75000"/>
                  </a:schemeClr>
                </a:solidFill>
              </a:rPr>
              <a:t>, fax: +3225116711</a:t>
            </a:r>
            <a:r>
              <a:rPr lang="el-GR" sz="1400" dirty="0" smtClean="0"/>
              <a:t/>
            </a:r>
            <a:br>
              <a:rPr lang="el-GR" sz="1400" dirty="0" smtClean="0"/>
            </a:br>
            <a:endParaRPr lang="el-GR" dirty="0"/>
          </a:p>
        </p:txBody>
      </p:sp>
      <p:pic>
        <p:nvPicPr>
          <p:cNvPr id="4" name="3 - Εικόνα" descr="KEPA.png"/>
          <p:cNvPicPr>
            <a:picLocks noChangeAspect="1"/>
          </p:cNvPicPr>
          <p:nvPr/>
        </p:nvPicPr>
        <p:blipFill>
          <a:blip r:embed="rId2" cstate="print"/>
          <a:stretch>
            <a:fillRect/>
          </a:stretch>
        </p:blipFill>
        <p:spPr>
          <a:xfrm>
            <a:off x="0" y="188639"/>
            <a:ext cx="5868144" cy="242449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Έγγραφο" ma:contentTypeID="0x010100F5C8ABC1F7B86D4F931F0903048424B2" ma:contentTypeVersion="1" ma:contentTypeDescription="Δημιουργία νέου εγγράφου" ma:contentTypeScope="" ma:versionID="33abab25d69111ba8de88c58f4658dee">
  <xsd:schema xmlns:xsd="http://www.w3.org/2001/XMLSchema" xmlns:xs="http://www.w3.org/2001/XMLSchema" xmlns:p="http://schemas.microsoft.com/office/2006/metadata/properties" xmlns:ns3="0bebe592-e1ac-4970-a3ac-772dacb34276" targetNamespace="http://schemas.microsoft.com/office/2006/metadata/properties" ma:root="true" ma:fieldsID="de0c53dcf86285dd8ea550a4124c569e" ns3:_="">
    <xsd:import namespace="0bebe592-e1ac-4970-a3ac-772dacb34276"/>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ebe592-e1ac-4970-a3ac-772dacb34276" elementFormDefault="qualified">
    <xsd:import namespace="http://schemas.microsoft.com/office/2006/documentManagement/types"/>
    <xsd:import namespace="http://schemas.microsoft.com/office/infopath/2007/PartnerControls"/>
    <xsd:element name="SharedWithUsers" ma:index="8" nillable="true" ma:displayName="Κοινή χρήση με"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D0B4CA-58C5-4F59-AC8B-3B0C7A3C06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ebe592-e1ac-4970-a3ac-772dacb342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949890-B9DB-429E-B0DA-CCCC933B445E}">
  <ds:schemaRefs>
    <ds:schemaRef ds:uri="http://schemas.microsoft.com/sharepoint/v3/contenttype/forms"/>
  </ds:schemaRefs>
</ds:datastoreItem>
</file>

<file path=customXml/itemProps3.xml><?xml version="1.0" encoding="utf-8"?>
<ds:datastoreItem xmlns:ds="http://schemas.openxmlformats.org/officeDocument/2006/customXml" ds:itemID="{F983A53E-3A7F-4CA1-91D2-C100908D7E5C}">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0bebe592-e1ac-4970-a3ac-772dacb3427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Urban</Template>
  <TotalTime>1788</TotalTime>
  <Words>943</Words>
  <Application>Microsoft Office PowerPoint</Application>
  <PresentationFormat>On-screen Show (4:3)</PresentationFormat>
  <Paragraphs>124</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KEPA - Who we are</vt:lpstr>
      <vt:lpstr>Microfinance - EU definition and context</vt:lpstr>
      <vt:lpstr>Microfinance  - KEPA’s actions</vt:lpstr>
      <vt:lpstr>Microfinance  in Greece</vt:lpstr>
      <vt:lpstr>Microfinance in EU – A case for non-banks</vt:lpstr>
      <vt:lpstr>Microfinance  in EU – Final remarks</vt:lpstr>
      <vt:lpstr>     THANK YOU!!         THESSALONIKI  KEΠΑ (www.e-kepa.gr) tel: +302310480000, fax: +302310480003, mob: +306972220969, Skype name: stamkos.neoklis 6th klm. Charilaou-Thermi, Lida Maria Block, Hermes Building, P.C. 57001 Thessaloniki, Greece  BRUSSELS  Brussels bureau: 3 Rue du Luxembourg, 1000, Brussels salgueiroi@e-kepa.gr tel, fax: +3225116711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Καμπούκος Δημήτρης</dc:creator>
  <cp:lastModifiedBy>.</cp:lastModifiedBy>
  <cp:revision>222</cp:revision>
  <dcterms:created xsi:type="dcterms:W3CDTF">2014-01-14T12:42:56Z</dcterms:created>
  <dcterms:modified xsi:type="dcterms:W3CDTF">2016-05-25T07:21:39Z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0x010100F5C8ABC1F7B86D4F931F0903048424B2</vt:lpwstr>
  </property>
  <property fmtid="{D5CDD505-2E9C-101B-9397-08002B2CF9AE}" pid="3" name="IsMyDocuments">
    <vt:bool>true</vt:bool>
  </property>
</Properties>
</file>