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1" r:id="rId5"/>
    <p:sldId id="262" r:id="rId6"/>
    <p:sldId id="264" r:id="rId7"/>
    <p:sldId id="265" r:id="rId8"/>
    <p:sldId id="267" r:id="rId9"/>
    <p:sldId id="268" r:id="rId10"/>
    <p:sldId id="266" r:id="rId11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66CF"/>
    <a:srgbClr val="2D5EC1"/>
    <a:srgbClr val="3E6FD2"/>
    <a:srgbClr val="BDDEFF"/>
    <a:srgbClr val="99CCFF"/>
    <a:srgbClr val="808080"/>
    <a:srgbClr val="FFD624"/>
    <a:srgbClr val="0F5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580" y="-780"/>
      </p:cViewPr>
      <p:guideLst>
        <p:guide orient="horz" pos="2160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4CA28A-69BF-44F8-98AE-B36E34B4A9C6}" type="doc">
      <dgm:prSet loTypeId="urn:microsoft.com/office/officeart/2005/8/layout/process4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50058766-DC93-4641-83C7-AB3FF3C64C43}">
      <dgm:prSet phldrT="[Text]" custT="1"/>
      <dgm:spPr/>
      <dgm:t>
        <a:bodyPr/>
        <a:lstStyle/>
        <a:p>
          <a:r>
            <a:rPr lang="en-GB" sz="1800" b="1" noProof="0" dirty="0" smtClean="0"/>
            <a:t>Benefitting from EU guarantee</a:t>
          </a:r>
          <a:endParaRPr lang="en-GB" sz="1800" b="1" noProof="0" dirty="0"/>
        </a:p>
      </dgm:t>
    </dgm:pt>
    <dgm:pt modelId="{F432A5A0-4258-4ABF-9BDF-756AD90F37C0}" type="parTrans" cxnId="{FF20887B-1D18-47DD-B623-060B707B46FD}">
      <dgm:prSet/>
      <dgm:spPr/>
      <dgm:t>
        <a:bodyPr/>
        <a:lstStyle/>
        <a:p>
          <a:endParaRPr lang="en-GB"/>
        </a:p>
      </dgm:t>
    </dgm:pt>
    <dgm:pt modelId="{368B08B3-41D6-413A-9851-6402A751ED40}" type="sibTrans" cxnId="{FF20887B-1D18-47DD-B623-060B707B46FD}">
      <dgm:prSet/>
      <dgm:spPr/>
      <dgm:t>
        <a:bodyPr/>
        <a:lstStyle/>
        <a:p>
          <a:endParaRPr lang="en-GB"/>
        </a:p>
      </dgm:t>
    </dgm:pt>
    <dgm:pt modelId="{7E3DEF5B-5C89-409C-BCEE-86BB14361D1C}">
      <dgm:prSet phldrT="[Text]" custT="1"/>
      <dgm:spPr/>
      <dgm:t>
        <a:bodyPr/>
        <a:lstStyle/>
        <a:p>
          <a:r>
            <a:rPr lang="en-GB" sz="1800" noProof="0" smtClean="0"/>
            <a:t>EIB (EFSI)</a:t>
          </a:r>
          <a:endParaRPr lang="en-GB" sz="1800" noProof="0" dirty="0"/>
        </a:p>
      </dgm:t>
    </dgm:pt>
    <dgm:pt modelId="{B7CB99DC-00E2-44F3-8A5C-9FEA6837AA25}" type="parTrans" cxnId="{693FBED4-7DE5-44E9-A873-64147700F5CD}">
      <dgm:prSet/>
      <dgm:spPr/>
      <dgm:t>
        <a:bodyPr/>
        <a:lstStyle/>
        <a:p>
          <a:endParaRPr lang="en-GB"/>
        </a:p>
      </dgm:t>
    </dgm:pt>
    <dgm:pt modelId="{1A41B727-EADF-41F1-BFA5-FC1A86CB46C4}" type="sibTrans" cxnId="{693FBED4-7DE5-44E9-A873-64147700F5CD}">
      <dgm:prSet/>
      <dgm:spPr/>
      <dgm:t>
        <a:bodyPr/>
        <a:lstStyle/>
        <a:p>
          <a:endParaRPr lang="en-GB"/>
        </a:p>
      </dgm:t>
    </dgm:pt>
    <dgm:pt modelId="{8608BCA9-685D-4A38-821A-7309D3BC3644}">
      <dgm:prSet phldrT="[Text]" custT="1"/>
      <dgm:spPr/>
      <dgm:t>
        <a:bodyPr/>
        <a:lstStyle/>
        <a:p>
          <a:r>
            <a:rPr lang="en-GB" sz="1800" noProof="0" smtClean="0"/>
            <a:t>EIF (EFSI)</a:t>
          </a:r>
          <a:endParaRPr lang="en-GB" sz="1800" noProof="0" dirty="0"/>
        </a:p>
      </dgm:t>
    </dgm:pt>
    <dgm:pt modelId="{0597B0BC-79DD-430E-A318-647C1AC1C280}" type="parTrans" cxnId="{035A8612-EBAD-4F51-BC78-8BAA7E022357}">
      <dgm:prSet/>
      <dgm:spPr/>
      <dgm:t>
        <a:bodyPr/>
        <a:lstStyle/>
        <a:p>
          <a:endParaRPr lang="en-GB"/>
        </a:p>
      </dgm:t>
    </dgm:pt>
    <dgm:pt modelId="{A3B20C4F-8DBD-4292-A30C-737890AFCD80}" type="sibTrans" cxnId="{035A8612-EBAD-4F51-BC78-8BAA7E022357}">
      <dgm:prSet/>
      <dgm:spPr/>
      <dgm:t>
        <a:bodyPr/>
        <a:lstStyle/>
        <a:p>
          <a:endParaRPr lang="en-GB"/>
        </a:p>
      </dgm:t>
    </dgm:pt>
    <dgm:pt modelId="{AA7A6C67-B28D-414C-BB23-DAF7F58912A5}">
      <dgm:prSet phldrT="[Text]" custT="1"/>
      <dgm:spPr/>
      <dgm:t>
        <a:bodyPr/>
        <a:lstStyle/>
        <a:p>
          <a:r>
            <a:rPr lang="en-GB" sz="2000" b="1" noProof="0" smtClean="0"/>
            <a:t>Investment Platform</a:t>
          </a:r>
          <a:endParaRPr lang="en-GB" sz="2000" b="1" noProof="0" dirty="0"/>
        </a:p>
      </dgm:t>
    </dgm:pt>
    <dgm:pt modelId="{C776171D-500B-4FE5-BB8F-E5F2B1CF5BC8}" type="parTrans" cxnId="{02FB66DA-7575-406F-800C-39796ED5829E}">
      <dgm:prSet/>
      <dgm:spPr/>
      <dgm:t>
        <a:bodyPr/>
        <a:lstStyle/>
        <a:p>
          <a:endParaRPr lang="en-GB"/>
        </a:p>
      </dgm:t>
    </dgm:pt>
    <dgm:pt modelId="{B97E5CFC-DEA7-47D1-8380-20A26B3E3238}" type="sibTrans" cxnId="{02FB66DA-7575-406F-800C-39796ED5829E}">
      <dgm:prSet/>
      <dgm:spPr/>
      <dgm:t>
        <a:bodyPr/>
        <a:lstStyle/>
        <a:p>
          <a:endParaRPr lang="en-GB"/>
        </a:p>
      </dgm:t>
    </dgm:pt>
    <dgm:pt modelId="{92FF8A72-0C62-4F62-80F2-97CDE48553EE}">
      <dgm:prSet phldrT="[Text]" custT="1"/>
      <dgm:spPr/>
      <dgm:t>
        <a:bodyPr/>
        <a:lstStyle/>
        <a:p>
          <a:r>
            <a:rPr lang="en-GB" sz="2000" noProof="0" smtClean="0"/>
            <a:t>IIW</a:t>
          </a:r>
          <a:endParaRPr lang="en-GB" sz="2000" noProof="0" dirty="0"/>
        </a:p>
      </dgm:t>
    </dgm:pt>
    <dgm:pt modelId="{50319CBE-67FB-4696-BA5C-980BA92D096B}" type="parTrans" cxnId="{4916BD5C-63C9-4631-A135-60FD93930F57}">
      <dgm:prSet/>
      <dgm:spPr/>
      <dgm:t>
        <a:bodyPr/>
        <a:lstStyle/>
        <a:p>
          <a:endParaRPr lang="en-GB"/>
        </a:p>
      </dgm:t>
    </dgm:pt>
    <dgm:pt modelId="{4B9699B4-22E0-4280-970A-998931CE1794}" type="sibTrans" cxnId="{4916BD5C-63C9-4631-A135-60FD93930F57}">
      <dgm:prSet/>
      <dgm:spPr/>
      <dgm:t>
        <a:bodyPr/>
        <a:lstStyle/>
        <a:p>
          <a:endParaRPr lang="en-GB"/>
        </a:p>
      </dgm:t>
    </dgm:pt>
    <dgm:pt modelId="{2C15D0FD-FCC7-4B95-8ABF-4B70DF4A56C3}">
      <dgm:prSet phldrT="[Text]" custT="1"/>
      <dgm:spPr/>
      <dgm:t>
        <a:bodyPr/>
        <a:lstStyle/>
        <a:p>
          <a:r>
            <a:rPr lang="en-GB" sz="2000" noProof="0" smtClean="0"/>
            <a:t>SME window</a:t>
          </a:r>
          <a:endParaRPr lang="en-GB" sz="2000" noProof="0" dirty="0"/>
        </a:p>
      </dgm:t>
    </dgm:pt>
    <dgm:pt modelId="{377BDC11-0527-4CED-ADA6-60CBA815864B}" type="parTrans" cxnId="{8D99BFF5-A4D5-47FD-A71D-B9537BCAC7BB}">
      <dgm:prSet/>
      <dgm:spPr/>
      <dgm:t>
        <a:bodyPr/>
        <a:lstStyle/>
        <a:p>
          <a:endParaRPr lang="en-GB"/>
        </a:p>
      </dgm:t>
    </dgm:pt>
    <dgm:pt modelId="{DCA3FA7F-AE27-4E68-AA7C-13700E8A893F}" type="sibTrans" cxnId="{8D99BFF5-A4D5-47FD-A71D-B9537BCAC7BB}">
      <dgm:prSet/>
      <dgm:spPr/>
      <dgm:t>
        <a:bodyPr/>
        <a:lstStyle/>
        <a:p>
          <a:endParaRPr lang="en-GB"/>
        </a:p>
      </dgm:t>
    </dgm:pt>
    <dgm:pt modelId="{465959C9-2ADD-46FB-8505-F45E8205F7BC}">
      <dgm:prSet phldrT="[Text]" custT="1"/>
      <dgm:spPr/>
      <dgm:t>
        <a:bodyPr/>
        <a:lstStyle/>
        <a:p>
          <a:r>
            <a:rPr lang="en-GB" sz="1800" b="1" noProof="0" smtClean="0"/>
            <a:t>Loans, Equity, Guarantees</a:t>
          </a:r>
          <a:endParaRPr lang="en-GB" sz="1800" b="1" noProof="0" dirty="0"/>
        </a:p>
      </dgm:t>
    </dgm:pt>
    <dgm:pt modelId="{54924B74-A1EA-4109-B9D4-C29100F54205}" type="parTrans" cxnId="{3CA6AAD0-B95B-4111-B807-5DFF4E024085}">
      <dgm:prSet/>
      <dgm:spPr/>
      <dgm:t>
        <a:bodyPr/>
        <a:lstStyle/>
        <a:p>
          <a:endParaRPr lang="en-GB"/>
        </a:p>
      </dgm:t>
    </dgm:pt>
    <dgm:pt modelId="{8936D226-8BB2-43C0-99AE-A56801686BDD}" type="sibTrans" cxnId="{3CA6AAD0-B95B-4111-B807-5DFF4E024085}">
      <dgm:prSet/>
      <dgm:spPr/>
      <dgm:t>
        <a:bodyPr/>
        <a:lstStyle/>
        <a:p>
          <a:endParaRPr lang="en-GB"/>
        </a:p>
      </dgm:t>
    </dgm:pt>
    <dgm:pt modelId="{34E9A8BB-6823-405D-A3C1-FC48861D9B5A}">
      <dgm:prSet phldrT="[Text]" custT="1"/>
      <dgm:spPr/>
      <dgm:t>
        <a:bodyPr/>
        <a:lstStyle/>
        <a:p>
          <a:r>
            <a:rPr lang="en-GB" sz="2000" noProof="0" dirty="0" smtClean="0"/>
            <a:t>Projects</a:t>
          </a:r>
          <a:endParaRPr lang="en-GB" sz="2000" noProof="0" dirty="0"/>
        </a:p>
      </dgm:t>
    </dgm:pt>
    <dgm:pt modelId="{C31271D1-F33E-4CBD-9D3A-FA65F8A899E3}" type="parTrans" cxnId="{5F908DA4-46EB-40FF-9DDC-9A2000B5F276}">
      <dgm:prSet/>
      <dgm:spPr/>
      <dgm:t>
        <a:bodyPr/>
        <a:lstStyle/>
        <a:p>
          <a:endParaRPr lang="en-GB"/>
        </a:p>
      </dgm:t>
    </dgm:pt>
    <dgm:pt modelId="{C41D7DFB-4016-4E5C-A239-6E177D48DAF0}" type="sibTrans" cxnId="{5F908DA4-46EB-40FF-9DDC-9A2000B5F276}">
      <dgm:prSet/>
      <dgm:spPr/>
      <dgm:t>
        <a:bodyPr/>
        <a:lstStyle/>
        <a:p>
          <a:endParaRPr lang="en-GB"/>
        </a:p>
      </dgm:t>
    </dgm:pt>
    <dgm:pt modelId="{4A8CDC46-28AD-4A01-8511-A2F489D0651B}">
      <dgm:prSet phldrT="[Text]" custT="1"/>
      <dgm:spPr/>
      <dgm:t>
        <a:bodyPr/>
        <a:lstStyle/>
        <a:p>
          <a:r>
            <a:rPr lang="en-GB" sz="2000" noProof="0" dirty="0" smtClean="0"/>
            <a:t>Investments</a:t>
          </a:r>
          <a:endParaRPr lang="en-GB" sz="2000" noProof="0" dirty="0"/>
        </a:p>
      </dgm:t>
    </dgm:pt>
    <dgm:pt modelId="{7DF6615F-B887-4AD3-9C23-5E497AA6FC44}" type="parTrans" cxnId="{F7444658-BDF7-4547-9152-41AC08A6ABE2}">
      <dgm:prSet/>
      <dgm:spPr/>
      <dgm:t>
        <a:bodyPr/>
        <a:lstStyle/>
        <a:p>
          <a:endParaRPr lang="en-GB"/>
        </a:p>
      </dgm:t>
    </dgm:pt>
    <dgm:pt modelId="{5B0D5007-AD8D-45B3-9F9D-44A4E19EE6FA}" type="sibTrans" cxnId="{F7444658-BDF7-4547-9152-41AC08A6ABE2}">
      <dgm:prSet/>
      <dgm:spPr/>
      <dgm:t>
        <a:bodyPr/>
        <a:lstStyle/>
        <a:p>
          <a:endParaRPr lang="en-GB"/>
        </a:p>
      </dgm:t>
    </dgm:pt>
    <dgm:pt modelId="{F68710F7-049C-4191-92CA-FB9725CF6BF4}" type="pres">
      <dgm:prSet presAssocID="{784CA28A-69BF-44F8-98AE-B36E34B4A9C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A7BBE5D-70C1-4DC4-8768-9E84FC8CF636}" type="pres">
      <dgm:prSet presAssocID="{465959C9-2ADD-46FB-8505-F45E8205F7BC}" presName="boxAndChildren" presStyleCnt="0"/>
      <dgm:spPr/>
      <dgm:t>
        <a:bodyPr/>
        <a:lstStyle/>
        <a:p>
          <a:endParaRPr lang="en-GB"/>
        </a:p>
      </dgm:t>
    </dgm:pt>
    <dgm:pt modelId="{745C5879-50A7-4871-A166-B44FB4DA9072}" type="pres">
      <dgm:prSet presAssocID="{465959C9-2ADD-46FB-8505-F45E8205F7BC}" presName="parentTextBox" presStyleLbl="node1" presStyleIdx="0" presStyleCnt="3"/>
      <dgm:spPr/>
      <dgm:t>
        <a:bodyPr/>
        <a:lstStyle/>
        <a:p>
          <a:endParaRPr lang="en-GB"/>
        </a:p>
      </dgm:t>
    </dgm:pt>
    <dgm:pt modelId="{93AD3F52-B2D0-44E0-B144-F84EEED12429}" type="pres">
      <dgm:prSet presAssocID="{465959C9-2ADD-46FB-8505-F45E8205F7BC}" presName="entireBox" presStyleLbl="node1" presStyleIdx="0" presStyleCnt="3"/>
      <dgm:spPr/>
      <dgm:t>
        <a:bodyPr/>
        <a:lstStyle/>
        <a:p>
          <a:endParaRPr lang="en-GB"/>
        </a:p>
      </dgm:t>
    </dgm:pt>
    <dgm:pt modelId="{EC4B8655-B06D-4536-A8AB-E5C5D084B6FB}" type="pres">
      <dgm:prSet presAssocID="{465959C9-2ADD-46FB-8505-F45E8205F7BC}" presName="descendantBox" presStyleCnt="0"/>
      <dgm:spPr/>
      <dgm:t>
        <a:bodyPr/>
        <a:lstStyle/>
        <a:p>
          <a:endParaRPr lang="en-GB"/>
        </a:p>
      </dgm:t>
    </dgm:pt>
    <dgm:pt modelId="{941651E8-0071-430A-8C50-92AC1A5B35F3}" type="pres">
      <dgm:prSet presAssocID="{34E9A8BB-6823-405D-A3C1-FC48861D9B5A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FA397F1-667E-4DB0-9F7B-470805E541CF}" type="pres">
      <dgm:prSet presAssocID="{4A8CDC46-28AD-4A01-8511-A2F489D0651B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41EB502-0ADB-4B21-81F3-712BDDCE36C7}" type="pres">
      <dgm:prSet presAssocID="{B97E5CFC-DEA7-47D1-8380-20A26B3E3238}" presName="sp" presStyleCnt="0"/>
      <dgm:spPr/>
      <dgm:t>
        <a:bodyPr/>
        <a:lstStyle/>
        <a:p>
          <a:endParaRPr lang="en-GB"/>
        </a:p>
      </dgm:t>
    </dgm:pt>
    <dgm:pt modelId="{90C61496-36ED-4132-9CFF-CBD2EFD22B35}" type="pres">
      <dgm:prSet presAssocID="{AA7A6C67-B28D-414C-BB23-DAF7F58912A5}" presName="arrowAndChildren" presStyleCnt="0"/>
      <dgm:spPr/>
      <dgm:t>
        <a:bodyPr/>
        <a:lstStyle/>
        <a:p>
          <a:endParaRPr lang="en-GB"/>
        </a:p>
      </dgm:t>
    </dgm:pt>
    <dgm:pt modelId="{8B535767-9191-4D7B-A044-5ED091DE0D47}" type="pres">
      <dgm:prSet presAssocID="{AA7A6C67-B28D-414C-BB23-DAF7F58912A5}" presName="parentTextArrow" presStyleLbl="node1" presStyleIdx="0" presStyleCnt="3"/>
      <dgm:spPr/>
      <dgm:t>
        <a:bodyPr/>
        <a:lstStyle/>
        <a:p>
          <a:endParaRPr lang="en-GB"/>
        </a:p>
      </dgm:t>
    </dgm:pt>
    <dgm:pt modelId="{992EF22B-F0F3-4ABA-B91D-92A66DAE8E8D}" type="pres">
      <dgm:prSet presAssocID="{AA7A6C67-B28D-414C-BB23-DAF7F58912A5}" presName="arrow" presStyleLbl="node1" presStyleIdx="1" presStyleCnt="3"/>
      <dgm:spPr/>
      <dgm:t>
        <a:bodyPr/>
        <a:lstStyle/>
        <a:p>
          <a:endParaRPr lang="en-GB"/>
        </a:p>
      </dgm:t>
    </dgm:pt>
    <dgm:pt modelId="{60C59CB7-6B25-4D80-8B18-8DAD3FB1FBCC}" type="pres">
      <dgm:prSet presAssocID="{AA7A6C67-B28D-414C-BB23-DAF7F58912A5}" presName="descendantArrow" presStyleCnt="0"/>
      <dgm:spPr/>
      <dgm:t>
        <a:bodyPr/>
        <a:lstStyle/>
        <a:p>
          <a:endParaRPr lang="en-GB"/>
        </a:p>
      </dgm:t>
    </dgm:pt>
    <dgm:pt modelId="{153D68B7-5644-4F34-8441-1C1137D8E086}" type="pres">
      <dgm:prSet presAssocID="{92FF8A72-0C62-4F62-80F2-97CDE48553EE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EA740AC-99B9-47C4-A2AD-D88D6CE5DE1E}" type="pres">
      <dgm:prSet presAssocID="{2C15D0FD-FCC7-4B95-8ABF-4B70DF4A56C3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3F5D44-C009-4C82-AB3D-3C68B57CBC74}" type="pres">
      <dgm:prSet presAssocID="{368B08B3-41D6-413A-9851-6402A751ED40}" presName="sp" presStyleCnt="0"/>
      <dgm:spPr/>
      <dgm:t>
        <a:bodyPr/>
        <a:lstStyle/>
        <a:p>
          <a:endParaRPr lang="en-GB"/>
        </a:p>
      </dgm:t>
    </dgm:pt>
    <dgm:pt modelId="{E7BCA734-7C36-4EBC-BAA1-C128E42987BE}" type="pres">
      <dgm:prSet presAssocID="{50058766-DC93-4641-83C7-AB3FF3C64C43}" presName="arrowAndChildren" presStyleCnt="0"/>
      <dgm:spPr/>
      <dgm:t>
        <a:bodyPr/>
        <a:lstStyle/>
        <a:p>
          <a:endParaRPr lang="en-GB"/>
        </a:p>
      </dgm:t>
    </dgm:pt>
    <dgm:pt modelId="{9A18B1CE-DFAE-4463-BE20-0F3F090468C4}" type="pres">
      <dgm:prSet presAssocID="{50058766-DC93-4641-83C7-AB3FF3C64C43}" presName="parentTextArrow" presStyleLbl="node1" presStyleIdx="1" presStyleCnt="3"/>
      <dgm:spPr/>
      <dgm:t>
        <a:bodyPr/>
        <a:lstStyle/>
        <a:p>
          <a:endParaRPr lang="en-GB"/>
        </a:p>
      </dgm:t>
    </dgm:pt>
    <dgm:pt modelId="{B0F34984-FA1C-42CC-8025-4D2E40F9B85A}" type="pres">
      <dgm:prSet presAssocID="{50058766-DC93-4641-83C7-AB3FF3C64C43}" presName="arrow" presStyleLbl="node1" presStyleIdx="2" presStyleCnt="3"/>
      <dgm:spPr/>
      <dgm:t>
        <a:bodyPr/>
        <a:lstStyle/>
        <a:p>
          <a:endParaRPr lang="en-GB"/>
        </a:p>
      </dgm:t>
    </dgm:pt>
    <dgm:pt modelId="{E3216002-951D-48CA-81BD-0CA4FE02FC78}" type="pres">
      <dgm:prSet presAssocID="{50058766-DC93-4641-83C7-AB3FF3C64C43}" presName="descendantArrow" presStyleCnt="0"/>
      <dgm:spPr/>
      <dgm:t>
        <a:bodyPr/>
        <a:lstStyle/>
        <a:p>
          <a:endParaRPr lang="en-GB"/>
        </a:p>
      </dgm:t>
    </dgm:pt>
    <dgm:pt modelId="{2699ADFB-101B-478C-A9EF-7AA5040A204E}" type="pres">
      <dgm:prSet presAssocID="{7E3DEF5B-5C89-409C-BCEE-86BB14361D1C}" presName="childTextArrow" presStyleLbl="fgAccFollowNode1" presStyleIdx="4" presStyleCnt="6" custScaleY="6194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9BDEE5D-2762-448C-B365-67CBE453CFFE}" type="pres">
      <dgm:prSet presAssocID="{8608BCA9-685D-4A38-821A-7309D3BC3644}" presName="childTextArrow" presStyleLbl="fgAccFollowNode1" presStyleIdx="5" presStyleCnt="6" custScaleY="6194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93FBED4-7DE5-44E9-A873-64147700F5CD}" srcId="{50058766-DC93-4641-83C7-AB3FF3C64C43}" destId="{7E3DEF5B-5C89-409C-BCEE-86BB14361D1C}" srcOrd="0" destOrd="0" parTransId="{B7CB99DC-00E2-44F3-8A5C-9FEA6837AA25}" sibTransId="{1A41B727-EADF-41F1-BFA5-FC1A86CB46C4}"/>
    <dgm:cxn modelId="{8D99BFF5-A4D5-47FD-A71D-B9537BCAC7BB}" srcId="{AA7A6C67-B28D-414C-BB23-DAF7F58912A5}" destId="{2C15D0FD-FCC7-4B95-8ABF-4B70DF4A56C3}" srcOrd="1" destOrd="0" parTransId="{377BDC11-0527-4CED-ADA6-60CBA815864B}" sibTransId="{DCA3FA7F-AE27-4E68-AA7C-13700E8A893F}"/>
    <dgm:cxn modelId="{14B6C544-2987-4185-8B03-8E32EB61209F}" type="presOf" srcId="{7E3DEF5B-5C89-409C-BCEE-86BB14361D1C}" destId="{2699ADFB-101B-478C-A9EF-7AA5040A204E}" srcOrd="0" destOrd="0" presId="urn:microsoft.com/office/officeart/2005/8/layout/process4"/>
    <dgm:cxn modelId="{035A8612-EBAD-4F51-BC78-8BAA7E022357}" srcId="{50058766-DC93-4641-83C7-AB3FF3C64C43}" destId="{8608BCA9-685D-4A38-821A-7309D3BC3644}" srcOrd="1" destOrd="0" parTransId="{0597B0BC-79DD-430E-A318-647C1AC1C280}" sibTransId="{A3B20C4F-8DBD-4292-A30C-737890AFCD80}"/>
    <dgm:cxn modelId="{DD2E031E-5E62-4EB3-B357-6489C389689A}" type="presOf" srcId="{784CA28A-69BF-44F8-98AE-B36E34B4A9C6}" destId="{F68710F7-049C-4191-92CA-FB9725CF6BF4}" srcOrd="0" destOrd="0" presId="urn:microsoft.com/office/officeart/2005/8/layout/process4"/>
    <dgm:cxn modelId="{F053EC0D-B564-4B39-9AB2-1DC927E6D78B}" type="presOf" srcId="{4A8CDC46-28AD-4A01-8511-A2F489D0651B}" destId="{FFA397F1-667E-4DB0-9F7B-470805E541CF}" srcOrd="0" destOrd="0" presId="urn:microsoft.com/office/officeart/2005/8/layout/process4"/>
    <dgm:cxn modelId="{27BA6F9C-F0A9-49C7-9690-BE95FBCBB756}" type="presOf" srcId="{50058766-DC93-4641-83C7-AB3FF3C64C43}" destId="{9A18B1CE-DFAE-4463-BE20-0F3F090468C4}" srcOrd="0" destOrd="0" presId="urn:microsoft.com/office/officeart/2005/8/layout/process4"/>
    <dgm:cxn modelId="{6F06C94A-B53F-4342-BA0A-6F6602CEB01B}" type="presOf" srcId="{AA7A6C67-B28D-414C-BB23-DAF7F58912A5}" destId="{992EF22B-F0F3-4ABA-B91D-92A66DAE8E8D}" srcOrd="1" destOrd="0" presId="urn:microsoft.com/office/officeart/2005/8/layout/process4"/>
    <dgm:cxn modelId="{BA730EFF-43CF-49D7-9445-6480F2E6B106}" type="presOf" srcId="{465959C9-2ADD-46FB-8505-F45E8205F7BC}" destId="{93AD3F52-B2D0-44E0-B144-F84EEED12429}" srcOrd="1" destOrd="0" presId="urn:microsoft.com/office/officeart/2005/8/layout/process4"/>
    <dgm:cxn modelId="{3CA6AAD0-B95B-4111-B807-5DFF4E024085}" srcId="{784CA28A-69BF-44F8-98AE-B36E34B4A9C6}" destId="{465959C9-2ADD-46FB-8505-F45E8205F7BC}" srcOrd="2" destOrd="0" parTransId="{54924B74-A1EA-4109-B9D4-C29100F54205}" sibTransId="{8936D226-8BB2-43C0-99AE-A56801686BDD}"/>
    <dgm:cxn modelId="{A2585D4D-86F2-4359-A08E-B2ACE0B0F16E}" type="presOf" srcId="{92FF8A72-0C62-4F62-80F2-97CDE48553EE}" destId="{153D68B7-5644-4F34-8441-1C1137D8E086}" srcOrd="0" destOrd="0" presId="urn:microsoft.com/office/officeart/2005/8/layout/process4"/>
    <dgm:cxn modelId="{5F908DA4-46EB-40FF-9DDC-9A2000B5F276}" srcId="{465959C9-2ADD-46FB-8505-F45E8205F7BC}" destId="{34E9A8BB-6823-405D-A3C1-FC48861D9B5A}" srcOrd="0" destOrd="0" parTransId="{C31271D1-F33E-4CBD-9D3A-FA65F8A899E3}" sibTransId="{C41D7DFB-4016-4E5C-A239-6E177D48DAF0}"/>
    <dgm:cxn modelId="{4916BD5C-63C9-4631-A135-60FD93930F57}" srcId="{AA7A6C67-B28D-414C-BB23-DAF7F58912A5}" destId="{92FF8A72-0C62-4F62-80F2-97CDE48553EE}" srcOrd="0" destOrd="0" parTransId="{50319CBE-67FB-4696-BA5C-980BA92D096B}" sibTransId="{4B9699B4-22E0-4280-970A-998931CE1794}"/>
    <dgm:cxn modelId="{7A04B7C4-B2E1-4AA6-8E9C-1174FF4E2377}" type="presOf" srcId="{2C15D0FD-FCC7-4B95-8ABF-4B70DF4A56C3}" destId="{EEA740AC-99B9-47C4-A2AD-D88D6CE5DE1E}" srcOrd="0" destOrd="0" presId="urn:microsoft.com/office/officeart/2005/8/layout/process4"/>
    <dgm:cxn modelId="{F7444658-BDF7-4547-9152-41AC08A6ABE2}" srcId="{465959C9-2ADD-46FB-8505-F45E8205F7BC}" destId="{4A8CDC46-28AD-4A01-8511-A2F489D0651B}" srcOrd="1" destOrd="0" parTransId="{7DF6615F-B887-4AD3-9C23-5E497AA6FC44}" sibTransId="{5B0D5007-AD8D-45B3-9F9D-44A4E19EE6FA}"/>
    <dgm:cxn modelId="{5CC08D62-9EF5-41A3-AAED-40E7BBBFFD70}" type="presOf" srcId="{50058766-DC93-4641-83C7-AB3FF3C64C43}" destId="{B0F34984-FA1C-42CC-8025-4D2E40F9B85A}" srcOrd="1" destOrd="0" presId="urn:microsoft.com/office/officeart/2005/8/layout/process4"/>
    <dgm:cxn modelId="{EEDCDB50-A8E9-42D4-9D79-5546F8DD9859}" type="presOf" srcId="{465959C9-2ADD-46FB-8505-F45E8205F7BC}" destId="{745C5879-50A7-4871-A166-B44FB4DA9072}" srcOrd="0" destOrd="0" presId="urn:microsoft.com/office/officeart/2005/8/layout/process4"/>
    <dgm:cxn modelId="{A379B412-DDA6-4009-87EC-663A5988D018}" type="presOf" srcId="{AA7A6C67-B28D-414C-BB23-DAF7F58912A5}" destId="{8B535767-9191-4D7B-A044-5ED091DE0D47}" srcOrd="0" destOrd="0" presId="urn:microsoft.com/office/officeart/2005/8/layout/process4"/>
    <dgm:cxn modelId="{3CA5D15C-9AA7-4927-B21B-D4F100D2CBA6}" type="presOf" srcId="{34E9A8BB-6823-405D-A3C1-FC48861D9B5A}" destId="{941651E8-0071-430A-8C50-92AC1A5B35F3}" srcOrd="0" destOrd="0" presId="urn:microsoft.com/office/officeart/2005/8/layout/process4"/>
    <dgm:cxn modelId="{02FB66DA-7575-406F-800C-39796ED5829E}" srcId="{784CA28A-69BF-44F8-98AE-B36E34B4A9C6}" destId="{AA7A6C67-B28D-414C-BB23-DAF7F58912A5}" srcOrd="1" destOrd="0" parTransId="{C776171D-500B-4FE5-BB8F-E5F2B1CF5BC8}" sibTransId="{B97E5CFC-DEA7-47D1-8380-20A26B3E3238}"/>
    <dgm:cxn modelId="{23B8ACC5-37F2-4CA3-A6BF-D551629D7EC5}" type="presOf" srcId="{8608BCA9-685D-4A38-821A-7309D3BC3644}" destId="{39BDEE5D-2762-448C-B365-67CBE453CFFE}" srcOrd="0" destOrd="0" presId="urn:microsoft.com/office/officeart/2005/8/layout/process4"/>
    <dgm:cxn modelId="{FF20887B-1D18-47DD-B623-060B707B46FD}" srcId="{784CA28A-69BF-44F8-98AE-B36E34B4A9C6}" destId="{50058766-DC93-4641-83C7-AB3FF3C64C43}" srcOrd="0" destOrd="0" parTransId="{F432A5A0-4258-4ABF-9BDF-756AD90F37C0}" sibTransId="{368B08B3-41D6-413A-9851-6402A751ED40}"/>
    <dgm:cxn modelId="{600CCD4A-2C14-4EC2-96F7-03AB0C288FEC}" type="presParOf" srcId="{F68710F7-049C-4191-92CA-FB9725CF6BF4}" destId="{CA7BBE5D-70C1-4DC4-8768-9E84FC8CF636}" srcOrd="0" destOrd="0" presId="urn:microsoft.com/office/officeart/2005/8/layout/process4"/>
    <dgm:cxn modelId="{6E92C3CC-F656-4091-A4DA-F35E4C0AC9F8}" type="presParOf" srcId="{CA7BBE5D-70C1-4DC4-8768-9E84FC8CF636}" destId="{745C5879-50A7-4871-A166-B44FB4DA9072}" srcOrd="0" destOrd="0" presId="urn:microsoft.com/office/officeart/2005/8/layout/process4"/>
    <dgm:cxn modelId="{83A83536-076B-48DA-B7D9-AA80511D4B23}" type="presParOf" srcId="{CA7BBE5D-70C1-4DC4-8768-9E84FC8CF636}" destId="{93AD3F52-B2D0-44E0-B144-F84EEED12429}" srcOrd="1" destOrd="0" presId="urn:microsoft.com/office/officeart/2005/8/layout/process4"/>
    <dgm:cxn modelId="{83B4BA49-AD8B-498A-AA12-F704D9F7AB30}" type="presParOf" srcId="{CA7BBE5D-70C1-4DC4-8768-9E84FC8CF636}" destId="{EC4B8655-B06D-4536-A8AB-E5C5D084B6FB}" srcOrd="2" destOrd="0" presId="urn:microsoft.com/office/officeart/2005/8/layout/process4"/>
    <dgm:cxn modelId="{95759B64-3F5E-454D-BCB7-3F52C264F8CF}" type="presParOf" srcId="{EC4B8655-B06D-4536-A8AB-E5C5D084B6FB}" destId="{941651E8-0071-430A-8C50-92AC1A5B35F3}" srcOrd="0" destOrd="0" presId="urn:microsoft.com/office/officeart/2005/8/layout/process4"/>
    <dgm:cxn modelId="{1C3DFD64-DE9F-48E8-9100-0D87F72D375F}" type="presParOf" srcId="{EC4B8655-B06D-4536-A8AB-E5C5D084B6FB}" destId="{FFA397F1-667E-4DB0-9F7B-470805E541CF}" srcOrd="1" destOrd="0" presId="urn:microsoft.com/office/officeart/2005/8/layout/process4"/>
    <dgm:cxn modelId="{94E114F0-20A5-439B-8CC4-782CBF6439AF}" type="presParOf" srcId="{F68710F7-049C-4191-92CA-FB9725CF6BF4}" destId="{041EB502-0ADB-4B21-81F3-712BDDCE36C7}" srcOrd="1" destOrd="0" presId="urn:microsoft.com/office/officeart/2005/8/layout/process4"/>
    <dgm:cxn modelId="{F07F0C72-E517-4E77-9F8C-B697E3EE23CF}" type="presParOf" srcId="{F68710F7-049C-4191-92CA-FB9725CF6BF4}" destId="{90C61496-36ED-4132-9CFF-CBD2EFD22B35}" srcOrd="2" destOrd="0" presId="urn:microsoft.com/office/officeart/2005/8/layout/process4"/>
    <dgm:cxn modelId="{378024BF-6D8A-4241-94C0-BB94262618F4}" type="presParOf" srcId="{90C61496-36ED-4132-9CFF-CBD2EFD22B35}" destId="{8B535767-9191-4D7B-A044-5ED091DE0D47}" srcOrd="0" destOrd="0" presId="urn:microsoft.com/office/officeart/2005/8/layout/process4"/>
    <dgm:cxn modelId="{C1FE5A7B-CE4F-4B1C-9E82-852FE187F7C3}" type="presParOf" srcId="{90C61496-36ED-4132-9CFF-CBD2EFD22B35}" destId="{992EF22B-F0F3-4ABA-B91D-92A66DAE8E8D}" srcOrd="1" destOrd="0" presId="urn:microsoft.com/office/officeart/2005/8/layout/process4"/>
    <dgm:cxn modelId="{A25EBD23-9C47-49B5-96B3-5FEE0D01D134}" type="presParOf" srcId="{90C61496-36ED-4132-9CFF-CBD2EFD22B35}" destId="{60C59CB7-6B25-4D80-8B18-8DAD3FB1FBCC}" srcOrd="2" destOrd="0" presId="urn:microsoft.com/office/officeart/2005/8/layout/process4"/>
    <dgm:cxn modelId="{07FE60E2-0F9C-4EF2-BC66-29B1B30630C8}" type="presParOf" srcId="{60C59CB7-6B25-4D80-8B18-8DAD3FB1FBCC}" destId="{153D68B7-5644-4F34-8441-1C1137D8E086}" srcOrd="0" destOrd="0" presId="urn:microsoft.com/office/officeart/2005/8/layout/process4"/>
    <dgm:cxn modelId="{A8E3DE31-224D-4CB4-9B94-233668E583E9}" type="presParOf" srcId="{60C59CB7-6B25-4D80-8B18-8DAD3FB1FBCC}" destId="{EEA740AC-99B9-47C4-A2AD-D88D6CE5DE1E}" srcOrd="1" destOrd="0" presId="urn:microsoft.com/office/officeart/2005/8/layout/process4"/>
    <dgm:cxn modelId="{8390DE75-D281-44DF-982E-7D257BDF3535}" type="presParOf" srcId="{F68710F7-049C-4191-92CA-FB9725CF6BF4}" destId="{523F5D44-C009-4C82-AB3D-3C68B57CBC74}" srcOrd="3" destOrd="0" presId="urn:microsoft.com/office/officeart/2005/8/layout/process4"/>
    <dgm:cxn modelId="{D76AC03D-AD07-418B-8402-AA70AC1E3781}" type="presParOf" srcId="{F68710F7-049C-4191-92CA-FB9725CF6BF4}" destId="{E7BCA734-7C36-4EBC-BAA1-C128E42987BE}" srcOrd="4" destOrd="0" presId="urn:microsoft.com/office/officeart/2005/8/layout/process4"/>
    <dgm:cxn modelId="{F1CABC1F-BA67-4D6D-A82B-EC9D70D79009}" type="presParOf" srcId="{E7BCA734-7C36-4EBC-BAA1-C128E42987BE}" destId="{9A18B1CE-DFAE-4463-BE20-0F3F090468C4}" srcOrd="0" destOrd="0" presId="urn:microsoft.com/office/officeart/2005/8/layout/process4"/>
    <dgm:cxn modelId="{C1A451FE-EC34-4BF3-8DD7-FB63F302D608}" type="presParOf" srcId="{E7BCA734-7C36-4EBC-BAA1-C128E42987BE}" destId="{B0F34984-FA1C-42CC-8025-4D2E40F9B85A}" srcOrd="1" destOrd="0" presId="urn:microsoft.com/office/officeart/2005/8/layout/process4"/>
    <dgm:cxn modelId="{B64902AF-754F-41C5-AF60-74E008A99268}" type="presParOf" srcId="{E7BCA734-7C36-4EBC-BAA1-C128E42987BE}" destId="{E3216002-951D-48CA-81BD-0CA4FE02FC78}" srcOrd="2" destOrd="0" presId="urn:microsoft.com/office/officeart/2005/8/layout/process4"/>
    <dgm:cxn modelId="{B04C6CFA-5221-43CE-A54C-B3D7BEAB9AE5}" type="presParOf" srcId="{E3216002-951D-48CA-81BD-0CA4FE02FC78}" destId="{2699ADFB-101B-478C-A9EF-7AA5040A204E}" srcOrd="0" destOrd="0" presId="urn:microsoft.com/office/officeart/2005/8/layout/process4"/>
    <dgm:cxn modelId="{AF23A08A-3C46-4E7B-BA09-48FFEE04D964}" type="presParOf" srcId="{E3216002-951D-48CA-81BD-0CA4FE02FC78}" destId="{39BDEE5D-2762-448C-B365-67CBE453CFFE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4CA28A-69BF-44F8-98AE-B36E34B4A9C6}" type="doc">
      <dgm:prSet loTypeId="urn:microsoft.com/office/officeart/2005/8/layout/process4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8608BCA9-685D-4A38-821A-7309D3BC3644}">
      <dgm:prSet phldrT="[Text]" custT="1"/>
      <dgm:spPr/>
      <dgm:t>
        <a:bodyPr/>
        <a:lstStyle/>
        <a:p>
          <a:r>
            <a:rPr lang="en-GB" sz="1800" noProof="0" smtClean="0"/>
            <a:t>NPBs, Private sector, EU/MS funds, SWFs…</a:t>
          </a:r>
          <a:endParaRPr lang="en-GB" sz="1800" noProof="0" dirty="0"/>
        </a:p>
      </dgm:t>
    </dgm:pt>
    <dgm:pt modelId="{0597B0BC-79DD-430E-A318-647C1AC1C280}" type="parTrans" cxnId="{035A8612-EBAD-4F51-BC78-8BAA7E022357}">
      <dgm:prSet/>
      <dgm:spPr/>
      <dgm:t>
        <a:bodyPr/>
        <a:lstStyle/>
        <a:p>
          <a:endParaRPr lang="en-GB">
            <a:solidFill>
              <a:srgbClr val="2D5EC1"/>
            </a:solidFill>
          </a:endParaRPr>
        </a:p>
      </dgm:t>
    </dgm:pt>
    <dgm:pt modelId="{A3B20C4F-8DBD-4292-A30C-737890AFCD80}" type="sibTrans" cxnId="{035A8612-EBAD-4F51-BC78-8BAA7E022357}">
      <dgm:prSet/>
      <dgm:spPr/>
      <dgm:t>
        <a:bodyPr/>
        <a:lstStyle/>
        <a:p>
          <a:endParaRPr lang="en-GB">
            <a:solidFill>
              <a:srgbClr val="2D5EC1"/>
            </a:solidFill>
          </a:endParaRPr>
        </a:p>
      </dgm:t>
    </dgm:pt>
    <dgm:pt modelId="{F68710F7-049C-4191-92CA-FB9725CF6BF4}" type="pres">
      <dgm:prSet presAssocID="{784CA28A-69BF-44F8-98AE-B36E34B4A9C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C336EE2-64C7-4A1C-840B-79B81D64CC0E}" type="pres">
      <dgm:prSet presAssocID="{8608BCA9-685D-4A38-821A-7309D3BC3644}" presName="boxAndChildren" presStyleCnt="0"/>
      <dgm:spPr/>
      <dgm:t>
        <a:bodyPr/>
        <a:lstStyle/>
        <a:p>
          <a:endParaRPr lang="en-GB"/>
        </a:p>
      </dgm:t>
    </dgm:pt>
    <dgm:pt modelId="{1FF74A89-AF16-4FC0-A999-AE441EF0EDBA}" type="pres">
      <dgm:prSet presAssocID="{8608BCA9-685D-4A38-821A-7309D3BC3644}" presName="parentTextBox" presStyleLbl="node1" presStyleIdx="0" presStyleCnt="1" custLinFactNeighborX="3167" custLinFactNeighborY="39961"/>
      <dgm:spPr/>
      <dgm:t>
        <a:bodyPr/>
        <a:lstStyle/>
        <a:p>
          <a:endParaRPr lang="en-GB"/>
        </a:p>
      </dgm:t>
    </dgm:pt>
  </dgm:ptLst>
  <dgm:cxnLst>
    <dgm:cxn modelId="{F6434F53-7805-46FB-ACEE-AC19B7FC0050}" type="presOf" srcId="{8608BCA9-685D-4A38-821A-7309D3BC3644}" destId="{1FF74A89-AF16-4FC0-A999-AE441EF0EDBA}" srcOrd="0" destOrd="0" presId="urn:microsoft.com/office/officeart/2005/8/layout/process4"/>
    <dgm:cxn modelId="{035A8612-EBAD-4F51-BC78-8BAA7E022357}" srcId="{784CA28A-69BF-44F8-98AE-B36E34B4A9C6}" destId="{8608BCA9-685D-4A38-821A-7309D3BC3644}" srcOrd="0" destOrd="0" parTransId="{0597B0BC-79DD-430E-A318-647C1AC1C280}" sibTransId="{A3B20C4F-8DBD-4292-A30C-737890AFCD80}"/>
    <dgm:cxn modelId="{09F42073-11B3-4FAC-AB65-FEF96E5AE73C}" type="presOf" srcId="{784CA28A-69BF-44F8-98AE-B36E34B4A9C6}" destId="{F68710F7-049C-4191-92CA-FB9725CF6BF4}" srcOrd="0" destOrd="0" presId="urn:microsoft.com/office/officeart/2005/8/layout/process4"/>
    <dgm:cxn modelId="{EE5202C3-E518-465D-9806-08B3B2E446C6}" type="presParOf" srcId="{F68710F7-049C-4191-92CA-FB9725CF6BF4}" destId="{FC336EE2-64C7-4A1C-840B-79B81D64CC0E}" srcOrd="0" destOrd="0" presId="urn:microsoft.com/office/officeart/2005/8/layout/process4"/>
    <dgm:cxn modelId="{467117E0-1F3B-4B44-8088-1B39C1FE41EE}" type="presParOf" srcId="{FC336EE2-64C7-4A1C-840B-79B81D64CC0E}" destId="{1FF74A89-AF16-4FC0-A999-AE441EF0EDB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961111-5139-4319-9C11-3EADD4CDA4A9}" type="doc">
      <dgm:prSet loTypeId="urn:microsoft.com/office/officeart/2005/8/layout/hProcess9" loCatId="process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GB"/>
        </a:p>
      </dgm:t>
    </dgm:pt>
    <dgm:pt modelId="{BEFB89AB-A1C8-4DC4-89AF-C6C4247A2D34}">
      <dgm:prSet phldrT="[Text]" custT="1"/>
      <dgm:spPr/>
      <dgm:t>
        <a:bodyPr/>
        <a:lstStyle/>
        <a:p>
          <a:r>
            <a:rPr lang="fr-BE" sz="1200" dirty="0" smtClean="0"/>
            <a:t>Platform </a:t>
          </a:r>
          <a:r>
            <a:rPr lang="fr-BE" sz="1200" b="1" dirty="0" smtClean="0"/>
            <a:t>design</a:t>
          </a:r>
          <a:r>
            <a:rPr lang="fr-BE" sz="1200" dirty="0" smtClean="0"/>
            <a:t> / </a:t>
          </a:r>
          <a:r>
            <a:rPr lang="fr-BE" sz="1200" b="1" dirty="0" err="1" smtClean="0"/>
            <a:t>Market</a:t>
          </a:r>
          <a:r>
            <a:rPr lang="fr-BE" sz="1200" b="1" dirty="0" smtClean="0"/>
            <a:t> </a:t>
          </a:r>
          <a:r>
            <a:rPr lang="fr-BE" sz="1200" b="1" dirty="0" err="1" smtClean="0"/>
            <a:t>analysis</a:t>
          </a:r>
          <a:r>
            <a:rPr lang="fr-BE" sz="1200" b="1" dirty="0" smtClean="0"/>
            <a:t> </a:t>
          </a:r>
        </a:p>
        <a:p>
          <a:r>
            <a:rPr lang="fr-BE" sz="1200" dirty="0" smtClean="0"/>
            <a:t>(if new)</a:t>
          </a:r>
          <a:endParaRPr lang="en-GB" sz="1200" dirty="0"/>
        </a:p>
      </dgm:t>
    </dgm:pt>
    <dgm:pt modelId="{108A587A-0465-4340-8654-C8BB75D1229F}" type="parTrans" cxnId="{F2CEDA16-B56D-4F85-8E75-820D8D6795EB}">
      <dgm:prSet/>
      <dgm:spPr/>
      <dgm:t>
        <a:bodyPr/>
        <a:lstStyle/>
        <a:p>
          <a:endParaRPr lang="en-GB"/>
        </a:p>
      </dgm:t>
    </dgm:pt>
    <dgm:pt modelId="{117EAF35-2005-4A93-9774-82A89ADA2EAA}" type="sibTrans" cxnId="{F2CEDA16-B56D-4F85-8E75-820D8D6795EB}">
      <dgm:prSet/>
      <dgm:spPr/>
      <dgm:t>
        <a:bodyPr/>
        <a:lstStyle/>
        <a:p>
          <a:endParaRPr lang="en-GB"/>
        </a:p>
      </dgm:t>
    </dgm:pt>
    <dgm:pt modelId="{24E032CC-F48E-49A0-B22F-B9A30F1A2824}">
      <dgm:prSet phldrT="[Text]" custT="1"/>
      <dgm:spPr/>
      <dgm:t>
        <a:bodyPr/>
        <a:lstStyle/>
        <a:p>
          <a:r>
            <a:rPr lang="fr-BE" sz="1200" smtClean="0"/>
            <a:t>EIB/EIF </a:t>
          </a:r>
          <a:r>
            <a:rPr lang="fr-BE" sz="1200" b="1" smtClean="0"/>
            <a:t>due diligence</a:t>
          </a:r>
          <a:endParaRPr lang="en-GB" sz="1200" b="1" dirty="0"/>
        </a:p>
      </dgm:t>
    </dgm:pt>
    <dgm:pt modelId="{849E2E12-B82E-4B36-8617-9934832FFE53}" type="parTrans" cxnId="{94B13CC1-2325-4405-8DAE-892E2060D127}">
      <dgm:prSet/>
      <dgm:spPr/>
      <dgm:t>
        <a:bodyPr/>
        <a:lstStyle/>
        <a:p>
          <a:endParaRPr lang="en-GB"/>
        </a:p>
      </dgm:t>
    </dgm:pt>
    <dgm:pt modelId="{01C3C0A7-F48B-4041-96FA-94DB48548F5A}" type="sibTrans" cxnId="{94B13CC1-2325-4405-8DAE-892E2060D127}">
      <dgm:prSet/>
      <dgm:spPr/>
      <dgm:t>
        <a:bodyPr/>
        <a:lstStyle/>
        <a:p>
          <a:endParaRPr lang="en-GB"/>
        </a:p>
      </dgm:t>
    </dgm:pt>
    <dgm:pt modelId="{EE5FF27C-70BB-4EC4-A09C-81DBF4072D78}">
      <dgm:prSet phldrT="[Text]" custT="1"/>
      <dgm:spPr/>
      <dgm:t>
        <a:bodyPr/>
        <a:lstStyle/>
        <a:p>
          <a:r>
            <a:rPr lang="fr-BE" sz="1200" smtClean="0"/>
            <a:t>Investment Committee </a:t>
          </a:r>
          <a:r>
            <a:rPr lang="fr-BE" sz="1200" b="1" smtClean="0"/>
            <a:t>approval</a:t>
          </a:r>
          <a:r>
            <a:rPr lang="fr-BE" sz="1200" smtClean="0"/>
            <a:t> (IIW)</a:t>
          </a:r>
          <a:endParaRPr lang="en-GB" sz="1200" dirty="0"/>
        </a:p>
      </dgm:t>
    </dgm:pt>
    <dgm:pt modelId="{A22E4C25-8766-45C4-AE8F-0A09CCFE4016}" type="parTrans" cxnId="{BBD6E5CB-7B03-498B-82A5-FC8852C85302}">
      <dgm:prSet/>
      <dgm:spPr/>
      <dgm:t>
        <a:bodyPr/>
        <a:lstStyle/>
        <a:p>
          <a:endParaRPr lang="en-GB"/>
        </a:p>
      </dgm:t>
    </dgm:pt>
    <dgm:pt modelId="{32B6E118-CFEA-4711-BF95-CD5CE25DB717}" type="sibTrans" cxnId="{BBD6E5CB-7B03-498B-82A5-FC8852C85302}">
      <dgm:prSet/>
      <dgm:spPr/>
      <dgm:t>
        <a:bodyPr/>
        <a:lstStyle/>
        <a:p>
          <a:endParaRPr lang="en-GB"/>
        </a:p>
      </dgm:t>
    </dgm:pt>
    <dgm:pt modelId="{D92129E8-46CC-4502-A2DB-06F43774A2B6}">
      <dgm:prSet phldrT="[Text]" custT="1"/>
      <dgm:spPr/>
      <dgm:t>
        <a:bodyPr/>
        <a:lstStyle/>
        <a:p>
          <a:r>
            <a:rPr lang="fr-BE" sz="1200" smtClean="0"/>
            <a:t>EIB/EIF </a:t>
          </a:r>
          <a:r>
            <a:rPr lang="fr-BE" sz="1200" b="1" smtClean="0"/>
            <a:t>approval</a:t>
          </a:r>
        </a:p>
        <a:p>
          <a:endParaRPr lang="fr-BE" sz="1200" smtClean="0"/>
        </a:p>
        <a:p>
          <a:r>
            <a:rPr lang="fr-BE" sz="1200" smtClean="0"/>
            <a:t>Other parties' </a:t>
          </a:r>
          <a:r>
            <a:rPr lang="fr-BE" sz="1200" b="1" smtClean="0"/>
            <a:t>approval</a:t>
          </a:r>
          <a:endParaRPr lang="en-GB" sz="1200" b="1" dirty="0"/>
        </a:p>
      </dgm:t>
    </dgm:pt>
    <dgm:pt modelId="{FD9C07C0-12BE-4AE2-8295-155F81982033}" type="parTrans" cxnId="{94C04924-074A-471A-A7E4-5FE72A8A7501}">
      <dgm:prSet/>
      <dgm:spPr/>
      <dgm:t>
        <a:bodyPr/>
        <a:lstStyle/>
        <a:p>
          <a:endParaRPr lang="en-GB"/>
        </a:p>
      </dgm:t>
    </dgm:pt>
    <dgm:pt modelId="{D677A6DF-C32E-4238-BBBB-8D526F1F4CC2}" type="sibTrans" cxnId="{94C04924-074A-471A-A7E4-5FE72A8A7501}">
      <dgm:prSet/>
      <dgm:spPr/>
      <dgm:t>
        <a:bodyPr/>
        <a:lstStyle/>
        <a:p>
          <a:endParaRPr lang="en-GB"/>
        </a:p>
      </dgm:t>
    </dgm:pt>
    <dgm:pt modelId="{CA6EE811-E543-4435-B2BF-FDC6A4E365C4}">
      <dgm:prSet phldrT="[Text]" custT="1"/>
      <dgm:spPr/>
      <dgm:t>
        <a:bodyPr/>
        <a:lstStyle/>
        <a:p>
          <a:r>
            <a:rPr lang="fr-BE" sz="1200" dirty="0" smtClean="0"/>
            <a:t>EFSI </a:t>
          </a:r>
          <a:r>
            <a:rPr lang="fr-BE" sz="1200" b="1" dirty="0" err="1" smtClean="0"/>
            <a:t>financing</a:t>
          </a:r>
          <a:r>
            <a:rPr lang="fr-BE" sz="1200" dirty="0" smtClean="0"/>
            <a:t> to the Platform</a:t>
          </a:r>
          <a:endParaRPr lang="en-GB" sz="1200" dirty="0"/>
        </a:p>
      </dgm:t>
    </dgm:pt>
    <dgm:pt modelId="{F18463A7-F1C5-48DD-B513-E4FDBE387352}" type="parTrans" cxnId="{1B9D3C15-9C46-454C-931A-94271A5094E1}">
      <dgm:prSet/>
      <dgm:spPr/>
      <dgm:t>
        <a:bodyPr/>
        <a:lstStyle/>
        <a:p>
          <a:endParaRPr lang="en-GB"/>
        </a:p>
      </dgm:t>
    </dgm:pt>
    <dgm:pt modelId="{FFA55BE6-4D2B-4778-9AC7-00F3C73BE51D}" type="sibTrans" cxnId="{1B9D3C15-9C46-454C-931A-94271A5094E1}">
      <dgm:prSet/>
      <dgm:spPr/>
      <dgm:t>
        <a:bodyPr/>
        <a:lstStyle/>
        <a:p>
          <a:endParaRPr lang="en-GB"/>
        </a:p>
      </dgm:t>
    </dgm:pt>
    <dgm:pt modelId="{6859EE6F-1A54-44D1-8BFA-4D464F4FC758}">
      <dgm:prSet phldrT="[Text]" custT="1"/>
      <dgm:spPr/>
      <dgm:t>
        <a:bodyPr/>
        <a:lstStyle/>
        <a:p>
          <a:r>
            <a:rPr lang="fr-BE" sz="1200" smtClean="0"/>
            <a:t>Platform sponsors </a:t>
          </a:r>
          <a:r>
            <a:rPr lang="fr-BE" sz="1200" b="1" smtClean="0"/>
            <a:t>proposal</a:t>
          </a:r>
          <a:r>
            <a:rPr lang="fr-BE" sz="1200" smtClean="0"/>
            <a:t> to EIB/EIF</a:t>
          </a:r>
          <a:endParaRPr lang="en-GB" sz="1200" dirty="0"/>
        </a:p>
      </dgm:t>
    </dgm:pt>
    <dgm:pt modelId="{05EDC23A-809F-446A-A00C-C8382275F578}" type="parTrans" cxnId="{79A98C83-29E3-4727-A00A-FD530CBC3B75}">
      <dgm:prSet/>
      <dgm:spPr/>
      <dgm:t>
        <a:bodyPr/>
        <a:lstStyle/>
        <a:p>
          <a:endParaRPr lang="en-GB"/>
        </a:p>
      </dgm:t>
    </dgm:pt>
    <dgm:pt modelId="{D13EF423-1477-44D2-82E2-6A867CE9DA84}" type="sibTrans" cxnId="{79A98C83-29E3-4727-A00A-FD530CBC3B75}">
      <dgm:prSet/>
      <dgm:spPr/>
      <dgm:t>
        <a:bodyPr/>
        <a:lstStyle/>
        <a:p>
          <a:endParaRPr lang="en-GB"/>
        </a:p>
      </dgm:t>
    </dgm:pt>
    <dgm:pt modelId="{8257B47F-5320-48A4-841D-D3707AF01C6A}">
      <dgm:prSet phldrT="[Text]" custT="1"/>
      <dgm:spPr/>
      <dgm:t>
        <a:bodyPr/>
        <a:lstStyle/>
        <a:p>
          <a:r>
            <a:rPr lang="fr-BE" sz="1050" smtClean="0"/>
            <a:t>Approval for a group of operations</a:t>
          </a:r>
          <a:endParaRPr lang="en-GB" sz="1050" dirty="0"/>
        </a:p>
      </dgm:t>
    </dgm:pt>
    <dgm:pt modelId="{3B4F3906-4282-4250-A55B-7AF4B4CBC40F}" type="parTrans" cxnId="{84E17036-8D2E-43BF-B6C4-582869D72020}">
      <dgm:prSet/>
      <dgm:spPr/>
      <dgm:t>
        <a:bodyPr/>
        <a:lstStyle/>
        <a:p>
          <a:endParaRPr lang="en-GB"/>
        </a:p>
      </dgm:t>
    </dgm:pt>
    <dgm:pt modelId="{6E8A53CF-D4B1-44D0-B4D4-EF404C1A93D0}" type="sibTrans" cxnId="{84E17036-8D2E-43BF-B6C4-582869D72020}">
      <dgm:prSet/>
      <dgm:spPr/>
      <dgm:t>
        <a:bodyPr/>
        <a:lstStyle/>
        <a:p>
          <a:endParaRPr lang="en-GB"/>
        </a:p>
      </dgm:t>
    </dgm:pt>
    <dgm:pt modelId="{E14E85A2-EC64-4694-BED6-7C4CEDEA050B}">
      <dgm:prSet phldrT="[Text]" custT="1"/>
      <dgm:spPr/>
      <dgm:t>
        <a:bodyPr/>
        <a:lstStyle/>
        <a:p>
          <a:r>
            <a:rPr lang="fr-BE" sz="1050" smtClean="0"/>
            <a:t>Approval ex-ante or for each underlying operation</a:t>
          </a:r>
          <a:endParaRPr lang="en-GB" sz="1050" dirty="0"/>
        </a:p>
      </dgm:t>
    </dgm:pt>
    <dgm:pt modelId="{2224CA0E-AC0C-482C-B1F6-5B8636773338}" type="parTrans" cxnId="{3B891780-829C-47FA-9AF2-B5746F895DA3}">
      <dgm:prSet/>
      <dgm:spPr/>
      <dgm:t>
        <a:bodyPr/>
        <a:lstStyle/>
        <a:p>
          <a:endParaRPr lang="en-GB"/>
        </a:p>
      </dgm:t>
    </dgm:pt>
    <dgm:pt modelId="{711B949C-0D0F-4340-BD5D-BF765F6E60EB}" type="sibTrans" cxnId="{3B891780-829C-47FA-9AF2-B5746F895DA3}">
      <dgm:prSet/>
      <dgm:spPr/>
      <dgm:t>
        <a:bodyPr/>
        <a:lstStyle/>
        <a:p>
          <a:endParaRPr lang="en-GB"/>
        </a:p>
      </dgm:t>
    </dgm:pt>
    <dgm:pt modelId="{98D93CB7-39A4-41FF-9873-1D29D7167BB3}" type="pres">
      <dgm:prSet presAssocID="{A6961111-5139-4319-9C11-3EADD4CDA4A9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9F61CF2-D883-40C9-81E6-B3D667E149F8}" type="pres">
      <dgm:prSet presAssocID="{A6961111-5139-4319-9C11-3EADD4CDA4A9}" presName="arrow" presStyleLbl="bgShp" presStyleIdx="0" presStyleCnt="1" custScaleX="117351" custLinFactNeighborX="2641" custLinFactNeighborY="0"/>
      <dgm:spPr/>
      <dgm:t>
        <a:bodyPr/>
        <a:lstStyle/>
        <a:p>
          <a:endParaRPr lang="en-GB"/>
        </a:p>
      </dgm:t>
    </dgm:pt>
    <dgm:pt modelId="{4095471F-5A8C-4170-BCD1-0F6369C61F6C}" type="pres">
      <dgm:prSet presAssocID="{A6961111-5139-4319-9C11-3EADD4CDA4A9}" presName="linearProcess" presStyleCnt="0"/>
      <dgm:spPr/>
      <dgm:t>
        <a:bodyPr/>
        <a:lstStyle/>
        <a:p>
          <a:endParaRPr lang="en-GB"/>
        </a:p>
      </dgm:t>
    </dgm:pt>
    <dgm:pt modelId="{420687CD-1164-4405-8FDD-587B445C87AF}" type="pres">
      <dgm:prSet presAssocID="{BEFB89AB-A1C8-4DC4-89AF-C6C4247A2D34}" presName="textNode" presStyleLbl="node1" presStyleIdx="0" presStyleCnt="8" custScaleX="188093" custLinFactX="-46982" custLinFactNeighborX="-100000" custLinFactNeighborY="155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12A49E2-5B8E-4F94-AE2C-F72B7621CF7F}" type="pres">
      <dgm:prSet presAssocID="{117EAF35-2005-4A93-9774-82A89ADA2EAA}" presName="sibTrans" presStyleCnt="0"/>
      <dgm:spPr/>
      <dgm:t>
        <a:bodyPr/>
        <a:lstStyle/>
        <a:p>
          <a:endParaRPr lang="en-GB"/>
        </a:p>
      </dgm:t>
    </dgm:pt>
    <dgm:pt modelId="{3C370466-C8C1-47DA-9A9B-E030180A2B5A}" type="pres">
      <dgm:prSet presAssocID="{6859EE6F-1A54-44D1-8BFA-4D464F4FC758}" presName="textNode" presStyleLbl="node1" presStyleIdx="1" presStyleCnt="8" custScaleX="185713" custLinFactX="5094" custLinFactNeighborX="100000" custLinFactNeighborY="227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63D4A93-274C-46ED-8B4E-19F828B14FD8}" type="pres">
      <dgm:prSet presAssocID="{D13EF423-1477-44D2-82E2-6A867CE9DA84}" presName="sibTrans" presStyleCnt="0"/>
      <dgm:spPr/>
      <dgm:t>
        <a:bodyPr/>
        <a:lstStyle/>
        <a:p>
          <a:endParaRPr lang="en-GB"/>
        </a:p>
      </dgm:t>
    </dgm:pt>
    <dgm:pt modelId="{EBBC7F93-B43B-4240-9C84-FDE752705C12}" type="pres">
      <dgm:prSet presAssocID="{24E032CC-F48E-49A0-B22F-B9A30F1A2824}" presName="textNode" presStyleLbl="node1" presStyleIdx="2" presStyleCnt="8" custScaleX="228630" custLinFactX="31194" custLinFactNeighborX="100000" custLinFactNeighborY="-227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01E713-5429-4740-91BB-980A7A4A0804}" type="pres">
      <dgm:prSet presAssocID="{01C3C0A7-F48B-4041-96FA-94DB48548F5A}" presName="sibTrans" presStyleCnt="0"/>
      <dgm:spPr/>
      <dgm:t>
        <a:bodyPr/>
        <a:lstStyle/>
        <a:p>
          <a:endParaRPr lang="en-GB"/>
        </a:p>
      </dgm:t>
    </dgm:pt>
    <dgm:pt modelId="{3D0A69A3-BCC0-40B4-84EB-DC3AC6C83B29}" type="pres">
      <dgm:prSet presAssocID="{EE5FF27C-70BB-4EC4-A09C-81DBF4072D78}" presName="textNode" presStyleLbl="node1" presStyleIdx="3" presStyleCnt="8" custScaleX="267943" custLinFactX="59729" custLinFactNeighborX="100000" custLinFactNeighborY="-227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5A08123-9998-48F1-85B0-4F38079AFC8C}" type="pres">
      <dgm:prSet presAssocID="{32B6E118-CFEA-4711-BF95-CD5CE25DB717}" presName="sibTrans" presStyleCnt="0"/>
      <dgm:spPr/>
      <dgm:t>
        <a:bodyPr/>
        <a:lstStyle/>
        <a:p>
          <a:endParaRPr lang="en-GB"/>
        </a:p>
      </dgm:t>
    </dgm:pt>
    <dgm:pt modelId="{47038C9E-862F-4D04-AF8B-57E832C383A8}" type="pres">
      <dgm:prSet presAssocID="{D92129E8-46CC-4502-A2DB-06F43774A2B6}" presName="textNode" presStyleLbl="node1" presStyleIdx="4" presStyleCnt="8" custScaleX="217286" custLinFactX="119958" custLinFactNeighborX="200000" custLinFactNeighborY="-227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D04F194-0BCD-4DF2-A6EF-3A58476ABF5B}" type="pres">
      <dgm:prSet presAssocID="{D677A6DF-C32E-4238-BBBB-8D526F1F4CC2}" presName="sibTrans" presStyleCnt="0"/>
      <dgm:spPr/>
      <dgm:t>
        <a:bodyPr/>
        <a:lstStyle/>
        <a:p>
          <a:endParaRPr lang="en-GB"/>
        </a:p>
      </dgm:t>
    </dgm:pt>
    <dgm:pt modelId="{25999CF2-1166-4A1D-8EFE-2BA1AB7B9195}" type="pres">
      <dgm:prSet presAssocID="{CA6EE811-E543-4435-B2BF-FDC6A4E365C4}" presName="textNode" presStyleLbl="node1" presStyleIdx="5" presStyleCnt="8" custScaleX="273498" custLinFactX="200000" custLinFactNeighborX="242215" custLinFactNeighborY="-227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8FEDAEA-4682-45E4-8472-43C7B44B2AC6}" type="pres">
      <dgm:prSet presAssocID="{FFA55BE6-4D2B-4778-9AC7-00F3C73BE51D}" presName="sibTrans" presStyleCnt="0"/>
      <dgm:spPr/>
      <dgm:t>
        <a:bodyPr/>
        <a:lstStyle/>
        <a:p>
          <a:endParaRPr lang="en-GB"/>
        </a:p>
      </dgm:t>
    </dgm:pt>
    <dgm:pt modelId="{59A1D0D2-7D37-4D41-8C2E-233C600932E6}" type="pres">
      <dgm:prSet presAssocID="{8257B47F-5320-48A4-841D-D3707AF01C6A}" presName="textNode" presStyleLbl="node1" presStyleIdx="6" presStyleCnt="8" custScaleX="172534" custScaleY="54554" custLinFactX="-683137" custLinFactNeighborX="-700000" custLinFactNeighborY="9318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B4528AE-2A1E-4FEF-924E-6C59B467746E}" type="pres">
      <dgm:prSet presAssocID="{6E8A53CF-D4B1-44D0-B4D4-EF404C1A93D0}" presName="sibTrans" presStyleCnt="0"/>
      <dgm:spPr/>
      <dgm:t>
        <a:bodyPr/>
        <a:lstStyle/>
        <a:p>
          <a:endParaRPr lang="en-GB"/>
        </a:p>
      </dgm:t>
    </dgm:pt>
    <dgm:pt modelId="{64EF0225-D8D7-42DB-929B-8B7E4F59551D}" type="pres">
      <dgm:prSet presAssocID="{E14E85A2-EC64-4694-BED6-7C4CEDEA050B}" presName="textNode" presStyleLbl="node1" presStyleIdx="7" presStyleCnt="8" custScaleX="220451" custScaleY="68190" custLinFactX="-525874" custLinFactNeighborX="-600000" custLinFactNeighborY="8863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B8BF1D5-D85A-4BE9-89DA-F347642D08CA}" type="presOf" srcId="{6859EE6F-1A54-44D1-8BFA-4D464F4FC758}" destId="{3C370466-C8C1-47DA-9A9B-E030180A2B5A}" srcOrd="0" destOrd="0" presId="urn:microsoft.com/office/officeart/2005/8/layout/hProcess9"/>
    <dgm:cxn modelId="{94C04924-074A-471A-A7E4-5FE72A8A7501}" srcId="{A6961111-5139-4319-9C11-3EADD4CDA4A9}" destId="{D92129E8-46CC-4502-A2DB-06F43774A2B6}" srcOrd="4" destOrd="0" parTransId="{FD9C07C0-12BE-4AE2-8295-155F81982033}" sibTransId="{D677A6DF-C32E-4238-BBBB-8D526F1F4CC2}"/>
    <dgm:cxn modelId="{26988500-CC23-4A8F-BF09-7198403AC74C}" type="presOf" srcId="{24E032CC-F48E-49A0-B22F-B9A30F1A2824}" destId="{EBBC7F93-B43B-4240-9C84-FDE752705C12}" srcOrd="0" destOrd="0" presId="urn:microsoft.com/office/officeart/2005/8/layout/hProcess9"/>
    <dgm:cxn modelId="{87F0852E-0CEC-457A-A39F-DCC697EEA813}" type="presOf" srcId="{8257B47F-5320-48A4-841D-D3707AF01C6A}" destId="{59A1D0D2-7D37-4D41-8C2E-233C600932E6}" srcOrd="0" destOrd="0" presId="urn:microsoft.com/office/officeart/2005/8/layout/hProcess9"/>
    <dgm:cxn modelId="{84E17036-8D2E-43BF-B6C4-582869D72020}" srcId="{A6961111-5139-4319-9C11-3EADD4CDA4A9}" destId="{8257B47F-5320-48A4-841D-D3707AF01C6A}" srcOrd="6" destOrd="0" parTransId="{3B4F3906-4282-4250-A55B-7AF4B4CBC40F}" sibTransId="{6E8A53CF-D4B1-44D0-B4D4-EF404C1A93D0}"/>
    <dgm:cxn modelId="{94B13CC1-2325-4405-8DAE-892E2060D127}" srcId="{A6961111-5139-4319-9C11-3EADD4CDA4A9}" destId="{24E032CC-F48E-49A0-B22F-B9A30F1A2824}" srcOrd="2" destOrd="0" parTransId="{849E2E12-B82E-4B36-8617-9934832FFE53}" sibTransId="{01C3C0A7-F48B-4041-96FA-94DB48548F5A}"/>
    <dgm:cxn modelId="{3B891780-829C-47FA-9AF2-B5746F895DA3}" srcId="{A6961111-5139-4319-9C11-3EADD4CDA4A9}" destId="{E14E85A2-EC64-4694-BED6-7C4CEDEA050B}" srcOrd="7" destOrd="0" parTransId="{2224CA0E-AC0C-482C-B1F6-5B8636773338}" sibTransId="{711B949C-0D0F-4340-BD5D-BF765F6E60EB}"/>
    <dgm:cxn modelId="{2252BDCE-1FD6-40BA-92BE-FCD6C499F7A1}" type="presOf" srcId="{A6961111-5139-4319-9C11-3EADD4CDA4A9}" destId="{98D93CB7-39A4-41FF-9873-1D29D7167BB3}" srcOrd="0" destOrd="0" presId="urn:microsoft.com/office/officeart/2005/8/layout/hProcess9"/>
    <dgm:cxn modelId="{25B648EE-5F42-41EA-99AA-9F866467BAD0}" type="presOf" srcId="{BEFB89AB-A1C8-4DC4-89AF-C6C4247A2D34}" destId="{420687CD-1164-4405-8FDD-587B445C87AF}" srcOrd="0" destOrd="0" presId="urn:microsoft.com/office/officeart/2005/8/layout/hProcess9"/>
    <dgm:cxn modelId="{BA6C157F-6A01-4624-813C-ADE2C98AA23F}" type="presOf" srcId="{E14E85A2-EC64-4694-BED6-7C4CEDEA050B}" destId="{64EF0225-D8D7-42DB-929B-8B7E4F59551D}" srcOrd="0" destOrd="0" presId="urn:microsoft.com/office/officeart/2005/8/layout/hProcess9"/>
    <dgm:cxn modelId="{F2CEDA16-B56D-4F85-8E75-820D8D6795EB}" srcId="{A6961111-5139-4319-9C11-3EADD4CDA4A9}" destId="{BEFB89AB-A1C8-4DC4-89AF-C6C4247A2D34}" srcOrd="0" destOrd="0" parTransId="{108A587A-0465-4340-8654-C8BB75D1229F}" sibTransId="{117EAF35-2005-4A93-9774-82A89ADA2EAA}"/>
    <dgm:cxn modelId="{79A98C83-29E3-4727-A00A-FD530CBC3B75}" srcId="{A6961111-5139-4319-9C11-3EADD4CDA4A9}" destId="{6859EE6F-1A54-44D1-8BFA-4D464F4FC758}" srcOrd="1" destOrd="0" parTransId="{05EDC23A-809F-446A-A00C-C8382275F578}" sibTransId="{D13EF423-1477-44D2-82E2-6A867CE9DA84}"/>
    <dgm:cxn modelId="{72DF462C-E0B5-4387-99A8-2BAC41A588B9}" type="presOf" srcId="{EE5FF27C-70BB-4EC4-A09C-81DBF4072D78}" destId="{3D0A69A3-BCC0-40B4-84EB-DC3AC6C83B29}" srcOrd="0" destOrd="0" presId="urn:microsoft.com/office/officeart/2005/8/layout/hProcess9"/>
    <dgm:cxn modelId="{1B9D3C15-9C46-454C-931A-94271A5094E1}" srcId="{A6961111-5139-4319-9C11-3EADD4CDA4A9}" destId="{CA6EE811-E543-4435-B2BF-FDC6A4E365C4}" srcOrd="5" destOrd="0" parTransId="{F18463A7-F1C5-48DD-B513-E4FDBE387352}" sibTransId="{FFA55BE6-4D2B-4778-9AC7-00F3C73BE51D}"/>
    <dgm:cxn modelId="{BBD6E5CB-7B03-498B-82A5-FC8852C85302}" srcId="{A6961111-5139-4319-9C11-3EADD4CDA4A9}" destId="{EE5FF27C-70BB-4EC4-A09C-81DBF4072D78}" srcOrd="3" destOrd="0" parTransId="{A22E4C25-8766-45C4-AE8F-0A09CCFE4016}" sibTransId="{32B6E118-CFEA-4711-BF95-CD5CE25DB717}"/>
    <dgm:cxn modelId="{444ED999-01D4-41A1-9436-A79404BAFDDB}" type="presOf" srcId="{D92129E8-46CC-4502-A2DB-06F43774A2B6}" destId="{47038C9E-862F-4D04-AF8B-57E832C383A8}" srcOrd="0" destOrd="0" presId="urn:microsoft.com/office/officeart/2005/8/layout/hProcess9"/>
    <dgm:cxn modelId="{94D700D8-BF2C-433C-BD9C-6A7A50E6F582}" type="presOf" srcId="{CA6EE811-E543-4435-B2BF-FDC6A4E365C4}" destId="{25999CF2-1166-4A1D-8EFE-2BA1AB7B9195}" srcOrd="0" destOrd="0" presId="urn:microsoft.com/office/officeart/2005/8/layout/hProcess9"/>
    <dgm:cxn modelId="{18B4B45E-6D14-4069-B104-8A6360891F8E}" type="presParOf" srcId="{98D93CB7-39A4-41FF-9873-1D29D7167BB3}" destId="{59F61CF2-D883-40C9-81E6-B3D667E149F8}" srcOrd="0" destOrd="0" presId="urn:microsoft.com/office/officeart/2005/8/layout/hProcess9"/>
    <dgm:cxn modelId="{97554B51-0548-4C09-BEAE-6E7E4ECC8BA3}" type="presParOf" srcId="{98D93CB7-39A4-41FF-9873-1D29D7167BB3}" destId="{4095471F-5A8C-4170-BCD1-0F6369C61F6C}" srcOrd="1" destOrd="0" presId="urn:microsoft.com/office/officeart/2005/8/layout/hProcess9"/>
    <dgm:cxn modelId="{2E37FB79-70DB-4C0C-9E12-155B727B5C47}" type="presParOf" srcId="{4095471F-5A8C-4170-BCD1-0F6369C61F6C}" destId="{420687CD-1164-4405-8FDD-587B445C87AF}" srcOrd="0" destOrd="0" presId="urn:microsoft.com/office/officeart/2005/8/layout/hProcess9"/>
    <dgm:cxn modelId="{D4FE619D-C077-4E03-A013-61C4CC94B0F2}" type="presParOf" srcId="{4095471F-5A8C-4170-BCD1-0F6369C61F6C}" destId="{812A49E2-5B8E-4F94-AE2C-F72B7621CF7F}" srcOrd="1" destOrd="0" presId="urn:microsoft.com/office/officeart/2005/8/layout/hProcess9"/>
    <dgm:cxn modelId="{B5F99481-F71C-4409-9F3D-B7DA52B6896D}" type="presParOf" srcId="{4095471F-5A8C-4170-BCD1-0F6369C61F6C}" destId="{3C370466-C8C1-47DA-9A9B-E030180A2B5A}" srcOrd="2" destOrd="0" presId="urn:microsoft.com/office/officeart/2005/8/layout/hProcess9"/>
    <dgm:cxn modelId="{B0A3863A-8020-43C3-B64B-B5A1166EF6CE}" type="presParOf" srcId="{4095471F-5A8C-4170-BCD1-0F6369C61F6C}" destId="{D63D4A93-274C-46ED-8B4E-19F828B14FD8}" srcOrd="3" destOrd="0" presId="urn:microsoft.com/office/officeart/2005/8/layout/hProcess9"/>
    <dgm:cxn modelId="{E7B54AA1-1C72-4794-93B8-716C58F85E23}" type="presParOf" srcId="{4095471F-5A8C-4170-BCD1-0F6369C61F6C}" destId="{EBBC7F93-B43B-4240-9C84-FDE752705C12}" srcOrd="4" destOrd="0" presId="urn:microsoft.com/office/officeart/2005/8/layout/hProcess9"/>
    <dgm:cxn modelId="{016FB099-635C-40F8-82A6-DAAD4BAA9517}" type="presParOf" srcId="{4095471F-5A8C-4170-BCD1-0F6369C61F6C}" destId="{9101E713-5429-4740-91BB-980A7A4A0804}" srcOrd="5" destOrd="0" presId="urn:microsoft.com/office/officeart/2005/8/layout/hProcess9"/>
    <dgm:cxn modelId="{7F2F2A35-4421-4E3E-B276-F988BD7D9112}" type="presParOf" srcId="{4095471F-5A8C-4170-BCD1-0F6369C61F6C}" destId="{3D0A69A3-BCC0-40B4-84EB-DC3AC6C83B29}" srcOrd="6" destOrd="0" presId="urn:microsoft.com/office/officeart/2005/8/layout/hProcess9"/>
    <dgm:cxn modelId="{D2D91ACD-1AE7-49E8-9501-45E96E7B2186}" type="presParOf" srcId="{4095471F-5A8C-4170-BCD1-0F6369C61F6C}" destId="{A5A08123-9998-48F1-85B0-4F38079AFC8C}" srcOrd="7" destOrd="0" presId="urn:microsoft.com/office/officeart/2005/8/layout/hProcess9"/>
    <dgm:cxn modelId="{D02679E5-6961-47F0-8BF9-2D9F5C5EE2DA}" type="presParOf" srcId="{4095471F-5A8C-4170-BCD1-0F6369C61F6C}" destId="{47038C9E-862F-4D04-AF8B-57E832C383A8}" srcOrd="8" destOrd="0" presId="urn:microsoft.com/office/officeart/2005/8/layout/hProcess9"/>
    <dgm:cxn modelId="{E80CC10C-BCDC-439C-8518-800E36120D31}" type="presParOf" srcId="{4095471F-5A8C-4170-BCD1-0F6369C61F6C}" destId="{1D04F194-0BCD-4DF2-A6EF-3A58476ABF5B}" srcOrd="9" destOrd="0" presId="urn:microsoft.com/office/officeart/2005/8/layout/hProcess9"/>
    <dgm:cxn modelId="{FD70A938-557C-4B8F-8389-59426F511F7F}" type="presParOf" srcId="{4095471F-5A8C-4170-BCD1-0F6369C61F6C}" destId="{25999CF2-1166-4A1D-8EFE-2BA1AB7B9195}" srcOrd="10" destOrd="0" presId="urn:microsoft.com/office/officeart/2005/8/layout/hProcess9"/>
    <dgm:cxn modelId="{BAF51977-62B2-4220-AC0A-0373405C0343}" type="presParOf" srcId="{4095471F-5A8C-4170-BCD1-0F6369C61F6C}" destId="{A8FEDAEA-4682-45E4-8472-43C7B44B2AC6}" srcOrd="11" destOrd="0" presId="urn:microsoft.com/office/officeart/2005/8/layout/hProcess9"/>
    <dgm:cxn modelId="{34D92DCE-42F4-429C-A214-113A7F4DE5A3}" type="presParOf" srcId="{4095471F-5A8C-4170-BCD1-0F6369C61F6C}" destId="{59A1D0D2-7D37-4D41-8C2E-233C600932E6}" srcOrd="12" destOrd="0" presId="urn:microsoft.com/office/officeart/2005/8/layout/hProcess9"/>
    <dgm:cxn modelId="{D5042C0D-FB28-452B-835A-DBB5926866DF}" type="presParOf" srcId="{4095471F-5A8C-4170-BCD1-0F6369C61F6C}" destId="{7B4528AE-2A1E-4FEF-924E-6C59B467746E}" srcOrd="13" destOrd="0" presId="urn:microsoft.com/office/officeart/2005/8/layout/hProcess9"/>
    <dgm:cxn modelId="{F4B49718-7F93-455C-91D8-D13E832A6FAD}" type="presParOf" srcId="{4095471F-5A8C-4170-BCD1-0F6369C61F6C}" destId="{64EF0225-D8D7-42DB-929B-8B7E4F59551D}" srcOrd="1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AD3F52-B2D0-44E0-B144-F84EEED12429}">
      <dsp:nvSpPr>
        <dsp:cNvPr id="0" name=""/>
        <dsp:cNvSpPr/>
      </dsp:nvSpPr>
      <dsp:spPr>
        <a:xfrm>
          <a:off x="0" y="3143844"/>
          <a:ext cx="5122912" cy="103188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noProof="0" smtClean="0"/>
            <a:t>Loans, Equity, Guarantees</a:t>
          </a:r>
          <a:endParaRPr lang="en-GB" sz="1800" b="1" kern="1200" noProof="0" dirty="0"/>
        </a:p>
      </dsp:txBody>
      <dsp:txXfrm>
        <a:off x="0" y="3143844"/>
        <a:ext cx="5122912" cy="557215"/>
      </dsp:txXfrm>
    </dsp:sp>
    <dsp:sp modelId="{941651E8-0071-430A-8C50-92AC1A5B35F3}">
      <dsp:nvSpPr>
        <dsp:cNvPr id="0" name=""/>
        <dsp:cNvSpPr/>
      </dsp:nvSpPr>
      <dsp:spPr>
        <a:xfrm>
          <a:off x="0" y="3680422"/>
          <a:ext cx="2561455" cy="474664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noProof="0" dirty="0" smtClean="0"/>
            <a:t>Projects</a:t>
          </a:r>
          <a:endParaRPr lang="en-GB" sz="2000" kern="1200" noProof="0" dirty="0"/>
        </a:p>
      </dsp:txBody>
      <dsp:txXfrm>
        <a:off x="0" y="3680422"/>
        <a:ext cx="2561455" cy="474664"/>
      </dsp:txXfrm>
    </dsp:sp>
    <dsp:sp modelId="{FFA397F1-667E-4DB0-9F7B-470805E541CF}">
      <dsp:nvSpPr>
        <dsp:cNvPr id="0" name=""/>
        <dsp:cNvSpPr/>
      </dsp:nvSpPr>
      <dsp:spPr>
        <a:xfrm>
          <a:off x="2561456" y="3680422"/>
          <a:ext cx="2561455" cy="474664"/>
        </a:xfrm>
        <a:prstGeom prst="rect">
          <a:avLst/>
        </a:prstGeom>
        <a:solidFill>
          <a:schemeClr val="accent5">
            <a:tint val="40000"/>
            <a:alpha val="90000"/>
            <a:hueOff val="649017"/>
            <a:satOff val="-4603"/>
            <a:lumOff val="-2619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noProof="0" dirty="0" smtClean="0"/>
            <a:t>Investments</a:t>
          </a:r>
          <a:endParaRPr lang="en-GB" sz="2000" kern="1200" noProof="0" dirty="0"/>
        </a:p>
      </dsp:txBody>
      <dsp:txXfrm>
        <a:off x="2561456" y="3680422"/>
        <a:ext cx="2561455" cy="474664"/>
      </dsp:txXfrm>
    </dsp:sp>
    <dsp:sp modelId="{992EF22B-F0F3-4ABA-B91D-92A66DAE8E8D}">
      <dsp:nvSpPr>
        <dsp:cNvPr id="0" name=""/>
        <dsp:cNvSpPr/>
      </dsp:nvSpPr>
      <dsp:spPr>
        <a:xfrm rot="10800000">
          <a:off x="0" y="1572291"/>
          <a:ext cx="5122912" cy="1587031"/>
        </a:xfrm>
        <a:prstGeom prst="upArrowCallout">
          <a:avLst/>
        </a:prstGeom>
        <a:solidFill>
          <a:schemeClr val="accent5">
            <a:hueOff val="1628512"/>
            <a:satOff val="5598"/>
            <a:lumOff val="-26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noProof="0" smtClean="0"/>
            <a:t>Investment Platform</a:t>
          </a:r>
          <a:endParaRPr lang="en-GB" sz="2000" b="1" kern="1200" noProof="0" dirty="0"/>
        </a:p>
      </dsp:txBody>
      <dsp:txXfrm rot="-10800000">
        <a:off x="0" y="1572291"/>
        <a:ext cx="5122912" cy="557048"/>
      </dsp:txXfrm>
    </dsp:sp>
    <dsp:sp modelId="{153D68B7-5644-4F34-8441-1C1137D8E086}">
      <dsp:nvSpPr>
        <dsp:cNvPr id="0" name=""/>
        <dsp:cNvSpPr/>
      </dsp:nvSpPr>
      <dsp:spPr>
        <a:xfrm>
          <a:off x="0" y="2129339"/>
          <a:ext cx="2561455" cy="474522"/>
        </a:xfrm>
        <a:prstGeom prst="rect">
          <a:avLst/>
        </a:prstGeom>
        <a:solidFill>
          <a:schemeClr val="accent5">
            <a:tint val="40000"/>
            <a:alpha val="90000"/>
            <a:hueOff val="1298033"/>
            <a:satOff val="-9206"/>
            <a:lumOff val="-5238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noProof="0" smtClean="0"/>
            <a:t>IIW</a:t>
          </a:r>
          <a:endParaRPr lang="en-GB" sz="2000" kern="1200" noProof="0" dirty="0"/>
        </a:p>
      </dsp:txBody>
      <dsp:txXfrm>
        <a:off x="0" y="2129339"/>
        <a:ext cx="2561455" cy="474522"/>
      </dsp:txXfrm>
    </dsp:sp>
    <dsp:sp modelId="{EEA740AC-99B9-47C4-A2AD-D88D6CE5DE1E}">
      <dsp:nvSpPr>
        <dsp:cNvPr id="0" name=""/>
        <dsp:cNvSpPr/>
      </dsp:nvSpPr>
      <dsp:spPr>
        <a:xfrm>
          <a:off x="2561456" y="2129339"/>
          <a:ext cx="2561455" cy="474522"/>
        </a:xfrm>
        <a:prstGeom prst="rect">
          <a:avLst/>
        </a:prstGeom>
        <a:solidFill>
          <a:schemeClr val="accent5">
            <a:tint val="40000"/>
            <a:alpha val="90000"/>
            <a:hueOff val="1947050"/>
            <a:satOff val="-13809"/>
            <a:lumOff val="-785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noProof="0" smtClean="0"/>
            <a:t>SME window</a:t>
          </a:r>
          <a:endParaRPr lang="en-GB" sz="2000" kern="1200" noProof="0" dirty="0"/>
        </a:p>
      </dsp:txBody>
      <dsp:txXfrm>
        <a:off x="2561456" y="2129339"/>
        <a:ext cx="2561455" cy="474522"/>
      </dsp:txXfrm>
    </dsp:sp>
    <dsp:sp modelId="{B0F34984-FA1C-42CC-8025-4D2E40F9B85A}">
      <dsp:nvSpPr>
        <dsp:cNvPr id="0" name=""/>
        <dsp:cNvSpPr/>
      </dsp:nvSpPr>
      <dsp:spPr>
        <a:xfrm rot="10800000">
          <a:off x="0" y="738"/>
          <a:ext cx="5122912" cy="1587031"/>
        </a:xfrm>
        <a:prstGeom prst="upArrowCallout">
          <a:avLst/>
        </a:prstGeom>
        <a:solidFill>
          <a:schemeClr val="accent5">
            <a:hueOff val="3257024"/>
            <a:satOff val="11196"/>
            <a:lumOff val="-53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noProof="0" dirty="0" smtClean="0"/>
            <a:t>Benefitting from EU guarantee</a:t>
          </a:r>
          <a:endParaRPr lang="en-GB" sz="1800" b="1" kern="1200" noProof="0" dirty="0"/>
        </a:p>
      </dsp:txBody>
      <dsp:txXfrm rot="-10800000">
        <a:off x="0" y="738"/>
        <a:ext cx="5122912" cy="557048"/>
      </dsp:txXfrm>
    </dsp:sp>
    <dsp:sp modelId="{2699ADFB-101B-478C-A9EF-7AA5040A204E}">
      <dsp:nvSpPr>
        <dsp:cNvPr id="0" name=""/>
        <dsp:cNvSpPr/>
      </dsp:nvSpPr>
      <dsp:spPr>
        <a:xfrm>
          <a:off x="0" y="648073"/>
          <a:ext cx="2561455" cy="293947"/>
        </a:xfrm>
        <a:prstGeom prst="rect">
          <a:avLst/>
        </a:prstGeom>
        <a:solidFill>
          <a:schemeClr val="accent5">
            <a:tint val="40000"/>
            <a:alpha val="90000"/>
            <a:hueOff val="2596066"/>
            <a:satOff val="-18412"/>
            <a:lumOff val="-10476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noProof="0" smtClean="0"/>
            <a:t>EIB (EFSI)</a:t>
          </a:r>
          <a:endParaRPr lang="en-GB" sz="1800" kern="1200" noProof="0" dirty="0"/>
        </a:p>
      </dsp:txBody>
      <dsp:txXfrm>
        <a:off x="0" y="648073"/>
        <a:ext cx="2561455" cy="293947"/>
      </dsp:txXfrm>
    </dsp:sp>
    <dsp:sp modelId="{39BDEE5D-2762-448C-B365-67CBE453CFFE}">
      <dsp:nvSpPr>
        <dsp:cNvPr id="0" name=""/>
        <dsp:cNvSpPr/>
      </dsp:nvSpPr>
      <dsp:spPr>
        <a:xfrm>
          <a:off x="2561456" y="648073"/>
          <a:ext cx="2561455" cy="293947"/>
        </a:xfrm>
        <a:prstGeom prst="rect">
          <a:avLst/>
        </a:prstGeom>
        <a:solidFill>
          <a:schemeClr val="accent5">
            <a:tint val="40000"/>
            <a:alpha val="90000"/>
            <a:hueOff val="3245083"/>
            <a:satOff val="-23015"/>
            <a:lumOff val="-13095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noProof="0" smtClean="0"/>
            <a:t>EIF (EFSI)</a:t>
          </a:r>
          <a:endParaRPr lang="en-GB" sz="1800" kern="1200" noProof="0" dirty="0"/>
        </a:p>
      </dsp:txBody>
      <dsp:txXfrm>
        <a:off x="2561456" y="648073"/>
        <a:ext cx="2561455" cy="2939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F74A89-AF16-4FC0-A999-AE441EF0EDBA}">
      <dsp:nvSpPr>
        <dsp:cNvPr id="0" name=""/>
        <dsp:cNvSpPr/>
      </dsp:nvSpPr>
      <dsp:spPr>
        <a:xfrm>
          <a:off x="0" y="0"/>
          <a:ext cx="2865167" cy="115212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noProof="0" smtClean="0"/>
            <a:t>NPBs, Private sector, EU/MS funds, SWFs…</a:t>
          </a:r>
          <a:endParaRPr lang="en-GB" sz="1800" kern="1200" noProof="0" dirty="0"/>
        </a:p>
      </dsp:txBody>
      <dsp:txXfrm>
        <a:off x="0" y="0"/>
        <a:ext cx="2865167" cy="11521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F61CF2-D883-40C9-81E6-B3D667E149F8}">
      <dsp:nvSpPr>
        <dsp:cNvPr id="0" name=""/>
        <dsp:cNvSpPr/>
      </dsp:nvSpPr>
      <dsp:spPr>
        <a:xfrm>
          <a:off x="21677" y="0"/>
          <a:ext cx="8592642" cy="3960540"/>
        </a:xfrm>
        <a:prstGeom prst="rightArrow">
          <a:avLst/>
        </a:prstGeom>
        <a:solidFill>
          <a:schemeClr val="accent2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0687CD-1164-4405-8FDD-587B445C87AF}">
      <dsp:nvSpPr>
        <dsp:cNvPr id="0" name=""/>
        <dsp:cNvSpPr/>
      </dsp:nvSpPr>
      <dsp:spPr>
        <a:xfrm>
          <a:off x="0" y="1212780"/>
          <a:ext cx="865132" cy="1584216"/>
        </a:xfrm>
        <a:prstGeom prst="round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kern="1200" dirty="0" smtClean="0"/>
            <a:t>Platform </a:t>
          </a:r>
          <a:r>
            <a:rPr lang="fr-BE" sz="1200" b="1" kern="1200" dirty="0" smtClean="0"/>
            <a:t>design</a:t>
          </a:r>
          <a:r>
            <a:rPr lang="fr-BE" sz="1200" kern="1200" dirty="0" smtClean="0"/>
            <a:t> / </a:t>
          </a:r>
          <a:r>
            <a:rPr lang="fr-BE" sz="1200" b="1" kern="1200" dirty="0" err="1" smtClean="0"/>
            <a:t>Market</a:t>
          </a:r>
          <a:r>
            <a:rPr lang="fr-BE" sz="1200" b="1" kern="1200" dirty="0" smtClean="0"/>
            <a:t> </a:t>
          </a:r>
          <a:r>
            <a:rPr lang="fr-BE" sz="1200" b="1" kern="1200" dirty="0" err="1" smtClean="0"/>
            <a:t>analysis</a:t>
          </a:r>
          <a:r>
            <a:rPr lang="fr-BE" sz="1200" b="1" kern="1200" dirty="0" smtClean="0"/>
            <a:t>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kern="1200" dirty="0" smtClean="0"/>
            <a:t>(if new)</a:t>
          </a:r>
          <a:endParaRPr lang="en-GB" sz="1200" kern="1200" dirty="0"/>
        </a:p>
      </dsp:txBody>
      <dsp:txXfrm>
        <a:off x="42232" y="1255012"/>
        <a:ext cx="780668" cy="1499752"/>
      </dsp:txXfrm>
    </dsp:sp>
    <dsp:sp modelId="{3C370466-C8C1-47DA-9A9B-E030180A2B5A}">
      <dsp:nvSpPr>
        <dsp:cNvPr id="0" name=""/>
        <dsp:cNvSpPr/>
      </dsp:nvSpPr>
      <dsp:spPr>
        <a:xfrm>
          <a:off x="1046640" y="1224139"/>
          <a:ext cx="854185" cy="1584216"/>
        </a:xfrm>
        <a:prstGeom prst="roundRect">
          <a:avLst/>
        </a:prstGeom>
        <a:solidFill>
          <a:schemeClr val="accent2">
            <a:shade val="50000"/>
            <a:hueOff val="0"/>
            <a:satOff val="-8133"/>
            <a:lumOff val="131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kern="1200" smtClean="0"/>
            <a:t>Platform sponsors </a:t>
          </a:r>
          <a:r>
            <a:rPr lang="fr-BE" sz="1200" b="1" kern="1200" smtClean="0"/>
            <a:t>proposal</a:t>
          </a:r>
          <a:r>
            <a:rPr lang="fr-BE" sz="1200" kern="1200" smtClean="0"/>
            <a:t> to EIB/EIF</a:t>
          </a:r>
          <a:endParaRPr lang="en-GB" sz="1200" kern="1200" dirty="0"/>
        </a:p>
      </dsp:txBody>
      <dsp:txXfrm>
        <a:off x="1088338" y="1265837"/>
        <a:ext cx="770789" cy="1500820"/>
      </dsp:txXfrm>
    </dsp:sp>
    <dsp:sp modelId="{EBBC7F93-B43B-4240-9C84-FDE752705C12}">
      <dsp:nvSpPr>
        <dsp:cNvPr id="0" name=""/>
        <dsp:cNvSpPr/>
      </dsp:nvSpPr>
      <dsp:spPr>
        <a:xfrm>
          <a:off x="2097530" y="1152089"/>
          <a:ext cx="1051581" cy="1584216"/>
        </a:xfrm>
        <a:prstGeom prst="roundRect">
          <a:avLst/>
        </a:prstGeom>
        <a:solidFill>
          <a:schemeClr val="accent2">
            <a:shade val="50000"/>
            <a:hueOff val="0"/>
            <a:satOff val="-16266"/>
            <a:lumOff val="2638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kern="1200" smtClean="0"/>
            <a:t>EIB/EIF </a:t>
          </a:r>
          <a:r>
            <a:rPr lang="fr-BE" sz="1200" b="1" kern="1200" smtClean="0"/>
            <a:t>due diligence</a:t>
          </a:r>
          <a:endParaRPr lang="en-GB" sz="1200" b="1" kern="1200" dirty="0"/>
        </a:p>
      </dsp:txBody>
      <dsp:txXfrm>
        <a:off x="2148864" y="1203423"/>
        <a:ext cx="948913" cy="1481548"/>
      </dsp:txXfrm>
    </dsp:sp>
    <dsp:sp modelId="{3D0A69A3-BCC0-40B4-84EB-DC3AC6C83B29}">
      <dsp:nvSpPr>
        <dsp:cNvPr id="0" name=""/>
        <dsp:cNvSpPr/>
      </dsp:nvSpPr>
      <dsp:spPr>
        <a:xfrm>
          <a:off x="3357016" y="1152089"/>
          <a:ext cx="1232401" cy="1584216"/>
        </a:xfrm>
        <a:prstGeom prst="roundRect">
          <a:avLst/>
        </a:prstGeom>
        <a:solidFill>
          <a:schemeClr val="accent2">
            <a:shade val="50000"/>
            <a:hueOff val="0"/>
            <a:satOff val="-24399"/>
            <a:lumOff val="395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kern="1200" smtClean="0"/>
            <a:t>Investment Committee </a:t>
          </a:r>
          <a:r>
            <a:rPr lang="fr-BE" sz="1200" b="1" kern="1200" smtClean="0"/>
            <a:t>approval</a:t>
          </a:r>
          <a:r>
            <a:rPr lang="fr-BE" sz="1200" kern="1200" smtClean="0"/>
            <a:t> (IIW)</a:t>
          </a:r>
          <a:endParaRPr lang="en-GB" sz="1200" kern="1200" dirty="0"/>
        </a:p>
      </dsp:txBody>
      <dsp:txXfrm>
        <a:off x="3417177" y="1212250"/>
        <a:ext cx="1112079" cy="1463894"/>
      </dsp:txXfrm>
    </dsp:sp>
    <dsp:sp modelId="{47038C9E-862F-4D04-AF8B-57E832C383A8}">
      <dsp:nvSpPr>
        <dsp:cNvPr id="0" name=""/>
        <dsp:cNvSpPr/>
      </dsp:nvSpPr>
      <dsp:spPr>
        <a:xfrm>
          <a:off x="5019757" y="1152089"/>
          <a:ext cx="999405" cy="1584216"/>
        </a:xfrm>
        <a:prstGeom prst="roundRect">
          <a:avLst/>
        </a:prstGeom>
        <a:solidFill>
          <a:schemeClr val="accent2">
            <a:shade val="50000"/>
            <a:hueOff val="0"/>
            <a:satOff val="-32532"/>
            <a:lumOff val="527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kern="1200" smtClean="0"/>
            <a:t>EIB/EIF </a:t>
          </a:r>
          <a:r>
            <a:rPr lang="fr-BE" sz="1200" b="1" kern="1200" smtClean="0"/>
            <a:t>approval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200" kern="120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kern="1200" smtClean="0"/>
            <a:t>Other parties' </a:t>
          </a:r>
          <a:r>
            <a:rPr lang="fr-BE" sz="1200" b="1" kern="1200" smtClean="0"/>
            <a:t>approval</a:t>
          </a:r>
          <a:endParaRPr lang="en-GB" sz="1200" b="1" kern="1200" dirty="0"/>
        </a:p>
      </dsp:txBody>
      <dsp:txXfrm>
        <a:off x="5068544" y="1200876"/>
        <a:ext cx="901831" cy="1486642"/>
      </dsp:txXfrm>
    </dsp:sp>
    <dsp:sp modelId="{25999CF2-1166-4A1D-8EFE-2BA1AB7B9195}">
      <dsp:nvSpPr>
        <dsp:cNvPr id="0" name=""/>
        <dsp:cNvSpPr/>
      </dsp:nvSpPr>
      <dsp:spPr>
        <a:xfrm>
          <a:off x="6496334" y="1152121"/>
          <a:ext cx="1257951" cy="1584216"/>
        </a:xfrm>
        <a:prstGeom prst="roundRect">
          <a:avLst/>
        </a:prstGeom>
        <a:solidFill>
          <a:schemeClr val="accent2">
            <a:shade val="50000"/>
            <a:hueOff val="0"/>
            <a:satOff val="-24399"/>
            <a:lumOff val="395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200" kern="1200" dirty="0" smtClean="0"/>
            <a:t>EFSI </a:t>
          </a:r>
          <a:r>
            <a:rPr lang="fr-BE" sz="1200" b="1" kern="1200" dirty="0" err="1" smtClean="0"/>
            <a:t>financing</a:t>
          </a:r>
          <a:r>
            <a:rPr lang="fr-BE" sz="1200" kern="1200" dirty="0" smtClean="0"/>
            <a:t> to the Platform</a:t>
          </a:r>
          <a:endParaRPr lang="en-GB" sz="1200" kern="1200" dirty="0"/>
        </a:p>
      </dsp:txBody>
      <dsp:txXfrm>
        <a:off x="6557742" y="1213529"/>
        <a:ext cx="1135135" cy="1461400"/>
      </dsp:txXfrm>
    </dsp:sp>
    <dsp:sp modelId="{59A1D0D2-7D37-4D41-8C2E-233C600932E6}">
      <dsp:nvSpPr>
        <dsp:cNvPr id="0" name=""/>
        <dsp:cNvSpPr/>
      </dsp:nvSpPr>
      <dsp:spPr>
        <a:xfrm>
          <a:off x="3046678" y="3024331"/>
          <a:ext cx="793568" cy="864253"/>
        </a:xfrm>
        <a:prstGeom prst="roundRect">
          <a:avLst/>
        </a:prstGeom>
        <a:solidFill>
          <a:schemeClr val="accent2">
            <a:shade val="50000"/>
            <a:hueOff val="0"/>
            <a:satOff val="-16266"/>
            <a:lumOff val="2638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50" kern="1200" smtClean="0"/>
            <a:t>Approval for a group of operations</a:t>
          </a:r>
          <a:endParaRPr lang="en-GB" sz="1050" kern="1200" dirty="0"/>
        </a:p>
      </dsp:txBody>
      <dsp:txXfrm>
        <a:off x="3085417" y="3063070"/>
        <a:ext cx="716090" cy="786775"/>
      </dsp:txXfrm>
    </dsp:sp>
    <dsp:sp modelId="{64EF0225-D8D7-42DB-929B-8B7E4F59551D}">
      <dsp:nvSpPr>
        <dsp:cNvPr id="0" name=""/>
        <dsp:cNvSpPr/>
      </dsp:nvSpPr>
      <dsp:spPr>
        <a:xfrm>
          <a:off x="4716893" y="2844317"/>
          <a:ext cx="1013962" cy="1080276"/>
        </a:xfrm>
        <a:prstGeom prst="roundRect">
          <a:avLst/>
        </a:prstGeom>
        <a:solidFill>
          <a:schemeClr val="accent2">
            <a:shade val="50000"/>
            <a:hueOff val="0"/>
            <a:satOff val="-8133"/>
            <a:lumOff val="131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050" kern="1200" smtClean="0"/>
            <a:t>Approval ex-ante or for each underlying operation</a:t>
          </a:r>
          <a:endParaRPr lang="en-GB" sz="1050" kern="1200" dirty="0"/>
        </a:p>
      </dsp:txBody>
      <dsp:txXfrm>
        <a:off x="4766391" y="2893815"/>
        <a:ext cx="914966" cy="981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72F52147-04F0-46EA-BAEB-994E31C0C49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6770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A083A7F6-7463-4791-9A6E-5C0F941F2A3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09983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3C3423EB-F967-4074-B491-914273EA363D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C21B5-6EC1-49BF-BEDF-88DB8433553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4014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617ACB-DB94-4A3C-B8A7-7B060C9225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3716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A8EB45-A25D-4FE7-A98B-A7FD577BFDA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53609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14516-F902-45AB-8D19-07B621308D3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4299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EB9615-6458-4852-94E5-DAA217ED281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8665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EDF06-8B8A-48A6-8DF3-377A1E75BC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7621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4AC09-A86B-4352-AF50-3FC0A9D858B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277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BBF38-4C05-4F72-B980-024F1D3EEA7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39764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90FB6-39C2-4CED-A120-909F3C0F088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7295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6A441-99A3-432D-BF9F-CF0A9BFD63E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7688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26DD0C5B-A775-4FAF-8284-72566A9FB960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899592" y="2060848"/>
            <a:ext cx="7920880" cy="3528392"/>
          </a:xfrm>
        </p:spPr>
        <p:txBody>
          <a:bodyPr/>
          <a:lstStyle/>
          <a:p>
            <a:r>
              <a:rPr lang="en-GB" alt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EFSI Investment Platforms</a:t>
            </a:r>
            <a:r>
              <a:rPr lang="en-GB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Possible application areas in the context of smart specialisation and industry</a:t>
            </a:r>
            <a:endParaRPr lang="en-GB" alt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204864"/>
            <a:ext cx="8229600" cy="3744937"/>
          </a:xfrm>
        </p:spPr>
        <p:txBody>
          <a:bodyPr/>
          <a:lstStyle/>
          <a:p>
            <a:pPr marL="0" indent="0">
              <a:buNone/>
            </a:pPr>
            <a:endParaRPr lang="fr-BE" altLang="en-US" sz="2000" i="0" dirty="0" smtClean="0">
              <a:sym typeface="Symbol"/>
            </a:endParaRPr>
          </a:p>
          <a:p>
            <a:pPr marL="0" indent="0">
              <a:buNone/>
            </a:pPr>
            <a:endParaRPr lang="en-US" altLang="en-US" sz="2000" i="0" dirty="0" smtClean="0">
              <a:sym typeface="Symbol"/>
            </a:endParaRPr>
          </a:p>
          <a:p>
            <a:pPr marL="0" indent="0">
              <a:buNone/>
            </a:pPr>
            <a:endParaRPr lang="en-US" altLang="en-US" sz="2000" i="0" dirty="0" smtClean="0">
              <a:sym typeface="Symbol"/>
            </a:endParaRPr>
          </a:p>
          <a:p>
            <a:pPr>
              <a:buFont typeface="Symbol"/>
              <a:buChar char="·"/>
            </a:pPr>
            <a:endParaRPr lang="en-US" alt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20" y="1316517"/>
            <a:ext cx="7812360" cy="509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6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Framework</a:t>
            </a:r>
            <a:endParaRPr lang="en-US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12976"/>
            <a:ext cx="8229600" cy="2232769"/>
          </a:xfrm>
        </p:spPr>
        <p:txBody>
          <a:bodyPr/>
          <a:lstStyle/>
          <a:p>
            <a:pPr marL="0" indent="0">
              <a:buNone/>
            </a:pPr>
            <a:r>
              <a:rPr lang="en-US" altLang="en-US" i="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 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EFSI Regulation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ref. to Investment Platforms</a:t>
            </a:r>
          </a:p>
          <a:p>
            <a:pPr>
              <a:buFont typeface="Symbol"/>
              <a:buChar char="·"/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indent="-177800">
              <a:buNone/>
            </a:pPr>
            <a:r>
              <a:rPr lang="en-US" altLang="en-US" i="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 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Rules applicable to operations with Investment Platforms 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National Promotional Banks (NPBs)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Definition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852936"/>
            <a:ext cx="8229600" cy="2952849"/>
          </a:xfrm>
        </p:spPr>
        <p:txBody>
          <a:bodyPr/>
          <a:lstStyle/>
          <a:p>
            <a:pPr algn="just"/>
            <a:r>
              <a:rPr lang="en-GB" sz="2800" i="0" dirty="0" smtClean="0"/>
              <a:t>"Special </a:t>
            </a:r>
            <a:r>
              <a:rPr lang="en-GB" sz="2800" i="0" dirty="0"/>
              <a:t>purpose vehicles, managed accounts, contract-based co-financing or risk-sharing arrangements or arrangements established by any other means by which entities channel a financial contribution in order to finance a </a:t>
            </a:r>
            <a:r>
              <a:rPr lang="en-GB" sz="2800" i="0" u="sng" dirty="0"/>
              <a:t>number of investment </a:t>
            </a:r>
            <a:r>
              <a:rPr lang="en-GB" sz="2800" i="0" u="sng" dirty="0" smtClean="0"/>
              <a:t>projects</a:t>
            </a:r>
            <a:r>
              <a:rPr lang="en-GB" sz="2800" i="0" dirty="0" smtClean="0"/>
              <a:t>"</a:t>
            </a:r>
            <a:endParaRPr lang="en-US" altLang="en-US" sz="2800" i="0" dirty="0"/>
          </a:p>
        </p:txBody>
      </p:sp>
    </p:spTree>
    <p:extLst>
      <p:ext uri="{BB962C8B-B14F-4D97-AF65-F5344CB8AC3E}">
        <p14:creationId xmlns:p14="http://schemas.microsoft.com/office/powerpoint/2010/main" val="62219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980728"/>
            <a:ext cx="8229600" cy="936625"/>
          </a:xfrm>
        </p:spPr>
        <p:txBody>
          <a:bodyPr/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Scope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763" y="1988840"/>
            <a:ext cx="8229600" cy="4248472"/>
          </a:xfrm>
        </p:spPr>
        <p:txBody>
          <a:bodyPr/>
          <a:lstStyle/>
          <a:p>
            <a:pPr marL="355600" indent="-177800">
              <a:buNone/>
            </a:pPr>
            <a:r>
              <a:rPr lang="en-US" altLang="en-US" sz="2000" b="1" i="0" dirty="0" smtClean="0">
                <a:sym typeface="Symbol"/>
              </a:rPr>
              <a:t>Investment Platforms are possible </a:t>
            </a:r>
            <a:r>
              <a:rPr lang="en-US" altLang="en-US" sz="2000" b="1" i="0" dirty="0" smtClean="0">
                <a:sym typeface="Symbol"/>
              </a:rPr>
              <a:t>under </a:t>
            </a:r>
            <a:r>
              <a:rPr lang="en-US" altLang="en-US" sz="2000" b="1" i="0" u="sng" dirty="0" smtClean="0">
                <a:sym typeface="Symbol"/>
              </a:rPr>
              <a:t>both</a:t>
            </a:r>
            <a:r>
              <a:rPr lang="en-US" altLang="en-US" sz="2000" b="1" i="0" dirty="0" smtClean="0">
                <a:sym typeface="Symbol"/>
              </a:rPr>
              <a:t> Infrastructure </a:t>
            </a:r>
            <a:r>
              <a:rPr lang="en-US" altLang="en-US" sz="2000" b="1" i="0" dirty="0" smtClean="0">
                <a:sym typeface="Symbol"/>
              </a:rPr>
              <a:t>and Innovation </a:t>
            </a:r>
            <a:r>
              <a:rPr lang="en-US" altLang="en-US" sz="2000" b="1" i="0" dirty="0" smtClean="0">
                <a:sym typeface="Symbol"/>
              </a:rPr>
              <a:t>and the SME </a:t>
            </a:r>
            <a:r>
              <a:rPr lang="en-US" altLang="en-US" sz="2000" b="1" i="0" dirty="0" smtClean="0">
                <a:sym typeface="Symbol"/>
              </a:rPr>
              <a:t>Window</a:t>
            </a:r>
          </a:p>
          <a:p>
            <a:pPr marL="0" indent="0">
              <a:buNone/>
            </a:pPr>
            <a:r>
              <a:rPr lang="en-US" altLang="en-US" sz="2000" i="0" dirty="0" smtClean="0">
                <a:sym typeface="Symbol"/>
              </a:rPr>
              <a:t> </a:t>
            </a:r>
            <a:r>
              <a:rPr lang="en-GB" sz="2000" b="1" i="0" dirty="0" smtClean="0">
                <a:solidFill>
                  <a:srgbClr val="00B0F0"/>
                </a:solidFill>
              </a:rPr>
              <a:t>Geographic focus</a:t>
            </a:r>
          </a:p>
          <a:p>
            <a:pPr marL="355600" indent="0">
              <a:buNone/>
            </a:pPr>
            <a:r>
              <a:rPr lang="en-GB" sz="2000" i="0" dirty="0" smtClean="0"/>
              <a:t>- National </a:t>
            </a:r>
            <a:r>
              <a:rPr lang="en-GB" sz="2000" i="0" dirty="0"/>
              <a:t>or sub-national Platforms that group together several investment projects on the territory of a given Member State; </a:t>
            </a:r>
          </a:p>
          <a:p>
            <a:pPr marL="355600" indent="0">
              <a:buNone/>
            </a:pPr>
            <a:endParaRPr lang="en-GB" sz="2000" i="0" dirty="0" smtClean="0"/>
          </a:p>
          <a:p>
            <a:pPr marL="355600" indent="0">
              <a:buNone/>
            </a:pPr>
            <a:r>
              <a:rPr lang="en-GB" sz="2000" i="0" dirty="0" smtClean="0"/>
              <a:t>- Multi-country </a:t>
            </a:r>
            <a:r>
              <a:rPr lang="en-GB" sz="2000" i="0" dirty="0"/>
              <a:t>or regional Platforms that group together partners from several Member States or third countries interested in projects in a given geographic area; </a:t>
            </a:r>
          </a:p>
          <a:p>
            <a:pPr marL="0" indent="0">
              <a:buNone/>
            </a:pPr>
            <a:r>
              <a:rPr lang="en-US" altLang="en-US" sz="2000" i="0" dirty="0" smtClean="0">
                <a:sym typeface="Symbol"/>
              </a:rPr>
              <a:t> </a:t>
            </a:r>
            <a:r>
              <a:rPr lang="en-GB" sz="2000" b="1" i="0" u="sng" dirty="0" smtClean="0">
                <a:solidFill>
                  <a:srgbClr val="00B0F0"/>
                </a:solidFill>
              </a:rPr>
              <a:t>Sector focus</a:t>
            </a:r>
          </a:p>
          <a:p>
            <a:pPr marL="355600" indent="0">
              <a:buNone/>
            </a:pPr>
            <a:r>
              <a:rPr lang="en-GB" sz="2000" i="0" dirty="0" smtClean="0"/>
              <a:t>- Thematic </a:t>
            </a:r>
            <a:r>
              <a:rPr lang="en-GB" sz="2000" i="0" dirty="0"/>
              <a:t>Platforms that group together investment projects in a given sector</a:t>
            </a:r>
            <a:endParaRPr lang="en-US" altLang="en-US" sz="2000" i="0" dirty="0">
              <a:sym typeface="Symbol"/>
            </a:endParaRPr>
          </a:p>
          <a:p>
            <a:pPr marL="0" indent="0">
              <a:buNone/>
            </a:pPr>
            <a:endParaRPr lang="en-US" altLang="en-US" sz="2000" i="0" dirty="0" smtClean="0">
              <a:sym typeface="Symbol"/>
            </a:endParaRPr>
          </a:p>
          <a:p>
            <a:pPr>
              <a:buFont typeface="Symbol"/>
              <a:buChar char="·"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06603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24744"/>
            <a:ext cx="8229600" cy="936625"/>
          </a:xfrm>
        </p:spPr>
        <p:txBody>
          <a:bodyPr/>
          <a:lstStyle/>
          <a:p>
            <a:r>
              <a:rPr lang="en-GB" altLang="en-US" dirty="0" smtClean="0">
                <a:solidFill>
                  <a:srgbClr val="FF0000"/>
                </a:solidFill>
              </a:rPr>
              <a:t>Type of financing</a:t>
            </a:r>
            <a:endParaRPr lang="en-GB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747837"/>
              </p:ext>
            </p:extLst>
          </p:nvPr>
        </p:nvGraphicFramePr>
        <p:xfrm>
          <a:off x="457200" y="2132856"/>
          <a:ext cx="5122912" cy="4176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1658060"/>
              </p:ext>
            </p:extLst>
          </p:nvPr>
        </p:nvGraphicFramePr>
        <p:xfrm>
          <a:off x="5955304" y="2852936"/>
          <a:ext cx="2865168" cy="1152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Down Arrow 4"/>
          <p:cNvSpPr/>
          <p:nvPr/>
        </p:nvSpPr>
        <p:spPr bwMode="auto">
          <a:xfrm rot="4135530">
            <a:off x="5291959" y="3316812"/>
            <a:ext cx="526312" cy="1153142"/>
          </a:xfrm>
          <a:prstGeom prst="downArrow">
            <a:avLst/>
          </a:prstGeom>
          <a:solidFill>
            <a:srgbClr val="C00000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22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98741"/>
            <a:ext cx="8229600" cy="1908212"/>
          </a:xfrm>
          <a:solidFill>
            <a:schemeClr val="bg1"/>
          </a:solidFill>
        </p:spPr>
        <p:txBody>
          <a:bodyPr/>
          <a:lstStyle/>
          <a:p>
            <a:pPr marL="355600" indent="-355600">
              <a:buNone/>
              <a:tabLst>
                <a:tab pos="533400" algn="l"/>
              </a:tabLst>
            </a:pPr>
            <a:r>
              <a:rPr lang="en-GB" sz="2000" i="0" dirty="0" smtClean="0">
                <a:sym typeface="Symbol"/>
              </a:rPr>
              <a:t>- </a:t>
            </a:r>
            <a:r>
              <a:rPr lang="en-GB" sz="2000" i="0" dirty="0" smtClean="0"/>
              <a:t>Can be any public or private entity, such as NPBs, EIB, EU or MS public entities, Managing authorities, Financial institutions, Corporates, third countries</a:t>
            </a:r>
            <a:r>
              <a:rPr lang="en-GB" sz="2000" i="0" dirty="0" smtClean="0"/>
              <a:t>;</a:t>
            </a:r>
            <a:endParaRPr lang="en-GB" sz="2000" dirty="0" smtClean="0"/>
          </a:p>
          <a:p>
            <a:pPr marL="355600" indent="-355600">
              <a:buNone/>
              <a:tabLst>
                <a:tab pos="533400" algn="l"/>
              </a:tabLst>
            </a:pPr>
            <a:r>
              <a:rPr lang="en-GB" altLang="en-US" sz="2000" i="0" dirty="0" smtClean="0">
                <a:sym typeface="Symbol"/>
              </a:rPr>
              <a:t>- </a:t>
            </a:r>
            <a:r>
              <a:rPr lang="en-GB" altLang="en-US" sz="2000" i="0" dirty="0" smtClean="0">
                <a:sym typeface="Symbol"/>
              </a:rPr>
              <a:t>They decide on the Platform setup and design;</a:t>
            </a:r>
          </a:p>
          <a:p>
            <a:pPr marL="355600" indent="-355600">
              <a:buNone/>
              <a:tabLst>
                <a:tab pos="533400" algn="l"/>
              </a:tabLst>
            </a:pPr>
            <a:r>
              <a:rPr lang="en-GB" altLang="en-US" sz="2000" i="0" dirty="0" smtClean="0">
                <a:sym typeface="Symbol"/>
              </a:rPr>
              <a:t>- Typically provide part of initial funding.</a:t>
            </a:r>
          </a:p>
          <a:p>
            <a:pPr marL="0" indent="0">
              <a:buNone/>
            </a:pPr>
            <a:endParaRPr lang="en-GB" altLang="en-US" sz="2000" i="0" dirty="0" smtClean="0">
              <a:sym typeface="Symbol"/>
            </a:endParaRPr>
          </a:p>
          <a:p>
            <a:pPr marL="0" indent="0">
              <a:buNone/>
            </a:pPr>
            <a:endParaRPr lang="en-GB" altLang="en-US" sz="2000" i="0" dirty="0" smtClean="0">
              <a:sym typeface="Symbol"/>
            </a:endParaRPr>
          </a:p>
          <a:p>
            <a:pPr>
              <a:tabLst>
                <a:tab pos="533400" algn="l"/>
              </a:tabLst>
            </a:pPr>
            <a:r>
              <a:rPr lang="en-GB" altLang="en-US" sz="2000" i="0" dirty="0" smtClean="0">
                <a:sym typeface="Symbol"/>
              </a:rPr>
              <a:t>- Eligible entities which can propose projects to the Platform</a:t>
            </a:r>
          </a:p>
          <a:p>
            <a:pPr marL="0" indent="0">
              <a:buNone/>
            </a:pPr>
            <a:endParaRPr lang="en-GB" altLang="en-US" sz="2000" i="0" dirty="0" smtClean="0">
              <a:sym typeface="Symbol"/>
            </a:endParaRPr>
          </a:p>
          <a:p>
            <a:pPr marL="0" indent="0">
              <a:buNone/>
            </a:pPr>
            <a:endParaRPr lang="en-GB" altLang="en-US" sz="2000" i="0" dirty="0" smtClean="0">
              <a:sym typeface="Symbol"/>
            </a:endParaRPr>
          </a:p>
          <a:p>
            <a:pPr>
              <a:buFont typeface="Symbol"/>
              <a:buChar char="·"/>
            </a:pPr>
            <a:r>
              <a:rPr lang="en-GB" altLang="en-US" sz="2000" dirty="0" smtClean="0"/>
              <a:t> - Entity which takes care of the day-to-day management </a:t>
            </a:r>
          </a:p>
          <a:p>
            <a:pPr>
              <a:buFont typeface="Symbol"/>
              <a:buChar char="·"/>
            </a:pPr>
            <a:r>
              <a:rPr lang="en-GB" altLang="en-US" sz="2000" dirty="0" smtClean="0"/>
              <a:t>- Usually appointed by the project sponsors</a:t>
            </a:r>
            <a:endParaRPr lang="en-GB" alt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691705" y="1487488"/>
            <a:ext cx="23086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  <a:buClr>
                <a:srgbClr val="FFFFFF"/>
              </a:buClr>
            </a:pPr>
            <a:r>
              <a:rPr lang="en-GB" altLang="en-US" sz="2000" b="1" i="1" kern="0" dirty="0" smtClean="0">
                <a:solidFill>
                  <a:srgbClr val="FF0000"/>
                </a:solidFill>
                <a:latin typeface="Arial"/>
              </a:rPr>
              <a:t>Project Sponsors</a:t>
            </a:r>
            <a:endParaRPr lang="en-GB" altLang="en-US" sz="2000" b="1" i="1" kern="0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9373" y="3989095"/>
            <a:ext cx="24064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  <a:buClr>
                <a:srgbClr val="FFFFFF"/>
              </a:buClr>
            </a:pPr>
            <a:r>
              <a:rPr lang="en-GB" altLang="en-US" sz="2000" b="1" i="1" kern="0" dirty="0" smtClean="0">
                <a:solidFill>
                  <a:srgbClr val="FF0000"/>
                </a:solidFill>
                <a:latin typeface="Arial"/>
              </a:rPr>
              <a:t>Project Promoters</a:t>
            </a:r>
            <a:endParaRPr lang="en-GB" altLang="en-US" sz="2000" b="1" i="1" kern="0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1705" y="5115768"/>
            <a:ext cx="21788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  <a:buClr>
                <a:srgbClr val="FFFFFF"/>
              </a:buClr>
            </a:pPr>
            <a:r>
              <a:rPr lang="en-GB" altLang="en-US" sz="2000" b="1" i="1" kern="0" dirty="0" smtClean="0">
                <a:solidFill>
                  <a:srgbClr val="FF0000"/>
                </a:solidFill>
                <a:latin typeface="Arial"/>
              </a:rPr>
              <a:t>Project Manager</a:t>
            </a:r>
            <a:endParaRPr lang="en-GB" altLang="en-US" sz="2000" b="1" i="1" kern="0" dirty="0">
              <a:solidFill>
                <a:srgbClr val="FF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8011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Process</a:t>
            </a:r>
            <a:endParaRPr lang="en-US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4381266"/>
              </p:ext>
            </p:extLst>
          </p:nvPr>
        </p:nvGraphicFramePr>
        <p:xfrm>
          <a:off x="323528" y="2060848"/>
          <a:ext cx="8614320" cy="3960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Straight Arrow Connector 3"/>
          <p:cNvCxnSpPr/>
          <p:nvPr/>
        </p:nvCxnSpPr>
        <p:spPr bwMode="auto">
          <a:xfrm flipH="1">
            <a:off x="3923928" y="4797152"/>
            <a:ext cx="432048" cy="216024"/>
          </a:xfrm>
          <a:prstGeom prst="straightConnector1">
            <a:avLst/>
          </a:prstGeom>
          <a:noFill/>
          <a:ln w="9525" cap="flat" cmpd="sng" algn="ctr">
            <a:solidFill>
              <a:srgbClr val="2D5EC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Arrow Connector 5"/>
          <p:cNvCxnSpPr/>
          <p:nvPr/>
        </p:nvCxnSpPr>
        <p:spPr bwMode="auto">
          <a:xfrm>
            <a:off x="4508376" y="4797152"/>
            <a:ext cx="423664" cy="184212"/>
          </a:xfrm>
          <a:prstGeom prst="straightConnector1">
            <a:avLst/>
          </a:prstGeom>
          <a:noFill/>
          <a:ln w="9525" cap="flat" cmpd="sng" algn="ctr">
            <a:solidFill>
              <a:srgbClr val="2D5EC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8247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052736"/>
            <a:ext cx="9144000" cy="936625"/>
          </a:xfrm>
        </p:spPr>
        <p:txBody>
          <a:bodyPr/>
          <a:lstStyle/>
          <a:p>
            <a:r>
              <a:rPr lang="en-US" altLang="en-US" sz="2200" dirty="0" smtClean="0">
                <a:solidFill>
                  <a:srgbClr val="FF0000"/>
                </a:solidFill>
              </a:rPr>
              <a:t>Example – </a:t>
            </a:r>
            <a:r>
              <a:rPr lang="en-US" altLang="en-US" sz="2200" dirty="0" smtClean="0">
                <a:solidFill>
                  <a:srgbClr val="3166CF"/>
                </a:solidFill>
              </a:rPr>
              <a:t>The </a:t>
            </a:r>
            <a:r>
              <a:rPr lang="en-GB" sz="2200" dirty="0" smtClean="0">
                <a:solidFill>
                  <a:srgbClr val="3166CF"/>
                </a:solidFill>
              </a:rPr>
              <a:t>“IF-TRI</a:t>
            </a:r>
            <a:r>
              <a:rPr lang="en-GB" sz="2200" dirty="0">
                <a:solidFill>
                  <a:srgbClr val="3166CF"/>
                </a:solidFill>
              </a:rPr>
              <a:t>” </a:t>
            </a:r>
            <a:r>
              <a:rPr lang="en-GB" sz="2200" dirty="0" smtClean="0">
                <a:solidFill>
                  <a:srgbClr val="3166CF"/>
                </a:solidFill>
              </a:rPr>
              <a:t>Platform in </a:t>
            </a:r>
            <a:r>
              <a:rPr lang="en-GB" sz="2200" dirty="0">
                <a:solidFill>
                  <a:srgbClr val="3166CF"/>
                </a:solidFill>
              </a:rPr>
              <a:t>Nord-Pas de Calais </a:t>
            </a:r>
            <a:r>
              <a:rPr lang="en-GB" sz="2200" dirty="0" smtClean="0">
                <a:solidFill>
                  <a:srgbClr val="3166CF"/>
                </a:solidFill>
              </a:rPr>
              <a:t>(FR)</a:t>
            </a:r>
            <a:endParaRPr lang="en-US" altLang="en-US" sz="2200" dirty="0">
              <a:solidFill>
                <a:srgbClr val="3166C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5763" y="1988840"/>
            <a:ext cx="8229600" cy="4536504"/>
          </a:xfrm>
        </p:spPr>
        <p:txBody>
          <a:bodyPr/>
          <a:lstStyle/>
          <a:p>
            <a:r>
              <a:rPr lang="en-GB" dirty="0" smtClean="0"/>
              <a:t>- First </a:t>
            </a:r>
            <a:r>
              <a:rPr lang="en-GB" dirty="0"/>
              <a:t>example of a regional investment platform </a:t>
            </a:r>
            <a:r>
              <a:rPr lang="en-GB" dirty="0" smtClean="0"/>
              <a:t>(low-carbon economy) which </a:t>
            </a:r>
            <a:r>
              <a:rPr lang="en-GB" dirty="0"/>
              <a:t>combines resources from </a:t>
            </a:r>
            <a:r>
              <a:rPr lang="en-GB" b="1" dirty="0"/>
              <a:t>ESI Funds, private investors, France's </a:t>
            </a:r>
            <a:r>
              <a:rPr lang="en-GB" b="1" dirty="0" err="1"/>
              <a:t>Caisse</a:t>
            </a:r>
            <a:r>
              <a:rPr lang="en-GB" b="1" dirty="0"/>
              <a:t> des </a:t>
            </a:r>
            <a:r>
              <a:rPr lang="en-GB" b="1" dirty="0" err="1"/>
              <a:t>Dépôts</a:t>
            </a:r>
            <a:r>
              <a:rPr lang="en-GB" b="1" dirty="0"/>
              <a:t> et des Consignations, the EIB and support from the </a:t>
            </a:r>
            <a:r>
              <a:rPr lang="en-GB" b="1" dirty="0" smtClean="0"/>
              <a:t>EFSI</a:t>
            </a:r>
            <a:r>
              <a:rPr lang="en-GB" dirty="0"/>
              <a:t>;</a:t>
            </a:r>
            <a:r>
              <a:rPr lang="en-GB" dirty="0" smtClean="0"/>
              <a:t> </a:t>
            </a:r>
          </a:p>
          <a:p>
            <a:r>
              <a:rPr lang="en-GB" dirty="0" smtClean="0"/>
              <a:t>- The </a:t>
            </a:r>
            <a:r>
              <a:rPr lang="en-GB" dirty="0"/>
              <a:t>platform focuses on a number of themes (energy efficiency, renewable energy, the circular economy, intelligent mobility, networks and storage) to be supported via loans to </a:t>
            </a:r>
            <a:r>
              <a:rPr lang="en-GB" dirty="0" smtClean="0"/>
              <a:t>companies;</a:t>
            </a:r>
          </a:p>
          <a:p>
            <a:r>
              <a:rPr lang="en-GB" dirty="0" smtClean="0"/>
              <a:t>- Each </a:t>
            </a:r>
            <a:r>
              <a:rPr lang="en-GB" dirty="0"/>
              <a:t>individual loan will average EUR 1 million, with at least 100 expected final </a:t>
            </a:r>
            <a:r>
              <a:rPr lang="en-GB" dirty="0" smtClean="0"/>
              <a:t>beneficiaries.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734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960687"/>
            <a:ext cx="9144000" cy="1620441"/>
          </a:xfrm>
        </p:spPr>
        <p:txBody>
          <a:bodyPr/>
          <a:lstStyle/>
          <a:p>
            <a:r>
              <a:rPr lang="en-US" altLang="en-US" sz="2200" dirty="0" smtClean="0">
                <a:solidFill>
                  <a:srgbClr val="FF0000"/>
                </a:solidFill>
              </a:rPr>
              <a:t>Smart </a:t>
            </a:r>
            <a:r>
              <a:rPr lang="en-US" altLang="en-US" sz="2200" dirty="0" err="1" smtClean="0">
                <a:solidFill>
                  <a:srgbClr val="FF0000"/>
                </a:solidFill>
              </a:rPr>
              <a:t>Specialisation</a:t>
            </a:r>
            <a:r>
              <a:rPr lang="en-US" altLang="en-US" sz="2200" dirty="0" smtClean="0">
                <a:solidFill>
                  <a:srgbClr val="FF0000"/>
                </a:solidFill>
              </a:rPr>
              <a:t> Platform for Industrial </a:t>
            </a:r>
            <a:r>
              <a:rPr lang="en-US" altLang="en-US" sz="2200" dirty="0" err="1" smtClean="0">
                <a:solidFill>
                  <a:srgbClr val="FF0000"/>
                </a:solidFill>
              </a:rPr>
              <a:t>Modernisation</a:t>
            </a:r>
            <a:r>
              <a:rPr lang="en-US" altLang="en-US" sz="2200" dirty="0" smtClean="0">
                <a:solidFill>
                  <a:srgbClr val="3166CF"/>
                </a:solidFill>
              </a:rPr>
              <a:t/>
            </a:r>
            <a:br>
              <a:rPr lang="en-US" altLang="en-US" sz="2200" dirty="0" smtClean="0">
                <a:solidFill>
                  <a:srgbClr val="3166CF"/>
                </a:solidFill>
              </a:rPr>
            </a:br>
            <a:r>
              <a:rPr lang="en-US" altLang="en-US" sz="2200" dirty="0">
                <a:solidFill>
                  <a:srgbClr val="3166CF"/>
                </a:solidFill>
              </a:rPr>
              <a:t/>
            </a:r>
            <a:br>
              <a:rPr lang="en-US" altLang="en-US" sz="2200" dirty="0">
                <a:solidFill>
                  <a:srgbClr val="3166CF"/>
                </a:solidFill>
              </a:rPr>
            </a:br>
            <a:r>
              <a:rPr lang="en-US" altLang="en-US" sz="2200" dirty="0" smtClean="0">
                <a:solidFill>
                  <a:srgbClr val="3166CF"/>
                </a:solidFill>
              </a:rPr>
              <a:t/>
            </a:r>
            <a:br>
              <a:rPr lang="en-US" altLang="en-US" sz="2200" dirty="0" smtClean="0">
                <a:solidFill>
                  <a:srgbClr val="3166CF"/>
                </a:solidFill>
              </a:rPr>
            </a:br>
            <a:r>
              <a:rPr lang="en-US" altLang="en-US" sz="2200" dirty="0" smtClean="0">
                <a:solidFill>
                  <a:srgbClr val="3166CF"/>
                </a:solidFill>
              </a:rPr>
              <a:t>	- Possible use of Investment Platforms</a:t>
            </a:r>
            <a:br>
              <a:rPr lang="en-US" altLang="en-US" sz="2200" dirty="0" smtClean="0">
                <a:solidFill>
                  <a:srgbClr val="3166CF"/>
                </a:solidFill>
              </a:rPr>
            </a:br>
            <a:r>
              <a:rPr lang="en-US" altLang="en-US" sz="2200" dirty="0">
                <a:solidFill>
                  <a:srgbClr val="3166CF"/>
                </a:solidFill>
              </a:rPr>
              <a:t/>
            </a:r>
            <a:br>
              <a:rPr lang="en-US" altLang="en-US" sz="2200" dirty="0">
                <a:solidFill>
                  <a:srgbClr val="3166CF"/>
                </a:solidFill>
              </a:rPr>
            </a:br>
            <a:r>
              <a:rPr lang="en-US" altLang="en-US" sz="2200" dirty="0" smtClean="0">
                <a:solidFill>
                  <a:srgbClr val="3166CF"/>
                </a:solidFill>
              </a:rPr>
              <a:t/>
            </a:r>
            <a:br>
              <a:rPr lang="en-US" altLang="en-US" sz="2200" dirty="0" smtClean="0">
                <a:solidFill>
                  <a:srgbClr val="3166CF"/>
                </a:solidFill>
              </a:rPr>
            </a:br>
            <a:r>
              <a:rPr lang="en-US" altLang="en-US" sz="2200" dirty="0" smtClean="0">
                <a:solidFill>
                  <a:srgbClr val="3166CF"/>
                </a:solidFill>
              </a:rPr>
              <a:t>	- Possible combination with ESI Funds</a:t>
            </a:r>
            <a:endParaRPr lang="en-US" altLang="en-US" sz="2200" dirty="0">
              <a:solidFill>
                <a:srgbClr val="3166C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87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541</TotalTime>
  <Words>421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</vt:lpstr>
      <vt:lpstr>EFSI Investment Platforms    Possible application areas in the context of smart specialisation and industry</vt:lpstr>
      <vt:lpstr>Framework</vt:lpstr>
      <vt:lpstr>Definition</vt:lpstr>
      <vt:lpstr>Scope</vt:lpstr>
      <vt:lpstr>Type of financing</vt:lpstr>
      <vt:lpstr>PowerPoint Presentation</vt:lpstr>
      <vt:lpstr>Process</vt:lpstr>
      <vt:lpstr>Example – The “IF-TRI” Platform in Nord-Pas de Calais (FR)</vt:lpstr>
      <vt:lpstr>Smart Specialisation Platform for Industrial Modernisation    - Possible use of Investment Platforms    - Possible combination with ESI Funds</vt:lpstr>
      <vt:lpstr>PowerPoint Presentation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CARANO Alessandro (ECFIN)</dc:creator>
  <cp:lastModifiedBy>PANTALOS Nikos (ENTR)</cp:lastModifiedBy>
  <cp:revision>29</cp:revision>
  <dcterms:created xsi:type="dcterms:W3CDTF">2016-03-04T09:57:31Z</dcterms:created>
  <dcterms:modified xsi:type="dcterms:W3CDTF">2016-05-26T13:37:33Z</dcterms:modified>
</cp:coreProperties>
</file>