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93" r:id="rId2"/>
    <p:sldId id="361" r:id="rId3"/>
    <p:sldId id="365" r:id="rId4"/>
    <p:sldId id="369" r:id="rId5"/>
    <p:sldId id="373" r:id="rId6"/>
    <p:sldId id="403" r:id="rId7"/>
    <p:sldId id="374" r:id="rId8"/>
    <p:sldId id="367" r:id="rId9"/>
    <p:sldId id="372" r:id="rId10"/>
    <p:sldId id="400" r:id="rId11"/>
    <p:sldId id="404" r:id="rId12"/>
    <p:sldId id="375" r:id="rId13"/>
    <p:sldId id="376" r:id="rId14"/>
    <p:sldId id="399" r:id="rId15"/>
    <p:sldId id="398" r:id="rId16"/>
    <p:sldId id="377" r:id="rId17"/>
  </p:sldIdLst>
  <p:sldSz cx="9144000" cy="6858000" type="screen4x3"/>
  <p:notesSz cx="7099300" cy="10234613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  <a:srgbClr val="DBDBDB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494" y="-84"/>
      </p:cViewPr>
      <p:guideLst>
        <p:guide orient="horz" pos="4319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JEREMIE MI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185</c:v>
                </c:pt>
                <c:pt idx="1">
                  <c:v>185</c:v>
                </c:pt>
                <c:pt idx="2">
                  <c:v>185</c:v>
                </c:pt>
                <c:pt idx="3">
                  <c:v>185</c:v>
                </c:pt>
                <c:pt idx="4">
                  <c:v>185</c:v>
                </c:pt>
                <c:pt idx="5">
                  <c:v>185</c:v>
                </c:pt>
                <c:pt idx="6">
                  <c:v>185</c:v>
                </c:pt>
                <c:pt idx="7">
                  <c:v>185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JEREMIE FCR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Hoja1!$C$2:$C$9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JEREMIE Energy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55.8</c:v>
                </c:pt>
                <c:pt idx="7">
                  <c:v>55.8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JEREMIE CS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</c:dPt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Hoja1!$E$2:$E$9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FDE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Hoja1!$F$2:$F$9</c:f>
              <c:numCache>
                <c:formatCode>General</c:formatCode>
                <c:ptCount val="8"/>
                <c:pt idx="0">
                  <c:v>0</c:v>
                </c:pt>
                <c:pt idx="1">
                  <c:v>204</c:v>
                </c:pt>
                <c:pt idx="2">
                  <c:v>204</c:v>
                </c:pt>
                <c:pt idx="3">
                  <c:v>204</c:v>
                </c:pt>
                <c:pt idx="4">
                  <c:v>204</c:v>
                </c:pt>
                <c:pt idx="5">
                  <c:v>204</c:v>
                </c:pt>
                <c:pt idx="6">
                  <c:v>204</c:v>
                </c:pt>
                <c:pt idx="7">
                  <c:v>204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FES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Hoja1!$G$2:$G$9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Energy &amp; efficieny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Hoja1!$H$2:$H$9</c:f>
              <c:numCache>
                <c:formatCode>General</c:formatCode>
                <c:ptCount val="8"/>
                <c:pt idx="0">
                  <c:v>0</c:v>
                </c:pt>
                <c:pt idx="1">
                  <c:v>30</c:v>
                </c:pt>
                <c:pt idx="2">
                  <c:v>40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Tecnology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Hoja1!$I$2:$I$9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Culture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Hoja1!$J$2:$J$9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International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Hoja1!$K$2:$K$9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Guarantees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Hoja1!$L$2:$L$9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</c:numCache>
            </c:numRef>
          </c:val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Autonomos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Hoja1!$M$2:$M$9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University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Hoja1!$N$2:$N$9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</c:ser>
        <c:ser>
          <c:idx val="13"/>
          <c:order val="13"/>
          <c:tx>
            <c:strRef>
              <c:f>Hoja1!$O$1</c:f>
              <c:strCache>
                <c:ptCount val="1"/>
                <c:pt idx="0">
                  <c:v>Turism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Hoja1!$O$2:$O$9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110</c:v>
                </c:pt>
                <c:pt idx="5">
                  <c:v>110</c:v>
                </c:pt>
                <c:pt idx="6">
                  <c:v>110</c:v>
                </c:pt>
                <c:pt idx="7">
                  <c:v>110</c:v>
                </c:pt>
              </c:numCache>
            </c:numRef>
          </c:val>
        </c:ser>
        <c:ser>
          <c:idx val="14"/>
          <c:order val="14"/>
          <c:tx>
            <c:strRef>
              <c:f>Hoja1!$P$1</c:f>
              <c:strCache>
                <c:ptCount val="1"/>
                <c:pt idx="0">
                  <c:v>JER Const Sost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Hoja1!$P$2:$P$9</c:f>
              <c:numCache>
                <c:formatCode>General</c:formatCode>
                <c:ptCount val="8"/>
                <c:pt idx="6">
                  <c:v>50</c:v>
                </c:pt>
                <c:pt idx="7">
                  <c:v>50</c:v>
                </c:pt>
              </c:numCache>
            </c:numRef>
          </c:val>
        </c:ser>
        <c:ser>
          <c:idx val="15"/>
          <c:order val="15"/>
          <c:tx>
            <c:strRef>
              <c:f>Hoja1!$Q$1</c:f>
              <c:strCache>
                <c:ptCount val="1"/>
                <c:pt idx="0">
                  <c:v>JER Ener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Hoja1!$A$2:$A$9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Hoja1!$Q$2:$Q$9</c:f>
              <c:numCache>
                <c:formatCode>General</c:formatCode>
                <c:ptCount val="8"/>
                <c:pt idx="6">
                  <c:v>55.8</c:v>
                </c:pt>
                <c:pt idx="7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164992"/>
        <c:axId val="190166528"/>
      </c:barChart>
      <c:catAx>
        <c:axId val="19016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190166528"/>
        <c:crosses val="autoZero"/>
        <c:auto val="1"/>
        <c:lblAlgn val="ctr"/>
        <c:lblOffset val="100"/>
        <c:noMultiLvlLbl val="0"/>
      </c:catAx>
      <c:valAx>
        <c:axId val="19016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ES"/>
          </a:p>
        </c:txPr>
        <c:crossAx val="19016499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5162" tIns="47581" rIns="95162" bIns="4758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5162" tIns="47581" rIns="95162" bIns="47581" rtlCol="0"/>
          <a:lstStyle>
            <a:lvl1pPr algn="r">
              <a:defRPr sz="1200"/>
            </a:lvl1pPr>
          </a:lstStyle>
          <a:p>
            <a:fld id="{4FBDCED6-8349-4190-892C-33428A6439FB}" type="datetimeFigureOut">
              <a:rPr lang="es-ES" smtClean="0"/>
              <a:pPr/>
              <a:t>23/05/2016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62" tIns="47581" rIns="95162" bIns="4758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162" tIns="47581" rIns="95162" bIns="4758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5162" tIns="47581" rIns="95162" bIns="4758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5162" tIns="47581" rIns="95162" bIns="47581" rtlCol="0" anchor="b"/>
          <a:lstStyle>
            <a:lvl1pPr algn="r">
              <a:defRPr sz="1200"/>
            </a:lvl1pPr>
          </a:lstStyle>
          <a:p>
            <a:fld id="{DD19D033-F11F-4292-884D-2EF14342BF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90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352D5-02EE-4A55-A936-71FF2CF99B3C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7923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352D5-02EE-4A55-A936-71FF2CF99B3C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792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D033-F11F-4292-884D-2EF14342BF4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42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352D5-02EE-4A55-A936-71FF2CF99B3C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79232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95FB41-DAA1-4FB8-B5A5-AD0C39287E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D033-F11F-4292-884D-2EF14342BF47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42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352D5-02EE-4A55-A936-71FF2CF99B3C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7923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7A4A-B78F-43C7-80A5-FA10409A58DB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Rectángulo"/>
          <p:cNvSpPr/>
          <p:nvPr userDrawn="1"/>
        </p:nvSpPr>
        <p:spPr>
          <a:xfrm>
            <a:off x="495102" y="5877272"/>
            <a:ext cx="8648898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 descr="Logo IDEA Consejería Empleo empresa comercio_1506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07" y="6143960"/>
            <a:ext cx="2918765" cy="59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495102" y="5877272"/>
            <a:ext cx="8648898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550" y="1600200"/>
            <a:ext cx="8229600" cy="45259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5F18-2CD7-44AE-92B3-1371D89DAEFD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7 Imagen" descr="Logo IDEA Consejería Empleo empresa comercio_1506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07" y="6143960"/>
            <a:ext cx="2918765" cy="59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972-B48D-4766-9C21-BBDE3A2186D4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7 Imagen" descr="Logo IDEA Consejería Empleo empresa comercio_1506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07" y="6143960"/>
            <a:ext cx="2918765" cy="59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22B6-0801-44F5-96AC-DC61393C69D5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22615"/>
            <a:ext cx="16525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 userDrawn="1"/>
        </p:nvSpPr>
        <p:spPr>
          <a:xfrm>
            <a:off x="494312" y="5877273"/>
            <a:ext cx="8649687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Logo IDEA Consejería Empleo empresa comercio_1506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07" y="6143960"/>
            <a:ext cx="2918765" cy="59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0BD8-F4F2-438E-9EF7-F64BA6CE83DD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4 Rectángulo"/>
          <p:cNvSpPr/>
          <p:nvPr userDrawn="1"/>
        </p:nvSpPr>
        <p:spPr>
          <a:xfrm>
            <a:off x="494312" y="5877273"/>
            <a:ext cx="8649687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 IDEA Consejería Empleo empresa comercio_1506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07" y="6143960"/>
            <a:ext cx="2918765" cy="59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8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41C0-6C1E-4EE9-B86E-4F8AC9AC9FA9}" type="datetime1">
              <a:rPr lang="es-ES_tradnl" smtClean="0"/>
              <a:pPr/>
              <a:t>23/05/2016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38C7-BE84-1848-9A12-50EAB0D7698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 userDrawn="1"/>
        </p:nvSpPr>
        <p:spPr>
          <a:xfrm>
            <a:off x="494312" y="5877273"/>
            <a:ext cx="8649687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33338" y="1052736"/>
            <a:ext cx="7399102" cy="463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3200" b="1" dirty="0" smtClean="0">
                <a:solidFill>
                  <a:prstClr val="black"/>
                </a:solidFill>
                <a:latin typeface="+mj-lt"/>
                <a:cs typeface="Verdana"/>
              </a:rPr>
              <a:t>REIMBURSABLE FUNDS IN JEREMIE</a:t>
            </a:r>
          </a:p>
          <a:p>
            <a:pPr algn="ctr">
              <a:lnSpc>
                <a:spcPct val="120000"/>
              </a:lnSpc>
            </a:pPr>
            <a:r>
              <a:rPr lang="en-US" sz="2000" b="1" i="1" dirty="0" smtClean="0">
                <a:solidFill>
                  <a:prstClr val="black"/>
                </a:solidFill>
                <a:latin typeface="+mj-lt"/>
                <a:cs typeface="Verdana"/>
              </a:rPr>
              <a:t>How to manage Regional </a:t>
            </a:r>
            <a:r>
              <a:rPr lang="en-US" sz="2000" b="1" i="1" dirty="0">
                <a:solidFill>
                  <a:prstClr val="black"/>
                </a:solidFill>
                <a:latin typeface="+mj-lt"/>
                <a:cs typeface="Verdana"/>
              </a:rPr>
              <a:t>F</a:t>
            </a:r>
            <a:r>
              <a:rPr lang="en-US" sz="2000" b="1" i="1" dirty="0" smtClean="0">
                <a:solidFill>
                  <a:prstClr val="black"/>
                </a:solidFill>
                <a:latin typeface="+mj-lt"/>
                <a:cs typeface="Verdana"/>
              </a:rPr>
              <a:t>unds</a:t>
            </a:r>
            <a:endParaRPr lang="es-ES" sz="2000" b="1" i="1" dirty="0" smtClean="0">
              <a:solidFill>
                <a:prstClr val="black"/>
              </a:solidFill>
              <a:latin typeface="+mj-lt"/>
              <a:cs typeface="Verdana"/>
            </a:endParaRPr>
          </a:p>
          <a:p>
            <a:pPr>
              <a:lnSpc>
                <a:spcPct val="120000"/>
              </a:lnSpc>
            </a:pPr>
            <a:endParaRPr lang="es-ES" sz="2000" i="1" dirty="0" smtClean="0">
              <a:solidFill>
                <a:prstClr val="black"/>
              </a:solidFill>
              <a:latin typeface="+mj-lt"/>
              <a:cs typeface="Verdana"/>
            </a:endParaRPr>
          </a:p>
          <a:p>
            <a:pPr algn="r">
              <a:lnSpc>
                <a:spcPct val="120000"/>
              </a:lnSpc>
            </a:pPr>
            <a:endParaRPr lang="es-ES" sz="2600" dirty="0" smtClean="0">
              <a:solidFill>
                <a:prstClr val="black"/>
              </a:solidFill>
              <a:latin typeface="+mj-lt"/>
              <a:cs typeface="Verdana"/>
            </a:endParaRPr>
          </a:p>
          <a:p>
            <a:pPr algn="ctr">
              <a:lnSpc>
                <a:spcPct val="120000"/>
              </a:lnSpc>
            </a:pPr>
            <a:r>
              <a:rPr lang="en-GB" sz="2400" dirty="0" smtClean="0">
                <a:solidFill>
                  <a:prstClr val="black"/>
                </a:solidFill>
                <a:latin typeface="+mj-lt"/>
                <a:cs typeface="Verdana"/>
              </a:rPr>
              <a:t>Andalusian Agency for Innovation and Development </a:t>
            </a:r>
            <a:r>
              <a:rPr lang="es-ES" sz="2400" dirty="0" smtClean="0">
                <a:solidFill>
                  <a:prstClr val="black"/>
                </a:solidFill>
                <a:latin typeface="+mj-lt"/>
                <a:cs typeface="Verdana"/>
              </a:rPr>
              <a:t>(AGENCIA IDEA)</a:t>
            </a:r>
          </a:p>
          <a:p>
            <a:pPr algn="ctr">
              <a:lnSpc>
                <a:spcPct val="120000"/>
              </a:lnSpc>
            </a:pPr>
            <a:endParaRPr lang="es-ES" sz="2400" dirty="0">
              <a:solidFill>
                <a:prstClr val="black"/>
              </a:solidFill>
              <a:latin typeface="+mj-lt"/>
              <a:cs typeface="Verdana"/>
            </a:endParaRPr>
          </a:p>
          <a:p>
            <a:pPr algn="ctr">
              <a:lnSpc>
                <a:spcPct val="120000"/>
              </a:lnSpc>
            </a:pPr>
            <a:r>
              <a:rPr lang="es-ES" dirty="0" smtClean="0">
                <a:solidFill>
                  <a:prstClr val="black"/>
                </a:solidFill>
                <a:latin typeface="+mj-lt"/>
                <a:cs typeface="Verdana"/>
              </a:rPr>
              <a:t>Stefan </a:t>
            </a:r>
            <a:r>
              <a:rPr lang="es-ES" dirty="0" err="1" smtClean="0">
                <a:solidFill>
                  <a:prstClr val="black"/>
                </a:solidFill>
                <a:latin typeface="+mj-lt"/>
                <a:cs typeface="Verdana"/>
              </a:rPr>
              <a:t>Mathesius</a:t>
            </a:r>
            <a:endParaRPr lang="es-ES" dirty="0" smtClean="0">
              <a:solidFill>
                <a:prstClr val="black"/>
              </a:solidFill>
              <a:latin typeface="+mj-lt"/>
              <a:cs typeface="Verdana"/>
            </a:endParaRPr>
          </a:p>
          <a:p>
            <a:pPr algn="ctr">
              <a:lnSpc>
                <a:spcPct val="120000"/>
              </a:lnSpc>
            </a:pPr>
            <a:r>
              <a:rPr lang="es-ES" dirty="0" smtClean="0">
                <a:solidFill>
                  <a:prstClr val="black"/>
                </a:solidFill>
                <a:latin typeface="+mj-lt"/>
                <a:cs typeface="Verdana"/>
              </a:rPr>
              <a:t>(</a:t>
            </a:r>
            <a:r>
              <a:rPr lang="en-GB" dirty="0" smtClean="0">
                <a:solidFill>
                  <a:prstClr val="black"/>
                </a:solidFill>
                <a:latin typeface="+mj-lt"/>
                <a:cs typeface="Verdana"/>
              </a:rPr>
              <a:t>Head of Financial Instruments</a:t>
            </a:r>
            <a:r>
              <a:rPr lang="es-ES" dirty="0" smtClean="0">
                <a:solidFill>
                  <a:prstClr val="black"/>
                </a:solidFill>
                <a:latin typeface="+mj-lt"/>
                <a:cs typeface="Verdana"/>
              </a:rPr>
              <a:t>)</a:t>
            </a:r>
            <a:endParaRPr lang="es-ES_tradnl" dirty="0">
              <a:solidFill>
                <a:prstClr val="black"/>
              </a:solidFill>
              <a:latin typeface="+mj-lt"/>
              <a:cs typeface="Verdana"/>
            </a:endParaRPr>
          </a:p>
          <a:p>
            <a:pPr algn="r">
              <a:lnSpc>
                <a:spcPct val="120000"/>
              </a:lnSpc>
            </a:pPr>
            <a:endParaRPr lang="es-ES_tradnl" sz="2400" dirty="0" smtClean="0">
              <a:solidFill>
                <a:prstClr val="black"/>
              </a:solidFill>
              <a:latin typeface="+mj-lt"/>
              <a:cs typeface="Verdana"/>
            </a:endParaRPr>
          </a:p>
          <a:p>
            <a:pPr algn="r">
              <a:lnSpc>
                <a:spcPct val="120000"/>
              </a:lnSpc>
            </a:pPr>
            <a:r>
              <a:rPr lang="en-GB" sz="1600" dirty="0" smtClean="0">
                <a:solidFill>
                  <a:prstClr val="black"/>
                </a:solidFill>
                <a:latin typeface="+mj-lt"/>
                <a:cs typeface="Verdana"/>
              </a:rPr>
              <a:t>Brussels, 26 May 2015</a:t>
            </a:r>
          </a:p>
        </p:txBody>
      </p:sp>
    </p:spTree>
    <p:extLst>
      <p:ext uri="{BB962C8B-B14F-4D97-AF65-F5344CB8AC3E}">
        <p14:creationId xmlns:p14="http://schemas.microsoft.com/office/powerpoint/2010/main" val="104966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Configuration of JEREMIE </a:t>
            </a:r>
            <a:r>
              <a:rPr lang="en-GB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(Multiinstrument)</a:t>
            </a:r>
            <a:br>
              <a:rPr lang="en-GB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Andalusia</a:t>
            </a:r>
            <a:endParaRPr lang="en-GB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91429" y="1340768"/>
            <a:ext cx="645302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Access to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Any stage of company (seed, start-up, expansion)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Taylor made financial solutions (ordinary loan, mezzanine loan, equity, guarantees)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Investment ticket: from 0,1 M to 10 M€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3 Pentágono"/>
          <p:cNvSpPr/>
          <p:nvPr/>
        </p:nvSpPr>
        <p:spPr>
          <a:xfrm>
            <a:off x="683568" y="2276872"/>
            <a:ext cx="1512168" cy="864096"/>
          </a:xfrm>
          <a:prstGeom prst="homePlate">
            <a:avLst>
              <a:gd name="adj" fmla="val 195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Aid scheme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11 Pentágono"/>
          <p:cNvSpPr/>
          <p:nvPr/>
        </p:nvSpPr>
        <p:spPr>
          <a:xfrm>
            <a:off x="683568" y="1340768"/>
            <a:ext cx="1512168" cy="864096"/>
          </a:xfrm>
          <a:prstGeom prst="homePlate">
            <a:avLst>
              <a:gd name="adj" fmla="val 195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Investment approach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391428" y="2276872"/>
            <a:ext cx="645302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JEREMIE Multiinstrument is implemented without aid </a:t>
            </a:r>
            <a:r>
              <a:rPr lang="en-GB" sz="1400" dirty="0" smtClean="0">
                <a:solidFill>
                  <a:schemeClr val="tx1"/>
                </a:solidFill>
              </a:rPr>
              <a:t>scheme </a:t>
            </a:r>
            <a:endParaRPr lang="en-GB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Investments made at market conditions </a:t>
            </a:r>
          </a:p>
        </p:txBody>
      </p:sp>
      <p:sp>
        <p:nvSpPr>
          <p:cNvPr id="14" name="13 Pentágono"/>
          <p:cNvSpPr/>
          <p:nvPr/>
        </p:nvSpPr>
        <p:spPr>
          <a:xfrm>
            <a:off x="683568" y="3227834"/>
            <a:ext cx="1512168" cy="864096"/>
          </a:xfrm>
          <a:prstGeom prst="homePlate">
            <a:avLst>
              <a:gd name="adj" fmla="val 195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Private 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leverage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391429" y="3212976"/>
            <a:ext cx="645302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Leverage on deal by deal basis (Multiinstrument itself 100% public)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At least 30% private leverage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O</a:t>
            </a:r>
            <a:r>
              <a:rPr lang="en-GB" sz="1400" dirty="0" smtClean="0">
                <a:solidFill>
                  <a:schemeClr val="tx1"/>
                </a:solidFill>
              </a:rPr>
              <a:t>n average 70% private leverage obtained (multiplier 3,3) </a:t>
            </a:r>
          </a:p>
        </p:txBody>
      </p:sp>
      <p:sp>
        <p:nvSpPr>
          <p:cNvPr id="16" name="15 Pentágono"/>
          <p:cNvSpPr/>
          <p:nvPr/>
        </p:nvSpPr>
        <p:spPr>
          <a:xfrm>
            <a:off x="683568" y="4166556"/>
            <a:ext cx="1512168" cy="864096"/>
          </a:xfrm>
          <a:prstGeom prst="homePlate">
            <a:avLst>
              <a:gd name="adj" fmla="val 195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Results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391429" y="4166556"/>
            <a:ext cx="645302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80% of funds invested by end 2015 (150M€ of 185M€),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90 projects in total (approval ratio of 20%)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Impact: induced investment 460 M€, employment (created or safeguarded): 9.100  </a:t>
            </a:r>
          </a:p>
        </p:txBody>
      </p:sp>
      <p:sp>
        <p:nvSpPr>
          <p:cNvPr id="18" name="17 Pentágono"/>
          <p:cNvSpPr/>
          <p:nvPr/>
        </p:nvSpPr>
        <p:spPr>
          <a:xfrm>
            <a:off x="683568" y="5113734"/>
            <a:ext cx="1512168" cy="864096"/>
          </a:xfrm>
          <a:prstGeom prst="homePlate">
            <a:avLst>
              <a:gd name="adj" fmla="val 195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Pros &amp; Cons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391429" y="5113734"/>
            <a:ext cx="645302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Personalized solutions with high impact and effectiveness, in particular during financial crisis (2009-2013)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Complex verification process (market conditions), sophisticated investment process</a:t>
            </a:r>
          </a:p>
        </p:txBody>
      </p:sp>
      <p:sp>
        <p:nvSpPr>
          <p:cNvPr id="21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10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790571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3356992"/>
            <a:ext cx="81369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6240" y="2060848"/>
            <a:ext cx="7696200" cy="3259484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INTRODUCTION AND BACKGROUND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FINANCIAL INSTRUMENTS IN ANDALUSIA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ANALISIS OF ISSUES AND LESSONS LEARNED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11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39229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50526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was the Central Problem of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JEREMIE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OP 2007-2013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1763688" y="1898244"/>
            <a:ext cx="6247489" cy="3907020"/>
            <a:chOff x="1924911" y="1484784"/>
            <a:chExt cx="6247489" cy="4464496"/>
          </a:xfrm>
        </p:grpSpPr>
        <p:sp>
          <p:nvSpPr>
            <p:cNvPr id="42" name="41 Flecha derecha"/>
            <p:cNvSpPr/>
            <p:nvPr/>
          </p:nvSpPr>
          <p:spPr>
            <a:xfrm>
              <a:off x="2887712" y="3284984"/>
              <a:ext cx="1958280" cy="1093990"/>
            </a:xfrm>
            <a:prstGeom prst="rightArrow">
              <a:avLst>
                <a:gd name="adj1" fmla="val 66252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5" name="14 Flecha derecha"/>
            <p:cNvSpPr/>
            <p:nvPr/>
          </p:nvSpPr>
          <p:spPr>
            <a:xfrm>
              <a:off x="4025776" y="4855290"/>
              <a:ext cx="1958280" cy="1093990"/>
            </a:xfrm>
            <a:prstGeom prst="rightArrow">
              <a:avLst>
                <a:gd name="adj1" fmla="val 66252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grpSp>
          <p:nvGrpSpPr>
            <p:cNvPr id="11" name="10 Grupo"/>
            <p:cNvGrpSpPr/>
            <p:nvPr/>
          </p:nvGrpSpPr>
          <p:grpSpPr>
            <a:xfrm>
              <a:off x="4039840" y="1484784"/>
              <a:ext cx="2088232" cy="1365002"/>
              <a:chOff x="395536" y="2492400"/>
              <a:chExt cx="2088232" cy="864592"/>
            </a:xfrm>
          </p:grpSpPr>
          <p:sp>
            <p:nvSpPr>
              <p:cNvPr id="10" name="9 Rectángulo"/>
              <p:cNvSpPr/>
              <p:nvPr/>
            </p:nvSpPr>
            <p:spPr>
              <a:xfrm>
                <a:off x="395536" y="2636912"/>
                <a:ext cx="2088232" cy="720080"/>
              </a:xfrm>
              <a:prstGeom prst="rect">
                <a:avLst/>
              </a:prstGeom>
              <a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harpenSoften amount="-93000"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9" name="8 Grupo"/>
              <p:cNvGrpSpPr/>
              <p:nvPr/>
            </p:nvGrpSpPr>
            <p:grpSpPr>
              <a:xfrm>
                <a:off x="395536" y="2492400"/>
                <a:ext cx="2088232" cy="864592"/>
                <a:chOff x="395536" y="2492400"/>
                <a:chExt cx="2088232" cy="864592"/>
              </a:xfrm>
            </p:grpSpPr>
            <p:cxnSp>
              <p:nvCxnSpPr>
                <p:cNvPr id="4" name="3 Conector recto"/>
                <p:cNvCxnSpPr/>
                <p:nvPr/>
              </p:nvCxnSpPr>
              <p:spPr>
                <a:xfrm>
                  <a:off x="395536" y="2492400"/>
                  <a:ext cx="0" cy="864592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11 Conector recto"/>
                <p:cNvCxnSpPr/>
                <p:nvPr/>
              </p:nvCxnSpPr>
              <p:spPr>
                <a:xfrm flipH="1">
                  <a:off x="395536" y="3356992"/>
                  <a:ext cx="2088232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13 Conector recto"/>
                <p:cNvCxnSpPr/>
                <p:nvPr/>
              </p:nvCxnSpPr>
              <p:spPr>
                <a:xfrm flipV="1">
                  <a:off x="2483768" y="2492400"/>
                  <a:ext cx="0" cy="864592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" name="21 Rectángulo"/>
            <p:cNvSpPr/>
            <p:nvPr/>
          </p:nvSpPr>
          <p:spPr>
            <a:xfrm>
              <a:off x="5074456" y="3536181"/>
              <a:ext cx="2088232" cy="897483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" name="29 Grupo"/>
            <p:cNvGrpSpPr/>
            <p:nvPr/>
          </p:nvGrpSpPr>
          <p:grpSpPr>
            <a:xfrm>
              <a:off x="5074456" y="3068662"/>
              <a:ext cx="2088232" cy="1365002"/>
              <a:chOff x="395536" y="2492400"/>
              <a:chExt cx="2088232" cy="864592"/>
            </a:xfrm>
          </p:grpSpPr>
          <p:cxnSp>
            <p:nvCxnSpPr>
              <p:cNvPr id="31" name="30 Conector recto"/>
              <p:cNvCxnSpPr/>
              <p:nvPr/>
            </p:nvCxnSpPr>
            <p:spPr>
              <a:xfrm>
                <a:off x="395536" y="2492400"/>
                <a:ext cx="0" cy="86459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31 Conector recto"/>
              <p:cNvCxnSpPr/>
              <p:nvPr/>
            </p:nvCxnSpPr>
            <p:spPr>
              <a:xfrm flipH="1">
                <a:off x="395536" y="3356992"/>
                <a:ext cx="2088232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Conector recto"/>
              <p:cNvCxnSpPr/>
              <p:nvPr/>
            </p:nvCxnSpPr>
            <p:spPr>
              <a:xfrm flipV="1">
                <a:off x="2483768" y="2492400"/>
                <a:ext cx="0" cy="86459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34 Rectángulo"/>
            <p:cNvSpPr/>
            <p:nvPr/>
          </p:nvSpPr>
          <p:spPr>
            <a:xfrm>
              <a:off x="6084168" y="5661248"/>
              <a:ext cx="2088232" cy="285329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6" name="35 Grupo"/>
            <p:cNvGrpSpPr/>
            <p:nvPr/>
          </p:nvGrpSpPr>
          <p:grpSpPr>
            <a:xfrm>
              <a:off x="6084168" y="4581575"/>
              <a:ext cx="2088232" cy="1365002"/>
              <a:chOff x="395536" y="2492400"/>
              <a:chExt cx="2088232" cy="864592"/>
            </a:xfrm>
          </p:grpSpPr>
          <p:cxnSp>
            <p:nvCxnSpPr>
              <p:cNvPr id="37" name="36 Conector recto"/>
              <p:cNvCxnSpPr/>
              <p:nvPr/>
            </p:nvCxnSpPr>
            <p:spPr>
              <a:xfrm>
                <a:off x="395536" y="2492400"/>
                <a:ext cx="0" cy="86459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37 Conector recto"/>
              <p:cNvCxnSpPr/>
              <p:nvPr/>
            </p:nvCxnSpPr>
            <p:spPr>
              <a:xfrm flipH="1">
                <a:off x="395536" y="3356992"/>
                <a:ext cx="2088232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"/>
              <p:cNvCxnSpPr/>
              <p:nvPr/>
            </p:nvCxnSpPr>
            <p:spPr>
              <a:xfrm flipV="1">
                <a:off x="2483768" y="2492400"/>
                <a:ext cx="0" cy="86459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12 CuadroTexto"/>
            <p:cNvSpPr txBox="1"/>
            <p:nvPr/>
          </p:nvSpPr>
          <p:spPr>
            <a:xfrm>
              <a:off x="4025776" y="5215478"/>
              <a:ext cx="1389098" cy="386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Final recipient</a:t>
              </a:r>
              <a:endParaRPr lang="en-US" b="1" dirty="0">
                <a:latin typeface="+mn-lt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3031728" y="3539591"/>
              <a:ext cx="1132618" cy="668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Financial </a:t>
              </a:r>
            </a:p>
            <a:p>
              <a:r>
                <a:rPr lang="en-US" b="1" dirty="0" smtClean="0">
                  <a:latin typeface="+mn-lt"/>
                </a:rPr>
                <a:t>Instrument</a:t>
              </a:r>
              <a:endParaRPr lang="en-US" b="1" dirty="0">
                <a:latin typeface="+mn-lt"/>
              </a:endParaRPr>
            </a:p>
          </p:txBody>
        </p:sp>
        <p:sp>
          <p:nvSpPr>
            <p:cNvPr id="43" name="42 Rectángulo"/>
            <p:cNvSpPr/>
            <p:nvPr/>
          </p:nvSpPr>
          <p:spPr>
            <a:xfrm rot="5400000">
              <a:off x="5918166" y="2970987"/>
              <a:ext cx="923867" cy="216024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43 Rectángulo"/>
            <p:cNvSpPr/>
            <p:nvPr/>
          </p:nvSpPr>
          <p:spPr>
            <a:xfrm rot="10800000">
              <a:off x="6084166" y="2576739"/>
              <a:ext cx="403945" cy="185411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Rectángulo"/>
            <p:cNvSpPr/>
            <p:nvPr/>
          </p:nvSpPr>
          <p:spPr>
            <a:xfrm rot="5400000">
              <a:off x="6776143" y="4941170"/>
              <a:ext cx="1368153" cy="72008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45 Rectángulo"/>
            <p:cNvSpPr/>
            <p:nvPr/>
          </p:nvSpPr>
          <p:spPr>
            <a:xfrm rot="10800000">
              <a:off x="7136180" y="4221087"/>
              <a:ext cx="360044" cy="72007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-93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46 Flecha derecha"/>
            <p:cNvSpPr/>
            <p:nvPr/>
          </p:nvSpPr>
          <p:spPr>
            <a:xfrm>
              <a:off x="1924911" y="1712937"/>
              <a:ext cx="1958280" cy="1093990"/>
            </a:xfrm>
            <a:prstGeom prst="rightArrow">
              <a:avLst>
                <a:gd name="adj1" fmla="val 66252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1979712" y="2082334"/>
              <a:ext cx="988989" cy="386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ESI Funds</a:t>
              </a:r>
              <a:endParaRPr lang="en-US" b="1" dirty="0">
                <a:latin typeface="+mn-lt"/>
              </a:endParaRPr>
            </a:p>
          </p:txBody>
        </p:sp>
      </p:grpSp>
      <p:sp>
        <p:nvSpPr>
          <p:cNvPr id="40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12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3615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13792"/>
            <a:ext cx="810651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Ecosystem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EU funded Financial Instruments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46512" y="5085184"/>
            <a:ext cx="1800200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Final recipient</a:t>
            </a:r>
            <a:endParaRPr lang="en-US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46788" y="3933056"/>
            <a:ext cx="1800200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Financial instrument </a:t>
            </a:r>
            <a:endParaRPr lang="en-US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946512" y="2852936"/>
            <a:ext cx="1800200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Holding Fund</a:t>
            </a:r>
            <a:endParaRPr lang="en-US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2866392" y="1700808"/>
            <a:ext cx="1800200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ESI Funds</a:t>
            </a:r>
            <a:endParaRPr lang="en-US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6682816" y="3933056"/>
            <a:ext cx="1800200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Private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Investors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882616" y="1700808"/>
            <a:ext cx="1800200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Regional </a:t>
            </a:r>
            <a:br>
              <a:rPr lang="es-ES" b="1" dirty="0" smtClean="0"/>
            </a:br>
            <a:r>
              <a:rPr lang="en-US" b="1" dirty="0" smtClean="0"/>
              <a:t>Co-funding</a:t>
            </a:r>
            <a:endParaRPr lang="en-US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642256" y="3933056"/>
            <a:ext cx="1800200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Financial Intermediary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12 Conector angular"/>
          <p:cNvCxnSpPr>
            <a:stCxn id="8" idx="2"/>
            <a:endCxn id="7" idx="0"/>
          </p:cNvCxnSpPr>
          <p:nvPr/>
        </p:nvCxnSpPr>
        <p:spPr>
          <a:xfrm rot="16200000" flipH="1">
            <a:off x="4018520" y="2024844"/>
            <a:ext cx="576064" cy="108012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11" idx="2"/>
            <a:endCxn id="7" idx="0"/>
          </p:cNvCxnSpPr>
          <p:nvPr/>
        </p:nvCxnSpPr>
        <p:spPr>
          <a:xfrm rot="5400000">
            <a:off x="5026632" y="2096852"/>
            <a:ext cx="576064" cy="9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810608" y="342900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2" idx="3"/>
            <a:endCxn id="6" idx="1"/>
          </p:cNvCxnSpPr>
          <p:nvPr/>
        </p:nvCxnSpPr>
        <p:spPr>
          <a:xfrm>
            <a:off x="3442456" y="4221088"/>
            <a:ext cx="5043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9" idx="1"/>
            <a:endCxn id="6" idx="3"/>
          </p:cNvCxnSpPr>
          <p:nvPr/>
        </p:nvCxnSpPr>
        <p:spPr>
          <a:xfrm flipH="1">
            <a:off x="5746988" y="4221088"/>
            <a:ext cx="9358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9" idx="2"/>
            <a:endCxn id="5" idx="3"/>
          </p:cNvCxnSpPr>
          <p:nvPr/>
        </p:nvCxnSpPr>
        <p:spPr>
          <a:xfrm rot="5400000">
            <a:off x="6232766" y="4023066"/>
            <a:ext cx="864096" cy="183620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6" idx="2"/>
            <a:endCxn id="5" idx="0"/>
          </p:cNvCxnSpPr>
          <p:nvPr/>
        </p:nvCxnSpPr>
        <p:spPr>
          <a:xfrm flipH="1">
            <a:off x="4846612" y="4509120"/>
            <a:ext cx="27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1642256" y="2852936"/>
            <a:ext cx="1800200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Holding Fund Manager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2" name="21 Conector recto de flecha"/>
          <p:cNvCxnSpPr>
            <a:stCxn id="21" idx="3"/>
            <a:endCxn id="7" idx="1"/>
          </p:cNvCxnSpPr>
          <p:nvPr/>
        </p:nvCxnSpPr>
        <p:spPr>
          <a:xfrm>
            <a:off x="3442456" y="314096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284935" y="4612167"/>
            <a:ext cx="1390736" cy="615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Management</a:t>
            </a:r>
          </a:p>
          <a:p>
            <a:r>
              <a:rPr lang="en-US" dirty="0">
                <a:latin typeface="+mn-lt"/>
              </a:rPr>
              <a:t> fees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7781156" y="3009657"/>
            <a:ext cx="104661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State aid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058893" y="3501083"/>
            <a:ext cx="103906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Leverage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35891" y="3435777"/>
            <a:ext cx="103906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Product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design</a:t>
            </a:r>
            <a:endParaRPr lang="en-US" dirty="0">
              <a:latin typeface="+mn-lt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054937" y="4581203"/>
            <a:ext cx="96111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Investment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process</a:t>
            </a:r>
            <a:endParaRPr lang="en-US" dirty="0">
              <a:latin typeface="+mn-lt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992642" y="5351805"/>
            <a:ext cx="143981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Expenses for </a:t>
            </a:r>
          </a:p>
          <a:p>
            <a:r>
              <a:rPr lang="en-US" dirty="0">
                <a:latin typeface="+mn-lt"/>
              </a:rPr>
              <a:t>the recipient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09395" y="3286389"/>
            <a:ext cx="1380911" cy="637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i="1" dirty="0" smtClean="0">
                <a:latin typeface="+mn-lt"/>
              </a:rPr>
              <a:t>Selection process +</a:t>
            </a:r>
          </a:p>
          <a:p>
            <a:pPr algn="ctr"/>
            <a:r>
              <a:rPr lang="en-US" sz="1200" i="1" dirty="0" smtClean="0">
                <a:latin typeface="+mn-lt"/>
              </a:rPr>
              <a:t>Management  contracts</a:t>
            </a:r>
            <a:endParaRPr lang="en-US" sz="1200" i="1" dirty="0">
              <a:latin typeface="+mn-lt"/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 flipV="1">
            <a:off x="3552108" y="4271685"/>
            <a:ext cx="142376" cy="34048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6228184" y="4703733"/>
            <a:ext cx="1207190" cy="4331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>
                <a:latin typeface="+mn-lt"/>
              </a:rPr>
              <a:t>Closing &amp; </a:t>
            </a:r>
          </a:p>
          <a:p>
            <a:r>
              <a:rPr lang="en-US" dirty="0">
                <a:latin typeface="+mn-lt"/>
              </a:rPr>
              <a:t>Winding up</a:t>
            </a:r>
          </a:p>
        </p:txBody>
      </p:sp>
      <p:cxnSp>
        <p:nvCxnSpPr>
          <p:cNvPr id="46" name="45 Conector recto de flecha"/>
          <p:cNvCxnSpPr>
            <a:stCxn id="29" idx="3"/>
          </p:cNvCxnSpPr>
          <p:nvPr/>
        </p:nvCxnSpPr>
        <p:spPr>
          <a:xfrm>
            <a:off x="1490306" y="3605054"/>
            <a:ext cx="1052050" cy="7597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28" idx="3"/>
            <a:endCxn id="5" idx="1"/>
          </p:cNvCxnSpPr>
          <p:nvPr/>
        </p:nvCxnSpPr>
        <p:spPr>
          <a:xfrm flipV="1">
            <a:off x="3432460" y="5351805"/>
            <a:ext cx="514052" cy="2923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>
            <a:stCxn id="24" idx="1"/>
          </p:cNvCxnSpPr>
          <p:nvPr/>
        </p:nvCxnSpPr>
        <p:spPr>
          <a:xfrm flipH="1" flipV="1">
            <a:off x="5746988" y="3407589"/>
            <a:ext cx="311905" cy="26277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flipH="1">
            <a:off x="5782716" y="3839637"/>
            <a:ext cx="432187" cy="21602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flipH="1">
            <a:off x="6058894" y="3839637"/>
            <a:ext cx="228600" cy="138770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27" idx="1"/>
          </p:cNvCxnSpPr>
          <p:nvPr/>
        </p:nvCxnSpPr>
        <p:spPr>
          <a:xfrm flipH="1">
            <a:off x="4846888" y="4750480"/>
            <a:ext cx="208049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>
            <a:stCxn id="38" idx="0"/>
          </p:cNvCxnSpPr>
          <p:nvPr/>
        </p:nvCxnSpPr>
        <p:spPr>
          <a:xfrm flipH="1" flipV="1">
            <a:off x="5782716" y="4343693"/>
            <a:ext cx="1049063" cy="36004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>
            <a:stCxn id="25" idx="2"/>
          </p:cNvCxnSpPr>
          <p:nvPr/>
        </p:nvCxnSpPr>
        <p:spPr>
          <a:xfrm>
            <a:off x="4155424" y="3774331"/>
            <a:ext cx="200552" cy="13731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>
            <a:stCxn id="23" idx="1"/>
            <a:endCxn id="7" idx="3"/>
          </p:cNvCxnSpPr>
          <p:nvPr/>
        </p:nvCxnSpPr>
        <p:spPr>
          <a:xfrm flipH="1" flipV="1">
            <a:off x="5746712" y="3119557"/>
            <a:ext cx="2034444" cy="5937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stCxn id="23" idx="1"/>
            <a:endCxn id="9" idx="0"/>
          </p:cNvCxnSpPr>
          <p:nvPr/>
        </p:nvCxnSpPr>
        <p:spPr>
          <a:xfrm flipH="1">
            <a:off x="7582916" y="3178934"/>
            <a:ext cx="198240" cy="73271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 de flecha"/>
          <p:cNvCxnSpPr>
            <a:stCxn id="23" idx="1"/>
          </p:cNvCxnSpPr>
          <p:nvPr/>
        </p:nvCxnSpPr>
        <p:spPr>
          <a:xfrm flipH="1">
            <a:off x="5782716" y="3178934"/>
            <a:ext cx="1998440" cy="204841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Rectángulo"/>
          <p:cNvSpPr/>
          <p:nvPr/>
        </p:nvSpPr>
        <p:spPr>
          <a:xfrm>
            <a:off x="7662916" y="6021288"/>
            <a:ext cx="259767" cy="1440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endParaRPr lang="es-ES" sz="1200" i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7" name="116 CuadroTexto"/>
          <p:cNvSpPr txBox="1"/>
          <p:nvPr/>
        </p:nvSpPr>
        <p:spPr>
          <a:xfrm>
            <a:off x="7909264" y="594928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= main issues</a:t>
            </a:r>
            <a:endParaRPr lang="en-US" sz="1200" i="1" dirty="0">
              <a:latin typeface="+mn-lt"/>
            </a:endParaRPr>
          </a:p>
        </p:txBody>
      </p:sp>
      <p:cxnSp>
        <p:nvCxnSpPr>
          <p:cNvPr id="49" name="48 Conector recto de flecha"/>
          <p:cNvCxnSpPr>
            <a:stCxn id="21" idx="2"/>
            <a:endCxn id="12" idx="0"/>
          </p:cNvCxnSpPr>
          <p:nvPr/>
        </p:nvCxnSpPr>
        <p:spPr>
          <a:xfrm>
            <a:off x="2542356" y="342900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6016054" y="5661248"/>
            <a:ext cx="1292250" cy="529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200" i="1"/>
            </a:lvl1pPr>
          </a:lstStyle>
          <a:p>
            <a:r>
              <a:rPr lang="en-US" dirty="0" smtClean="0">
                <a:latin typeface="+mn-lt"/>
              </a:rPr>
              <a:t>Verification</a:t>
            </a:r>
            <a:endParaRPr lang="en-US" dirty="0">
              <a:latin typeface="+mn-lt"/>
            </a:endParaRPr>
          </a:p>
        </p:txBody>
      </p:sp>
      <p:cxnSp>
        <p:nvCxnSpPr>
          <p:cNvPr id="54" name="53 Conector recto de flecha"/>
          <p:cNvCxnSpPr>
            <a:stCxn id="53" idx="1"/>
          </p:cNvCxnSpPr>
          <p:nvPr/>
        </p:nvCxnSpPr>
        <p:spPr>
          <a:xfrm flipH="1" flipV="1">
            <a:off x="5054937" y="5661248"/>
            <a:ext cx="961117" cy="26465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13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32653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72"/>
          <p:cNvSpPr txBox="1">
            <a:spLocks noChangeArrowheads="1"/>
          </p:cNvSpPr>
          <p:nvPr/>
        </p:nvSpPr>
        <p:spPr>
          <a:xfrm>
            <a:off x="323850" y="470024"/>
            <a:ext cx="8229600" cy="101476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99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issues of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funded Financial Instruments</a:t>
            </a:r>
            <a:endParaRPr lang="es-ES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7 Cheurón"/>
          <p:cNvSpPr/>
          <p:nvPr/>
        </p:nvSpPr>
        <p:spPr bwMode="auto">
          <a:xfrm>
            <a:off x="611560" y="1484785"/>
            <a:ext cx="2016224" cy="931937"/>
          </a:xfrm>
          <a:prstGeom prst="chevron">
            <a:avLst>
              <a:gd name="adj" fmla="val 1398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Initiation &amp;</a:t>
            </a:r>
          </a:p>
          <a:p>
            <a:pPr algn="ctr"/>
            <a:r>
              <a:rPr lang="en-US" sz="1400" b="1" dirty="0" smtClean="0"/>
              <a:t>Programming</a:t>
            </a:r>
            <a:endParaRPr lang="en-US" sz="1400" b="1" dirty="0"/>
          </a:p>
        </p:txBody>
      </p:sp>
      <p:sp>
        <p:nvSpPr>
          <p:cNvPr id="9" name="8 Cheurón"/>
          <p:cNvSpPr/>
          <p:nvPr/>
        </p:nvSpPr>
        <p:spPr bwMode="auto">
          <a:xfrm>
            <a:off x="2627784" y="1484786"/>
            <a:ext cx="2016224" cy="931937"/>
          </a:xfrm>
          <a:prstGeom prst="chevron">
            <a:avLst>
              <a:gd name="adj" fmla="val 1398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Configuration, Selection &amp; Contracting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9 Cheurón"/>
          <p:cNvSpPr/>
          <p:nvPr/>
        </p:nvSpPr>
        <p:spPr bwMode="auto">
          <a:xfrm>
            <a:off x="4644008" y="1484784"/>
            <a:ext cx="2016224" cy="931937"/>
          </a:xfrm>
          <a:prstGeom prst="chevron">
            <a:avLst>
              <a:gd name="adj" fmla="val 1398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Implementation &amp;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operational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11" name="10 Cheurón"/>
          <p:cNvSpPr/>
          <p:nvPr/>
        </p:nvSpPr>
        <p:spPr bwMode="auto">
          <a:xfrm>
            <a:off x="6660232" y="1484784"/>
            <a:ext cx="2016224" cy="931937"/>
          </a:xfrm>
          <a:prstGeom prst="chevron">
            <a:avLst>
              <a:gd name="adj" fmla="val 1398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0" tIns="46800" rIns="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Monitoring, Control,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Verification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&amp; Closing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Text Box 1121"/>
          <p:cNvSpPr txBox="1">
            <a:spLocks noChangeArrowheads="1"/>
          </p:cNvSpPr>
          <p:nvPr/>
        </p:nvSpPr>
        <p:spPr bwMode="auto">
          <a:xfrm>
            <a:off x="539551" y="2708920"/>
            <a:ext cx="2088233" cy="324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s-ES_tradnl"/>
            </a:defPPr>
            <a:lvl1pPr marL="171450" indent="-171450">
              <a:spcAft>
                <a:spcPts val="600"/>
              </a:spcAft>
              <a:buFont typeface="Arial" charset="0"/>
              <a:buChar char="•"/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92075" indent="-92075"/>
            <a:r>
              <a:rPr lang="en-US" dirty="0" smtClean="0"/>
              <a:t>Possible </a:t>
            </a:r>
            <a:r>
              <a:rPr lang="en-US" dirty="0"/>
              <a:t>changes of priorities over </a:t>
            </a:r>
            <a:r>
              <a:rPr lang="en-US" dirty="0" smtClean="0"/>
              <a:t>time (economic cycles):</a:t>
            </a:r>
          </a:p>
          <a:p>
            <a:pPr marL="182563" lvl="1" indent="-90488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200" dirty="0" smtClean="0"/>
              <a:t>Anticipation in </a:t>
            </a:r>
            <a:r>
              <a:rPr lang="en-US" sz="1200" dirty="0"/>
              <a:t>the ex antes assessment </a:t>
            </a:r>
            <a:endParaRPr lang="en-US" sz="1200" dirty="0" smtClean="0"/>
          </a:p>
          <a:p>
            <a:pPr marL="182563" lvl="1" indent="-90488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200" dirty="0" smtClean="0"/>
              <a:t>Flexibility in the financing contracts </a:t>
            </a:r>
            <a:endParaRPr lang="en-US" sz="1200" dirty="0"/>
          </a:p>
          <a:p>
            <a:pPr marL="92075" indent="-92075"/>
            <a:r>
              <a:rPr lang="en-US" dirty="0" smtClean="0"/>
              <a:t>Approval mechanism (delegation or centralization) congruent to FI and financial intermediaries</a:t>
            </a:r>
          </a:p>
          <a:p>
            <a:pPr marL="92075" indent="-92075"/>
            <a:r>
              <a:rPr lang="en-US" dirty="0" smtClean="0"/>
              <a:t>With/without aid scheme</a:t>
            </a:r>
            <a:br>
              <a:rPr lang="en-US" dirty="0" smtClean="0"/>
            </a:br>
            <a:r>
              <a:rPr lang="en-US" dirty="0" smtClean="0"/>
              <a:t>=&gt; impact of FI</a:t>
            </a:r>
            <a:br>
              <a:rPr lang="en-US" dirty="0" smtClean="0"/>
            </a:br>
            <a:r>
              <a:rPr lang="en-US" dirty="0" smtClean="0"/>
              <a:t>=&gt; complexity/approach of verification</a:t>
            </a:r>
            <a:endParaRPr lang="en-US" dirty="0"/>
          </a:p>
          <a:p>
            <a:pPr marL="0">
              <a:spcAft>
                <a:spcPts val="0"/>
              </a:spcAft>
            </a:pPr>
            <a:endParaRPr lang="es-ES" dirty="0"/>
          </a:p>
        </p:txBody>
      </p:sp>
      <p:sp>
        <p:nvSpPr>
          <p:cNvPr id="13" name="Text Box 1122"/>
          <p:cNvSpPr txBox="1">
            <a:spLocks noChangeArrowheads="1"/>
          </p:cNvSpPr>
          <p:nvPr/>
        </p:nvSpPr>
        <p:spPr bwMode="auto">
          <a:xfrm>
            <a:off x="2549400" y="2708920"/>
            <a:ext cx="2094607" cy="309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s-ES"/>
            </a:defPPr>
            <a:lvl1pPr marL="171450" indent="-171450" eaLnBrk="1" hangingPunct="1">
              <a:spcAft>
                <a:spcPts val="600"/>
              </a:spcAft>
              <a:buFont typeface="Arial" charset="0"/>
              <a:buChar char="•"/>
              <a:defRPr sz="1200">
                <a:solidFill>
                  <a:schemeClr val="tx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Lead time 6-12 months from configuration to  call for proposal  / procurement</a:t>
            </a:r>
          </a:p>
          <a:p>
            <a:r>
              <a:rPr lang="en-US" dirty="0" smtClean="0"/>
              <a:t>Conflict between efficiency and effectiveness</a:t>
            </a:r>
          </a:p>
          <a:p>
            <a:r>
              <a:rPr lang="en-US" dirty="0" smtClean="0"/>
              <a:t>Conflict between exigencies (contractual obligations/ limitations, bureaucratic burdens, remuneration) and attractiveness /capability to manage the FI for financial intermediary</a:t>
            </a:r>
          </a:p>
          <a:p>
            <a:r>
              <a:rPr lang="en-US" dirty="0" smtClean="0"/>
              <a:t>Anticipation of problems in the management contracts/  break up clauses</a:t>
            </a:r>
            <a:endParaRPr lang="en-US" dirty="0"/>
          </a:p>
        </p:txBody>
      </p:sp>
      <p:sp>
        <p:nvSpPr>
          <p:cNvPr id="14" name="Text Box 1124"/>
          <p:cNvSpPr txBox="1">
            <a:spLocks noChangeArrowheads="1"/>
          </p:cNvSpPr>
          <p:nvPr/>
        </p:nvSpPr>
        <p:spPr bwMode="auto">
          <a:xfrm>
            <a:off x="4574455" y="2708920"/>
            <a:ext cx="2085777" cy="324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s-ES"/>
            </a:defPPr>
            <a:lvl1pPr marL="171450" indent="-171450" eaLnBrk="1" hangingPunct="1">
              <a:spcAft>
                <a:spcPts val="600"/>
              </a:spcAft>
              <a:buFont typeface="Arial" charset="0"/>
              <a:buChar char="•"/>
              <a:defRPr sz="1200">
                <a:solidFill>
                  <a:schemeClr val="tx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 smtClean="0"/>
              <a:t>IT systems: clear definition of interfaces between intermediary and HF manager</a:t>
            </a:r>
          </a:p>
          <a:p>
            <a:r>
              <a:rPr lang="en-GB" dirty="0" smtClean="0"/>
              <a:t>Agility of Approval procedures</a:t>
            </a:r>
          </a:p>
          <a:p>
            <a:r>
              <a:rPr lang="en-GB" dirty="0" smtClean="0"/>
              <a:t>Private leverage</a:t>
            </a:r>
            <a:endParaRPr lang="en-GB" dirty="0" smtClean="0"/>
          </a:p>
          <a:p>
            <a:r>
              <a:rPr lang="en-GB" dirty="0" smtClean="0"/>
              <a:t>Legal l</a:t>
            </a:r>
            <a:r>
              <a:rPr lang="en-GB" dirty="0" smtClean="0"/>
              <a:t>imitation in case of  refinancing </a:t>
            </a:r>
          </a:p>
          <a:p>
            <a:r>
              <a:rPr lang="en-GB" dirty="0" smtClean="0"/>
              <a:t>Clear definition of documentation (availability, content of “administrative record”) </a:t>
            </a:r>
          </a:p>
          <a:p>
            <a:r>
              <a:rPr lang="en-GB" dirty="0" smtClean="0"/>
              <a:t>Mechanisms for contractual adaptions/ modifications </a:t>
            </a:r>
            <a:endParaRPr lang="en-GB" dirty="0"/>
          </a:p>
        </p:txBody>
      </p:sp>
      <p:sp>
        <p:nvSpPr>
          <p:cNvPr id="15" name="Text Box 1124"/>
          <p:cNvSpPr txBox="1">
            <a:spLocks noChangeArrowheads="1"/>
          </p:cNvSpPr>
          <p:nvPr/>
        </p:nvSpPr>
        <p:spPr bwMode="auto">
          <a:xfrm>
            <a:off x="6565144" y="2706121"/>
            <a:ext cx="2206400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s-ES"/>
            </a:defPPr>
            <a:lvl1pPr marL="171450" indent="-171450" eaLnBrk="1" hangingPunct="1">
              <a:spcAft>
                <a:spcPts val="600"/>
              </a:spcAft>
              <a:buFont typeface="Arial" charset="0"/>
              <a:buChar char="•"/>
              <a:defRPr sz="1200">
                <a:solidFill>
                  <a:schemeClr val="tx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Calibration of the verification criteria. Must be clear from the beginning (management contracts) </a:t>
            </a:r>
          </a:p>
          <a:p>
            <a:r>
              <a:rPr lang="en-US" dirty="0" smtClean="0"/>
              <a:t>Eligibility of expenditures &amp; evidence of achievement of the intended purpose  </a:t>
            </a:r>
            <a:endParaRPr lang="en-US" dirty="0" smtClean="0"/>
          </a:p>
          <a:p>
            <a:r>
              <a:rPr lang="en-US" dirty="0" smtClean="0"/>
              <a:t>Monitoring procedures and clear definitions of metrics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Clear winding up clauses an d procedures (to be defined in the management contracts) </a:t>
            </a:r>
          </a:p>
          <a:p>
            <a:r>
              <a:rPr lang="en-US" dirty="0" smtClean="0"/>
              <a:t>Difficulty to break up management contracts (=&gt; impact for private investors +  final beneficiary) </a:t>
            </a:r>
            <a:endParaRPr lang="es-ES" dirty="0"/>
          </a:p>
        </p:txBody>
      </p:sp>
      <p:sp>
        <p:nvSpPr>
          <p:cNvPr id="17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14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2127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38C7-BE84-1848-9A12-50EAB0D76981}" type="slidenum">
              <a:rPr lang="es-ES_tradnl" smtClean="0"/>
              <a:pPr/>
              <a:t>15</a:t>
            </a:fld>
            <a:endParaRPr lang="es-ES_tradnl"/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827583" y="1417638"/>
            <a:ext cx="7776865" cy="4627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_tradnl"/>
            </a:defPPr>
            <a:lvl1pPr marL="174625" indent="-174625"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GB" altLang="es-ES" sz="1600" dirty="0">
                <a:solidFill>
                  <a:schemeClr val="tx1"/>
                </a:solidFill>
              </a:rPr>
              <a:t>Incorporation of </a:t>
            </a:r>
            <a:r>
              <a:rPr lang="en-GB" altLang="es-ES" sz="1600" dirty="0" smtClean="0">
                <a:solidFill>
                  <a:schemeClr val="tx1"/>
                </a:solidFill>
              </a:rPr>
              <a:t>aid schemes (de </a:t>
            </a:r>
            <a:r>
              <a:rPr lang="en-GB" altLang="es-ES" sz="1600" dirty="0" err="1">
                <a:solidFill>
                  <a:schemeClr val="tx1"/>
                </a:solidFill>
              </a:rPr>
              <a:t>minimis</a:t>
            </a:r>
            <a:r>
              <a:rPr lang="en-GB" altLang="es-ES" sz="1600" dirty="0">
                <a:solidFill>
                  <a:schemeClr val="tx1"/>
                </a:solidFill>
              </a:rPr>
              <a:t>, block </a:t>
            </a:r>
            <a:r>
              <a:rPr lang="en-GB" altLang="es-ES" sz="1600" dirty="0" smtClean="0">
                <a:solidFill>
                  <a:schemeClr val="tx1"/>
                </a:solidFill>
              </a:rPr>
              <a:t>exemption) to increase attractiveness for final beneficiary and to facilitate verification.</a:t>
            </a:r>
          </a:p>
          <a:p>
            <a:pPr>
              <a:spcAft>
                <a:spcPts val="600"/>
              </a:spcAft>
            </a:pPr>
            <a:r>
              <a:rPr lang="en-GB" altLang="es-ES" sz="1600" dirty="0" smtClean="0">
                <a:solidFill>
                  <a:schemeClr val="tx1"/>
                </a:solidFill>
              </a:rPr>
              <a:t>Standardization of investment criteria and terms &amp; conditions of the financial operations  (increases efficiency and facilitates verification, however prejudices effectiveness).</a:t>
            </a:r>
          </a:p>
          <a:p>
            <a:pPr>
              <a:spcAft>
                <a:spcPts val="600"/>
              </a:spcAft>
            </a:pPr>
            <a:r>
              <a:rPr lang="en-GB" altLang="es-ES" sz="1600" dirty="0" smtClean="0">
                <a:solidFill>
                  <a:schemeClr val="tx1"/>
                </a:solidFill>
              </a:rPr>
              <a:t>Meticulous preparation and configuration of the financial instrument, procurement and management contracts (PPP) is necessary: 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GB" altLang="es-ES" sz="1600" dirty="0" smtClean="0">
                <a:solidFill>
                  <a:schemeClr val="tx1"/>
                </a:solidFill>
              </a:rPr>
              <a:t>Clarity of terms/conditions/procedures/documentations from the beginning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GB" altLang="es-ES" sz="1600" dirty="0" smtClean="0">
                <a:solidFill>
                  <a:schemeClr val="tx1"/>
                </a:solidFill>
              </a:rPr>
              <a:t>Any ambiguity bear risks (legal, financial, reputational) for all stakeholders (HF manager, intermediaries, private investors, final beneficiary)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GB" altLang="es-ES" sz="1600" dirty="0" smtClean="0">
                <a:solidFill>
                  <a:schemeClr val="tx1"/>
                </a:solidFill>
              </a:rPr>
              <a:t>Find balance between flexibility and break-up clauses in case of non performance and strategic changes</a:t>
            </a:r>
          </a:p>
          <a:p>
            <a:pPr marL="174625" lvl="1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s-ES" sz="1600" dirty="0">
                <a:solidFill>
                  <a:schemeClr val="tx1"/>
                </a:solidFill>
              </a:rPr>
              <a:t>Strategic and operational fit necessary between: </a:t>
            </a:r>
            <a:r>
              <a:rPr lang="en-GB" altLang="es-ES" sz="1600" dirty="0" smtClean="0">
                <a:solidFill>
                  <a:schemeClr val="tx1"/>
                </a:solidFill>
              </a:rPr>
              <a:t>type of market gap</a:t>
            </a:r>
            <a:r>
              <a:rPr lang="en-GB" altLang="es-ES" sz="1600" dirty="0">
                <a:solidFill>
                  <a:schemeClr val="tx1"/>
                </a:solidFill>
              </a:rPr>
              <a:t>, </a:t>
            </a:r>
            <a:r>
              <a:rPr lang="en-GB" altLang="es-ES" sz="1600" dirty="0" smtClean="0">
                <a:solidFill>
                  <a:schemeClr val="tx1"/>
                </a:solidFill>
              </a:rPr>
              <a:t>type of instrument, type of intermediary.</a:t>
            </a:r>
            <a:endParaRPr lang="en-GB" altLang="es-ES" sz="16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Private leverage, in particular in case of standardized instruments, should be implemented on instrument level and not on deal by deal level (=&gt; facilitates verification and increases efficiency).</a:t>
            </a:r>
          </a:p>
        </p:txBody>
      </p:sp>
      <p:sp>
        <p:nvSpPr>
          <p:cNvPr id="6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15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743862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6240" y="2060848"/>
            <a:ext cx="7696200" cy="325948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tabLst>
                <a:tab pos="449263" algn="r"/>
                <a:tab pos="2700338" algn="ctr"/>
                <a:tab pos="5400675" algn="r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Thank you for you attention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tabLst>
                <a:tab pos="449263" algn="r"/>
                <a:tab pos="2700338" algn="ctr"/>
                <a:tab pos="5400675" algn="r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Stefan </a:t>
            </a:r>
            <a:r>
              <a:rPr lang="en-GB" sz="20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Mathesius</a:t>
            </a:r>
            <a:endParaRPr lang="en-GB" sz="20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tabLst>
                <a:tab pos="449263" algn="r"/>
                <a:tab pos="2700338" algn="ctr"/>
                <a:tab pos="5400675" algn="r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Head of Financial Instruments</a:t>
            </a:r>
            <a:endParaRPr lang="en-GB" sz="20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16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7979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2060848"/>
            <a:ext cx="81369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6240" y="2060848"/>
            <a:ext cx="7696200" cy="3259484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INTRODUCTION AND BACKGROUND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FINANCIAL INSTRUMENTS IN ANDALUSIA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ANALISIS OF ISSUES AND LESSONS LEARNED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2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5020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94550" cy="1143000"/>
          </a:xfrm>
        </p:spPr>
        <p:txBody>
          <a:bodyPr/>
          <a:lstStyle/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facts about Andalusia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899592" y="1412776"/>
            <a:ext cx="38100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s-ES" sz="1400" b="1"/>
              <a:t>GEOGRAPHIC SITUATION</a:t>
            </a: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4885804" y="1412776"/>
            <a:ext cx="36576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s-ES" sz="1400" b="1" dirty="0" smtClean="0"/>
              <a:t>FACTS ABOUT ANDALUSIA</a:t>
            </a:r>
            <a:endParaRPr lang="en-GB" altLang="es-ES" sz="1400" b="1" dirty="0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4885804" y="1833463"/>
            <a:ext cx="3657600" cy="3735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192088" indent="-1920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63575" indent="-2063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s-ES" sz="1400" dirty="0"/>
              <a:t>Population:	8.400.000 (most populated region in Spain)</a:t>
            </a:r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s-ES" sz="1400" dirty="0" smtClean="0"/>
              <a:t>GDP:</a:t>
            </a:r>
            <a:r>
              <a:rPr lang="en-US" altLang="es-ES" sz="1400" dirty="0"/>
              <a:t> </a:t>
            </a:r>
            <a:r>
              <a:rPr lang="en-US" altLang="es-ES" sz="1400" dirty="0" smtClean="0"/>
              <a:t>17.000 </a:t>
            </a:r>
            <a:r>
              <a:rPr lang="en-US" altLang="es-ES" sz="1400" dirty="0"/>
              <a:t>€ (75 % of European average)</a:t>
            </a:r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s-ES" sz="1400" dirty="0"/>
              <a:t>Unemployment rate:	&gt; </a:t>
            </a:r>
            <a:r>
              <a:rPr lang="en-US" altLang="es-ES" sz="1400" dirty="0" smtClean="0"/>
              <a:t>32%</a:t>
            </a:r>
            <a:endParaRPr lang="en-US" altLang="es-ES" sz="1400" dirty="0"/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s-ES" sz="1400" dirty="0"/>
              <a:t>Youth unemployment rate: &gt; </a:t>
            </a:r>
            <a:r>
              <a:rPr lang="en-US" altLang="es-ES" sz="1400" dirty="0" smtClean="0"/>
              <a:t>65%</a:t>
            </a:r>
            <a:endParaRPr lang="en-US" altLang="es-ES" sz="1400" dirty="0"/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s-ES" sz="1400" dirty="0"/>
              <a:t>Very strong impact of the economic </a:t>
            </a:r>
            <a:r>
              <a:rPr lang="en-US" altLang="es-ES" sz="1400" dirty="0" smtClean="0"/>
              <a:t>crisis</a:t>
            </a:r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GB" altLang="es-ES" sz="1400" dirty="0" smtClean="0"/>
              <a:t>Predominant enterprise structure: Micro enterprises and self employment</a:t>
            </a:r>
            <a:endParaRPr lang="en-GB" altLang="es-ES" sz="1400" dirty="0"/>
          </a:p>
          <a:p>
            <a:pPr marL="285750" indent="-28575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GB" altLang="es-ES" sz="1400" dirty="0" smtClean="0"/>
              <a:t>Main </a:t>
            </a:r>
            <a:r>
              <a:rPr lang="en-GB" altLang="es-ES" sz="1400" dirty="0"/>
              <a:t>activity / employment </a:t>
            </a:r>
            <a:r>
              <a:rPr lang="en-GB" altLang="es-ES" sz="1400" dirty="0" smtClean="0"/>
              <a:t>Sectors: Tourism, Construction, Agriculture, Public </a:t>
            </a:r>
            <a:r>
              <a:rPr lang="en-GB" altLang="es-ES" sz="1400" dirty="0"/>
              <a:t>Administration</a:t>
            </a: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899592" y="1793776"/>
            <a:ext cx="3810000" cy="377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12" name="Picture 1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93502"/>
            <a:ext cx="3637387" cy="2747666"/>
          </a:xfrm>
          <a:prstGeom prst="rect">
            <a:avLst/>
          </a:prstGeom>
          <a:noFill/>
          <a:ln w="6350">
            <a:solidFill>
              <a:srgbClr val="D7DFB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3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33129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91690"/>
            <a:ext cx="6120680" cy="36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03848" y="1628800"/>
            <a:ext cx="2593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Weight Andalusia / Spain</a:t>
            </a:r>
            <a:endParaRPr lang="en-GB" b="1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39752" y="2564904"/>
            <a:ext cx="47525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it-IT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Economic/Financial data of Andalusia</a:t>
            </a:r>
            <a:endParaRPr lang="it-IT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4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13980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lines of IDEA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24316" y="3501008"/>
            <a:ext cx="3608470" cy="5616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Infrastructures, Productive Spaces and Technology Sectors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124316" y="4260186"/>
            <a:ext cx="3608470" cy="5616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Attraction of investments </a:t>
            </a:r>
            <a:r>
              <a:rPr lang="en-US" sz="1400" b="1" dirty="0" smtClean="0">
                <a:solidFill>
                  <a:schemeClr val="tx1"/>
                </a:solidFill>
              </a:rPr>
              <a:t>and Advanced Services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124316" y="4994668"/>
            <a:ext cx="3608470" cy="5616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Financing and Business Development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6063346" y="5387618"/>
            <a:ext cx="1927813" cy="561662"/>
          </a:xfrm>
          <a:prstGeom prst="roundRect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rIns="5400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Financial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Instruments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835696" y="1434784"/>
            <a:ext cx="3384376" cy="6760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rIns="5400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Regional Ministry of Employment, Enterprise and Commerce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835696" y="2420888"/>
            <a:ext cx="3384376" cy="6760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rIns="5400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Andalusian Agency of  Development and Innovation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353793" y="2528087"/>
            <a:ext cx="1733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300 employees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8 regional delegations</a:t>
            </a:r>
            <a:endParaRPr lang="en-GB" sz="1200" dirty="0"/>
          </a:p>
        </p:txBody>
      </p:sp>
      <p:cxnSp>
        <p:nvCxnSpPr>
          <p:cNvPr id="19" name="18 Conector recto de flecha"/>
          <p:cNvCxnSpPr>
            <a:stCxn id="15" idx="2"/>
            <a:endCxn id="16" idx="0"/>
          </p:cNvCxnSpPr>
          <p:nvPr/>
        </p:nvCxnSpPr>
        <p:spPr>
          <a:xfrm>
            <a:off x="3527884" y="2110848"/>
            <a:ext cx="0" cy="31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063346" y="4545125"/>
            <a:ext cx="1927813" cy="5616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Grants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2" name="21 Conector angular"/>
          <p:cNvCxnSpPr>
            <a:stCxn id="16" idx="1"/>
            <a:endCxn id="3" idx="1"/>
          </p:cNvCxnSpPr>
          <p:nvPr/>
        </p:nvCxnSpPr>
        <p:spPr>
          <a:xfrm rot="10800000" flipH="1" flipV="1">
            <a:off x="1835696" y="2758919"/>
            <a:ext cx="288620" cy="1022919"/>
          </a:xfrm>
          <a:prstGeom prst="bentConnector3">
            <a:avLst>
              <a:gd name="adj1" fmla="val -7920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16" idx="1"/>
            <a:endCxn id="4" idx="1"/>
          </p:cNvCxnSpPr>
          <p:nvPr/>
        </p:nvCxnSpPr>
        <p:spPr>
          <a:xfrm rot="10800000" flipH="1" flipV="1">
            <a:off x="1835696" y="2758919"/>
            <a:ext cx="288620" cy="1782097"/>
          </a:xfrm>
          <a:prstGeom prst="bentConnector3">
            <a:avLst>
              <a:gd name="adj1" fmla="val -7920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16" idx="1"/>
            <a:endCxn id="5" idx="1"/>
          </p:cNvCxnSpPr>
          <p:nvPr/>
        </p:nvCxnSpPr>
        <p:spPr>
          <a:xfrm rot="10800000" flipH="1" flipV="1">
            <a:off x="1835696" y="2758919"/>
            <a:ext cx="288620" cy="2516579"/>
          </a:xfrm>
          <a:prstGeom prst="bentConnector3">
            <a:avLst>
              <a:gd name="adj1" fmla="val -7920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3"/>
            <a:endCxn id="20" idx="1"/>
          </p:cNvCxnSpPr>
          <p:nvPr/>
        </p:nvCxnSpPr>
        <p:spPr>
          <a:xfrm flipV="1">
            <a:off x="5732786" y="4825956"/>
            <a:ext cx="330560" cy="4495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angular"/>
          <p:cNvCxnSpPr>
            <a:stCxn id="5" idx="3"/>
            <a:endCxn id="12" idx="1"/>
          </p:cNvCxnSpPr>
          <p:nvPr/>
        </p:nvCxnSpPr>
        <p:spPr>
          <a:xfrm>
            <a:off x="5732786" y="5275499"/>
            <a:ext cx="330560" cy="3929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5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37241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2708920"/>
            <a:ext cx="81369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6240" y="2060848"/>
            <a:ext cx="7696200" cy="3259484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INTRODUCTION AND BACKGROUND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FINANCIAL INSTRUMENTS IN ANDALUSIA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  <a:tabLst>
                <a:tab pos="449263" algn="r"/>
                <a:tab pos="2700338" algn="ctr"/>
                <a:tab pos="5400675" algn="r"/>
              </a:tabLst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ANALISIS OF ISSUES AND LESSONS LEARNED</a:t>
            </a:r>
            <a:endParaRPr lang="es-ES" sz="1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6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5749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37494" y="488280"/>
            <a:ext cx="7606914" cy="8524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Evolution of Financial Instruments managed by IDEA</a:t>
            </a:r>
            <a:endParaRPr lang="en-GB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847907" y="1682316"/>
            <a:ext cx="6781800" cy="403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7BC0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BC0"/>
              </a:buClr>
              <a:buChar char="–"/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" altLang="es-ES" sz="1800"/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540099" y="1268760"/>
            <a:ext cx="112753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7BC0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BC0"/>
              </a:buClr>
              <a:buChar char="–"/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400" dirty="0" smtClean="0">
                <a:cs typeface="Arial" panose="020B0604020202020204" pitchFamily="34" charset="0"/>
              </a:rPr>
              <a:t>Millions of</a:t>
            </a:r>
            <a:r>
              <a:rPr lang="es-ES" altLang="es-ES" sz="1400" dirty="0" smtClean="0">
                <a:cs typeface="Arial" panose="020B0604020202020204" pitchFamily="34" charset="0"/>
              </a:rPr>
              <a:t> </a:t>
            </a:r>
            <a:r>
              <a:rPr lang="es-ES" altLang="es-ES" sz="1400" dirty="0">
                <a:cs typeface="Arial" panose="020B0604020202020204" pitchFamily="34" charset="0"/>
              </a:rPr>
              <a:t>€</a:t>
            </a:r>
          </a:p>
        </p:txBody>
      </p:sp>
      <p:sp>
        <p:nvSpPr>
          <p:cNvPr id="23564" name="12 CuadroTexto"/>
          <p:cNvSpPr txBox="1">
            <a:spLocks noChangeArrowheads="1"/>
          </p:cNvSpPr>
          <p:nvPr/>
        </p:nvSpPr>
        <p:spPr bwMode="auto">
          <a:xfrm>
            <a:off x="7164835" y="3561976"/>
            <a:ext cx="106952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7BC0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BC0"/>
              </a:buClr>
              <a:buChar char="–"/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100" i="1" dirty="0" smtClean="0">
                <a:solidFill>
                  <a:srgbClr val="FF0000"/>
                </a:solidFill>
              </a:rPr>
              <a:t>Invested</a:t>
            </a:r>
            <a:endParaRPr lang="en-US" altLang="es-ES" sz="11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100" i="1" dirty="0" smtClean="0">
                <a:solidFill>
                  <a:srgbClr val="FF0000"/>
                </a:solidFill>
              </a:rPr>
              <a:t>430 M€</a:t>
            </a:r>
            <a:endParaRPr lang="en-US" altLang="es-ES" sz="11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100" i="1" dirty="0" smtClean="0">
                <a:solidFill>
                  <a:srgbClr val="FF0000"/>
                </a:solidFill>
              </a:rPr>
              <a:t>1.450 projects</a:t>
            </a:r>
            <a:endParaRPr lang="en-US" altLang="es-ES" sz="11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3891843"/>
              </p:ext>
            </p:extLst>
          </p:nvPr>
        </p:nvGraphicFramePr>
        <p:xfrm>
          <a:off x="1180984" y="16823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Forma libre"/>
          <p:cNvSpPr/>
          <p:nvPr/>
        </p:nvSpPr>
        <p:spPr>
          <a:xfrm>
            <a:off x="1678640" y="3957824"/>
            <a:ext cx="5433963" cy="1440160"/>
          </a:xfrm>
          <a:custGeom>
            <a:avLst/>
            <a:gdLst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168900 w 6591300"/>
              <a:gd name="connsiteY2" fmla="*/ 279400 h 1257300"/>
              <a:gd name="connsiteX3" fmla="*/ 6591300 w 6591300"/>
              <a:gd name="connsiteY3" fmla="*/ 0 h 1257300"/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208513 w 6591300"/>
              <a:gd name="connsiteY2" fmla="*/ 355428 h 1257300"/>
              <a:gd name="connsiteX3" fmla="*/ 6591300 w 6591300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1300" h="1257300">
                <a:moveTo>
                  <a:pt x="0" y="1257300"/>
                </a:moveTo>
                <a:cubicBezTo>
                  <a:pt x="978958" y="1129241"/>
                  <a:pt x="1951315" y="988512"/>
                  <a:pt x="2819400" y="838200"/>
                </a:cubicBezTo>
                <a:cubicBezTo>
                  <a:pt x="3687485" y="687888"/>
                  <a:pt x="4579863" y="495128"/>
                  <a:pt x="5208513" y="355428"/>
                </a:cubicBezTo>
                <a:cubicBezTo>
                  <a:pt x="5837163" y="215728"/>
                  <a:pt x="6194425" y="69850"/>
                  <a:pt x="65913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19 Forma libre"/>
          <p:cNvSpPr/>
          <p:nvPr/>
        </p:nvSpPr>
        <p:spPr>
          <a:xfrm>
            <a:off x="1691680" y="4903068"/>
            <a:ext cx="5453013" cy="491920"/>
          </a:xfrm>
          <a:custGeom>
            <a:avLst/>
            <a:gdLst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168900 w 6591300"/>
              <a:gd name="connsiteY2" fmla="*/ 279400 h 1257300"/>
              <a:gd name="connsiteX3" fmla="*/ 6591300 w 6591300"/>
              <a:gd name="connsiteY3" fmla="*/ 0 h 1257300"/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208513 w 6591300"/>
              <a:gd name="connsiteY2" fmla="*/ 355428 h 1257300"/>
              <a:gd name="connsiteX3" fmla="*/ 6591300 w 6591300"/>
              <a:gd name="connsiteY3" fmla="*/ 0 h 1257300"/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508909 w 6591300"/>
              <a:gd name="connsiteY2" fmla="*/ 636909 h 1257300"/>
              <a:gd name="connsiteX3" fmla="*/ 6591300 w 6591300"/>
              <a:gd name="connsiteY3" fmla="*/ 0 h 1257300"/>
              <a:gd name="connsiteX0" fmla="*/ 0 w 6591300"/>
              <a:gd name="connsiteY0" fmla="*/ 1257300 h 1257300"/>
              <a:gd name="connsiteX1" fmla="*/ 2819400 w 6591300"/>
              <a:gd name="connsiteY1" fmla="*/ 838200 h 1257300"/>
              <a:gd name="connsiteX2" fmla="*/ 5508909 w 6591300"/>
              <a:gd name="connsiteY2" fmla="*/ 636909 h 1257300"/>
              <a:gd name="connsiteX3" fmla="*/ 6591300 w 6591300"/>
              <a:gd name="connsiteY3" fmla="*/ 0 h 1257300"/>
              <a:gd name="connsiteX0" fmla="*/ 0 w 6591300"/>
              <a:gd name="connsiteY0" fmla="*/ 1257300 h 1257300"/>
              <a:gd name="connsiteX1" fmla="*/ 2927234 w 6591300"/>
              <a:gd name="connsiteY1" fmla="*/ 1014127 h 1257300"/>
              <a:gd name="connsiteX2" fmla="*/ 5508909 w 6591300"/>
              <a:gd name="connsiteY2" fmla="*/ 636909 h 1257300"/>
              <a:gd name="connsiteX3" fmla="*/ 6591300 w 6591300"/>
              <a:gd name="connsiteY3" fmla="*/ 0 h 1257300"/>
              <a:gd name="connsiteX0" fmla="*/ 0 w 6614407"/>
              <a:gd name="connsiteY0" fmla="*/ 1362855 h 1362855"/>
              <a:gd name="connsiteX1" fmla="*/ 2927234 w 6614407"/>
              <a:gd name="connsiteY1" fmla="*/ 1119682 h 1362855"/>
              <a:gd name="connsiteX2" fmla="*/ 5508909 w 6614407"/>
              <a:gd name="connsiteY2" fmla="*/ 742464 h 1362855"/>
              <a:gd name="connsiteX3" fmla="*/ 6614407 w 6614407"/>
              <a:gd name="connsiteY3" fmla="*/ 0 h 1362855"/>
              <a:gd name="connsiteX0" fmla="*/ 0 w 6614407"/>
              <a:gd name="connsiteY0" fmla="*/ 1362855 h 1362855"/>
              <a:gd name="connsiteX1" fmla="*/ 2927234 w 6614407"/>
              <a:gd name="connsiteY1" fmla="*/ 1119682 h 1362855"/>
              <a:gd name="connsiteX2" fmla="*/ 5508909 w 6614407"/>
              <a:gd name="connsiteY2" fmla="*/ 742464 h 1362855"/>
              <a:gd name="connsiteX3" fmla="*/ 6614407 w 6614407"/>
              <a:gd name="connsiteY3" fmla="*/ 0 h 1362855"/>
              <a:gd name="connsiteX0" fmla="*/ 0 w 6614407"/>
              <a:gd name="connsiteY0" fmla="*/ 1362855 h 1362855"/>
              <a:gd name="connsiteX1" fmla="*/ 2927234 w 6614407"/>
              <a:gd name="connsiteY1" fmla="*/ 1119682 h 1362855"/>
              <a:gd name="connsiteX2" fmla="*/ 5508909 w 6614407"/>
              <a:gd name="connsiteY2" fmla="*/ 742464 h 1362855"/>
              <a:gd name="connsiteX3" fmla="*/ 6614407 w 6614407"/>
              <a:gd name="connsiteY3" fmla="*/ 0 h 136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4407" h="1362855">
                <a:moveTo>
                  <a:pt x="0" y="1362855"/>
                </a:moveTo>
                <a:cubicBezTo>
                  <a:pt x="978958" y="1234796"/>
                  <a:pt x="2009083" y="1223080"/>
                  <a:pt x="2927234" y="1119682"/>
                </a:cubicBezTo>
                <a:cubicBezTo>
                  <a:pt x="3845385" y="1016284"/>
                  <a:pt x="4872557" y="1093274"/>
                  <a:pt x="5508909" y="742464"/>
                </a:cubicBezTo>
                <a:cubicBezTo>
                  <a:pt x="6145261" y="391654"/>
                  <a:pt x="6286855" y="316145"/>
                  <a:pt x="6614407" y="0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12 CuadroTexto"/>
          <p:cNvSpPr txBox="1">
            <a:spLocks noChangeArrowheads="1"/>
          </p:cNvSpPr>
          <p:nvPr/>
        </p:nvSpPr>
        <p:spPr bwMode="auto">
          <a:xfrm>
            <a:off x="7180705" y="4608637"/>
            <a:ext cx="10759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7BC0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BC0"/>
              </a:buClr>
              <a:buChar char="–"/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BC0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100" i="1" dirty="0" smtClean="0">
                <a:solidFill>
                  <a:schemeClr val="accent3">
                    <a:lumMod val="75000"/>
                  </a:schemeClr>
                </a:solidFill>
              </a:rPr>
              <a:t>Return (cash)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ES" sz="1100" i="1" dirty="0" smtClean="0">
                <a:solidFill>
                  <a:schemeClr val="accent3">
                    <a:lumMod val="75000"/>
                  </a:schemeClr>
                </a:solidFill>
              </a:rPr>
              <a:t>130 M€</a:t>
            </a:r>
            <a:endParaRPr lang="en-US" altLang="es-ES" sz="11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07704" y="448937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55776" y="34812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5</a:t>
            </a:r>
            <a:endParaRPr lang="es-ES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03848" y="326523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9</a:t>
            </a:r>
            <a:endParaRPr lang="es-ES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923928" y="31212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9</a:t>
            </a:r>
            <a:endParaRPr lang="es-ES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572000" y="26171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10</a:t>
            </a:r>
            <a:endParaRPr lang="es-ES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220072" y="25451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12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580856" y="19690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16</a:t>
            </a:r>
            <a:endParaRPr lang="es-ES" sz="1400" dirty="0"/>
          </a:p>
        </p:txBody>
      </p:sp>
      <p:sp>
        <p:nvSpPr>
          <p:cNvPr id="4" name="3 Rectángulo"/>
          <p:cNvSpPr/>
          <p:nvPr/>
        </p:nvSpPr>
        <p:spPr>
          <a:xfrm>
            <a:off x="7524328" y="5517232"/>
            <a:ext cx="175269" cy="203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7524328" y="5817604"/>
            <a:ext cx="175269" cy="2036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670575" y="5784056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JEREMIE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8344" y="5464765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No JEREMIE</a:t>
            </a:r>
            <a:endParaRPr lang="es-ES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932784" y="198884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16</a:t>
            </a:r>
            <a:endParaRPr lang="es-ES" sz="1400" dirty="0"/>
          </a:p>
        </p:txBody>
      </p:sp>
      <p:sp>
        <p:nvSpPr>
          <p:cNvPr id="25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7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682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Set-up of JEREMIE in Andalusia</a:t>
            </a:r>
            <a:endParaRPr lang="en-GB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05" name="Rectangle 1029"/>
          <p:cNvSpPr>
            <a:spLocks noChangeArrowheads="1"/>
          </p:cNvSpPr>
          <p:nvPr/>
        </p:nvSpPr>
        <p:spPr bwMode="auto">
          <a:xfrm>
            <a:off x="3411405" y="2852936"/>
            <a:ext cx="1808667" cy="6425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JEREMIE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Holding Fund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1207" name="Rectangle 1031"/>
          <p:cNvSpPr>
            <a:spLocks noChangeArrowheads="1"/>
          </p:cNvSpPr>
          <p:nvPr/>
        </p:nvSpPr>
        <p:spPr bwMode="auto">
          <a:xfrm>
            <a:off x="3606944" y="3931152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 dirty="0" err="1">
                <a:solidFill>
                  <a:schemeClr val="tx1"/>
                </a:solidFill>
              </a:rPr>
              <a:t>Risk</a:t>
            </a:r>
            <a:r>
              <a:rPr lang="es-ES" sz="1400" b="1" dirty="0">
                <a:solidFill>
                  <a:schemeClr val="tx1"/>
                </a:solidFill>
              </a:rPr>
              <a:t> Capital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</a:rPr>
              <a:t> </a:t>
            </a:r>
            <a:r>
              <a:rPr lang="es-ES" sz="1400" b="1" dirty="0" err="1">
                <a:solidFill>
                  <a:schemeClr val="tx1"/>
                </a:solidFill>
              </a:rPr>
              <a:t>Funds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51212" name="Rectangle 1036"/>
          <p:cNvSpPr>
            <a:spLocks noChangeArrowheads="1"/>
          </p:cNvSpPr>
          <p:nvPr/>
        </p:nvSpPr>
        <p:spPr bwMode="auto">
          <a:xfrm>
            <a:off x="1128192" y="3931152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 dirty="0" err="1">
                <a:solidFill>
                  <a:schemeClr val="tx1"/>
                </a:solidFill>
              </a:rPr>
              <a:t>Multiinstrument</a:t>
            </a:r>
            <a:r>
              <a:rPr lang="es-ES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</a:rPr>
              <a:t>(</a:t>
            </a:r>
            <a:r>
              <a:rPr lang="es-ES" sz="1400" b="1" dirty="0" err="1">
                <a:solidFill>
                  <a:schemeClr val="tx1"/>
                </a:solidFill>
              </a:rPr>
              <a:t>Mezzanine</a:t>
            </a:r>
            <a:r>
              <a:rPr lang="es-ES" sz="1400" b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51226" name="Rectangle 1052"/>
          <p:cNvSpPr>
            <a:spLocks noChangeArrowheads="1"/>
          </p:cNvSpPr>
          <p:nvPr/>
        </p:nvSpPr>
        <p:spPr bwMode="auto">
          <a:xfrm>
            <a:off x="4212117" y="5401173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51227" name="Rectangle 1053"/>
          <p:cNvSpPr>
            <a:spLocks noChangeArrowheads="1"/>
          </p:cNvSpPr>
          <p:nvPr/>
        </p:nvSpPr>
        <p:spPr bwMode="auto">
          <a:xfrm>
            <a:off x="4092136" y="5343973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51228" name="Rectangle 1054"/>
          <p:cNvSpPr>
            <a:spLocks noChangeArrowheads="1"/>
          </p:cNvSpPr>
          <p:nvPr/>
        </p:nvSpPr>
        <p:spPr bwMode="auto">
          <a:xfrm>
            <a:off x="3970941" y="5295629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92" name="Line 1041"/>
          <p:cNvSpPr>
            <a:spLocks noChangeShapeType="1"/>
          </p:cNvSpPr>
          <p:nvPr/>
        </p:nvSpPr>
        <p:spPr bwMode="auto">
          <a:xfrm>
            <a:off x="1829408" y="4461476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07" name="Rectangle 1031"/>
          <p:cNvSpPr>
            <a:spLocks noChangeArrowheads="1"/>
          </p:cNvSpPr>
          <p:nvPr/>
        </p:nvSpPr>
        <p:spPr bwMode="auto">
          <a:xfrm>
            <a:off x="6209320" y="3940280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Sectorial </a:t>
            </a:r>
            <a:r>
              <a:rPr lang="es-ES" sz="1400" b="1" dirty="0" err="1">
                <a:solidFill>
                  <a:schemeClr val="tx1"/>
                </a:solidFill>
              </a:rPr>
              <a:t>Funds</a:t>
            </a:r>
            <a:r>
              <a:rPr lang="es-ES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</a:rPr>
              <a:t>(Co-</a:t>
            </a:r>
            <a:r>
              <a:rPr lang="es-ES" sz="1400" b="1" dirty="0" err="1">
                <a:solidFill>
                  <a:schemeClr val="tx1"/>
                </a:solidFill>
              </a:rPr>
              <a:t>investment</a:t>
            </a:r>
            <a:r>
              <a:rPr lang="es-ES" sz="1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1" name="Rectangle 1052"/>
          <p:cNvSpPr>
            <a:spLocks noChangeArrowheads="1"/>
          </p:cNvSpPr>
          <p:nvPr/>
        </p:nvSpPr>
        <p:spPr bwMode="auto">
          <a:xfrm>
            <a:off x="6872798" y="5401173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12" name="Rectangle 1053"/>
          <p:cNvSpPr>
            <a:spLocks noChangeArrowheads="1"/>
          </p:cNvSpPr>
          <p:nvPr/>
        </p:nvSpPr>
        <p:spPr bwMode="auto">
          <a:xfrm>
            <a:off x="6752817" y="5343973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13" name="Rectangle 1054"/>
          <p:cNvSpPr>
            <a:spLocks noChangeArrowheads="1"/>
          </p:cNvSpPr>
          <p:nvPr/>
        </p:nvSpPr>
        <p:spPr bwMode="auto">
          <a:xfrm>
            <a:off x="6631622" y="5295629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852735" y="1268760"/>
            <a:ext cx="2147665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Management Authority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>
                <a:solidFill>
                  <a:schemeClr val="tx1"/>
                </a:solidFill>
              </a:rPr>
              <a:t>Ministry of the Finance and Public </a:t>
            </a:r>
            <a:r>
              <a:rPr lang="en-US" sz="1000" dirty="0" smtClean="0">
                <a:solidFill>
                  <a:schemeClr val="tx1"/>
                </a:solidFill>
              </a:rPr>
              <a:t>Administrations)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35286" y="1268760"/>
            <a:ext cx="2147665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Intermediate Body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DG European Funds,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Regional Ministry of  Economy 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235286" y="2060848"/>
            <a:ext cx="2147665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HF Manager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Andalusian Agency for Innovation and Development)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3" idx="3"/>
            <a:endCxn id="45" idx="1"/>
          </p:cNvCxnSpPr>
          <p:nvPr/>
        </p:nvCxnSpPr>
        <p:spPr>
          <a:xfrm>
            <a:off x="3000400" y="1556792"/>
            <a:ext cx="23488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45" idx="2"/>
            <a:endCxn id="46" idx="0"/>
          </p:cNvCxnSpPr>
          <p:nvPr/>
        </p:nvCxnSpPr>
        <p:spPr>
          <a:xfrm>
            <a:off x="4309119" y="1844824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46" idx="2"/>
            <a:endCxn id="51205" idx="0"/>
          </p:cNvCxnSpPr>
          <p:nvPr/>
        </p:nvCxnSpPr>
        <p:spPr>
          <a:xfrm>
            <a:off x="4309119" y="2636912"/>
            <a:ext cx="662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364088" y="2636912"/>
            <a:ext cx="130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ERDF </a:t>
            </a:r>
          </a:p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Contribution 80%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2051720" y="2636912"/>
            <a:ext cx="130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</a:t>
            </a:r>
          </a:p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Contribution 20%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" name="30 Conector angular"/>
          <p:cNvCxnSpPr>
            <a:stCxn id="45" idx="3"/>
            <a:endCxn id="46" idx="3"/>
          </p:cNvCxnSpPr>
          <p:nvPr/>
        </p:nvCxnSpPr>
        <p:spPr>
          <a:xfrm>
            <a:off x="5382951" y="1556792"/>
            <a:ext cx="12700" cy="79208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5796136" y="177281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Financing</a:t>
            </a:r>
          </a:p>
          <a:p>
            <a:r>
              <a:rPr lang="en-GB" sz="1200" b="1" dirty="0" smtClean="0"/>
              <a:t>Agreement</a:t>
            </a:r>
            <a:endParaRPr lang="en-GB" sz="1200" b="1" dirty="0"/>
          </a:p>
        </p:txBody>
      </p:sp>
      <p:cxnSp>
        <p:nvCxnSpPr>
          <p:cNvPr id="38" name="37 Conector angular"/>
          <p:cNvCxnSpPr>
            <a:stCxn id="63" idx="2"/>
            <a:endCxn id="51205" idx="1"/>
          </p:cNvCxnSpPr>
          <p:nvPr/>
        </p:nvCxnSpPr>
        <p:spPr>
          <a:xfrm rot="16200000" flipH="1">
            <a:off x="3020485" y="2783293"/>
            <a:ext cx="75637" cy="706204"/>
          </a:xfrm>
          <a:prstGeom prst="bent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angular"/>
          <p:cNvCxnSpPr>
            <a:stCxn id="16" idx="2"/>
            <a:endCxn id="51205" idx="3"/>
          </p:cNvCxnSpPr>
          <p:nvPr/>
        </p:nvCxnSpPr>
        <p:spPr>
          <a:xfrm rot="5400000">
            <a:off x="5581003" y="2737647"/>
            <a:ext cx="75637" cy="797497"/>
          </a:xfrm>
          <a:prstGeom prst="bent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974730" y="3227437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378 M€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54" name="53 Conector angular"/>
          <p:cNvCxnSpPr>
            <a:stCxn id="51212" idx="0"/>
            <a:endCxn id="107" idx="0"/>
          </p:cNvCxnSpPr>
          <p:nvPr/>
        </p:nvCxnSpPr>
        <p:spPr>
          <a:xfrm rot="16200000" flipH="1">
            <a:off x="4377984" y="1395152"/>
            <a:ext cx="9128" cy="5081128"/>
          </a:xfrm>
          <a:prstGeom prst="bentConnector3">
            <a:avLst>
              <a:gd name="adj1" fmla="val -2086985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1592180" y="3495489"/>
            <a:ext cx="668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185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535581" y="3495489"/>
            <a:ext cx="668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143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4348390" y="349548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1128192" y="4545862"/>
            <a:ext cx="142758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Specialized Intermediary</a:t>
            </a:r>
            <a:endParaRPr lang="en-GB" sz="1200" i="1" dirty="0">
              <a:solidFill>
                <a:schemeClr val="tx1"/>
              </a:solidFill>
            </a:endParaRPr>
          </a:p>
        </p:txBody>
      </p:sp>
      <p:cxnSp>
        <p:nvCxnSpPr>
          <p:cNvPr id="119" name="118 Conector recto de flecha"/>
          <p:cNvCxnSpPr>
            <a:stCxn id="51205" idx="2"/>
            <a:endCxn id="51207" idx="0"/>
          </p:cNvCxnSpPr>
          <p:nvPr/>
        </p:nvCxnSpPr>
        <p:spPr>
          <a:xfrm>
            <a:off x="4315739" y="3495491"/>
            <a:ext cx="4997" cy="4356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Line 1041"/>
          <p:cNvSpPr>
            <a:spLocks noChangeShapeType="1"/>
          </p:cNvSpPr>
          <p:nvPr/>
        </p:nvSpPr>
        <p:spPr bwMode="auto">
          <a:xfrm>
            <a:off x="4333116" y="4461476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22" name="Line 1041"/>
          <p:cNvSpPr>
            <a:spLocks noChangeShapeType="1"/>
          </p:cNvSpPr>
          <p:nvPr/>
        </p:nvSpPr>
        <p:spPr bwMode="auto">
          <a:xfrm>
            <a:off x="6948264" y="4461476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16" name="115 Rectángulo"/>
          <p:cNvSpPr/>
          <p:nvPr/>
        </p:nvSpPr>
        <p:spPr>
          <a:xfrm>
            <a:off x="3606944" y="4545862"/>
            <a:ext cx="142758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tx1"/>
                </a:solidFill>
              </a:rPr>
              <a:t>Risk Capital management companies</a:t>
            </a:r>
          </a:p>
        </p:txBody>
      </p:sp>
      <p:sp>
        <p:nvSpPr>
          <p:cNvPr id="118" name="117 Rectángulo"/>
          <p:cNvSpPr/>
          <p:nvPr/>
        </p:nvSpPr>
        <p:spPr>
          <a:xfrm>
            <a:off x="6209320" y="4545862"/>
            <a:ext cx="142758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Banks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23" name="Rectangle 1052"/>
          <p:cNvSpPr>
            <a:spLocks noChangeArrowheads="1"/>
          </p:cNvSpPr>
          <p:nvPr/>
        </p:nvSpPr>
        <p:spPr bwMode="auto">
          <a:xfrm>
            <a:off x="1710543" y="541112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24" name="Rectangle 1053"/>
          <p:cNvSpPr>
            <a:spLocks noChangeArrowheads="1"/>
          </p:cNvSpPr>
          <p:nvPr/>
        </p:nvSpPr>
        <p:spPr bwMode="auto">
          <a:xfrm>
            <a:off x="1590562" y="535392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25" name="Rectangle 1054"/>
          <p:cNvSpPr>
            <a:spLocks noChangeArrowheads="1"/>
          </p:cNvSpPr>
          <p:nvPr/>
        </p:nvSpPr>
        <p:spPr bwMode="auto">
          <a:xfrm>
            <a:off x="1469367" y="5305581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41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8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6308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Private Leverage mechanisms of JEREMIE</a:t>
            </a:r>
            <a:endParaRPr lang="en-GB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05" name="Rectangle 1029"/>
          <p:cNvSpPr>
            <a:spLocks noChangeArrowheads="1"/>
          </p:cNvSpPr>
          <p:nvPr/>
        </p:nvSpPr>
        <p:spPr bwMode="auto">
          <a:xfrm>
            <a:off x="3411405" y="1700808"/>
            <a:ext cx="1808667" cy="6425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JEREMIE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Holding Fund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1207" name="Rectangle 1031"/>
          <p:cNvSpPr>
            <a:spLocks noChangeArrowheads="1"/>
          </p:cNvSpPr>
          <p:nvPr/>
        </p:nvSpPr>
        <p:spPr bwMode="auto">
          <a:xfrm>
            <a:off x="3606944" y="2779024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Risk Capital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 Funds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1212" name="Rectangle 1036"/>
          <p:cNvSpPr>
            <a:spLocks noChangeArrowheads="1"/>
          </p:cNvSpPr>
          <p:nvPr/>
        </p:nvSpPr>
        <p:spPr bwMode="auto">
          <a:xfrm>
            <a:off x="539552" y="2779024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Multiinstrument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(Mezzanine)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1226" name="Rectangle 1052"/>
          <p:cNvSpPr>
            <a:spLocks noChangeArrowheads="1"/>
          </p:cNvSpPr>
          <p:nvPr/>
        </p:nvSpPr>
        <p:spPr bwMode="auto">
          <a:xfrm>
            <a:off x="4212117" y="424904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51227" name="Rectangle 1053"/>
          <p:cNvSpPr>
            <a:spLocks noChangeArrowheads="1"/>
          </p:cNvSpPr>
          <p:nvPr/>
        </p:nvSpPr>
        <p:spPr bwMode="auto">
          <a:xfrm>
            <a:off x="4092136" y="419184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51228" name="Rectangle 1054"/>
          <p:cNvSpPr>
            <a:spLocks noChangeArrowheads="1"/>
          </p:cNvSpPr>
          <p:nvPr/>
        </p:nvSpPr>
        <p:spPr bwMode="auto">
          <a:xfrm>
            <a:off x="3970941" y="4143501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92" name="Line 1041"/>
          <p:cNvSpPr>
            <a:spLocks noChangeShapeType="1"/>
          </p:cNvSpPr>
          <p:nvPr/>
        </p:nvSpPr>
        <p:spPr bwMode="auto">
          <a:xfrm>
            <a:off x="1240768" y="3309348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07" name="Rectangle 1031"/>
          <p:cNvSpPr>
            <a:spLocks noChangeArrowheads="1"/>
          </p:cNvSpPr>
          <p:nvPr/>
        </p:nvSpPr>
        <p:spPr bwMode="auto">
          <a:xfrm>
            <a:off x="7104856" y="2788152"/>
            <a:ext cx="1427584" cy="5211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Sectorial </a:t>
            </a:r>
            <a:r>
              <a:rPr lang="en-GB" sz="1400" b="1" dirty="0" smtClean="0">
                <a:solidFill>
                  <a:schemeClr val="tx1"/>
                </a:solidFill>
              </a:rPr>
              <a:t>Funds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(Co-investment</a:t>
            </a:r>
            <a:r>
              <a:rPr lang="es-ES" sz="1400" b="1" dirty="0" smtClean="0">
                <a:solidFill>
                  <a:schemeClr val="tx1"/>
                </a:solidFill>
              </a:rPr>
              <a:t>)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11" name="Rectangle 1052"/>
          <p:cNvSpPr>
            <a:spLocks noChangeArrowheads="1"/>
          </p:cNvSpPr>
          <p:nvPr/>
        </p:nvSpPr>
        <p:spPr bwMode="auto">
          <a:xfrm>
            <a:off x="7768334" y="424904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12" name="Rectangle 1053"/>
          <p:cNvSpPr>
            <a:spLocks noChangeArrowheads="1"/>
          </p:cNvSpPr>
          <p:nvPr/>
        </p:nvSpPr>
        <p:spPr bwMode="auto">
          <a:xfrm>
            <a:off x="7648353" y="4191845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13" name="Rectangle 1054"/>
          <p:cNvSpPr>
            <a:spLocks noChangeArrowheads="1"/>
          </p:cNvSpPr>
          <p:nvPr/>
        </p:nvSpPr>
        <p:spPr bwMode="auto">
          <a:xfrm>
            <a:off x="7527158" y="4143501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364088" y="1484784"/>
            <a:ext cx="130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ERDF </a:t>
            </a:r>
          </a:p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Contribution 80%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2051720" y="1484784"/>
            <a:ext cx="130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</a:t>
            </a:r>
          </a:p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Contribution 20%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8" name="37 Conector angular"/>
          <p:cNvCxnSpPr>
            <a:stCxn id="63" idx="2"/>
            <a:endCxn id="51205" idx="1"/>
          </p:cNvCxnSpPr>
          <p:nvPr/>
        </p:nvCxnSpPr>
        <p:spPr>
          <a:xfrm rot="16200000" flipH="1">
            <a:off x="3020485" y="1631165"/>
            <a:ext cx="75637" cy="706204"/>
          </a:xfrm>
          <a:prstGeom prst="bent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angular"/>
          <p:cNvCxnSpPr>
            <a:stCxn id="16" idx="2"/>
            <a:endCxn id="51205" idx="3"/>
          </p:cNvCxnSpPr>
          <p:nvPr/>
        </p:nvCxnSpPr>
        <p:spPr>
          <a:xfrm rot="5400000">
            <a:off x="5581003" y="1585519"/>
            <a:ext cx="75637" cy="797497"/>
          </a:xfrm>
          <a:prstGeom prst="bent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974730" y="2075309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378 M€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54" name="53 Conector angular"/>
          <p:cNvCxnSpPr>
            <a:stCxn id="51212" idx="0"/>
            <a:endCxn id="107" idx="0"/>
          </p:cNvCxnSpPr>
          <p:nvPr/>
        </p:nvCxnSpPr>
        <p:spPr>
          <a:xfrm rot="16200000" flipH="1">
            <a:off x="4531432" y="-499064"/>
            <a:ext cx="9128" cy="6565304"/>
          </a:xfrm>
          <a:prstGeom prst="bentConnector3">
            <a:avLst>
              <a:gd name="adj1" fmla="val -18782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1592180" y="2343361"/>
            <a:ext cx="668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185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535581" y="2343361"/>
            <a:ext cx="668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143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4348390" y="2343361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 M€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539552" y="3393734"/>
            <a:ext cx="142758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Specialized Intermediary</a:t>
            </a:r>
            <a:endParaRPr lang="en-GB" sz="1200" i="1" dirty="0">
              <a:solidFill>
                <a:schemeClr val="tx1"/>
              </a:solidFill>
            </a:endParaRPr>
          </a:p>
        </p:txBody>
      </p:sp>
      <p:cxnSp>
        <p:nvCxnSpPr>
          <p:cNvPr id="119" name="118 Conector recto de flecha"/>
          <p:cNvCxnSpPr>
            <a:stCxn id="51205" idx="2"/>
            <a:endCxn id="51207" idx="0"/>
          </p:cNvCxnSpPr>
          <p:nvPr/>
        </p:nvCxnSpPr>
        <p:spPr>
          <a:xfrm>
            <a:off x="4315739" y="2343363"/>
            <a:ext cx="4997" cy="4356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Line 1041"/>
          <p:cNvSpPr>
            <a:spLocks noChangeShapeType="1"/>
          </p:cNvSpPr>
          <p:nvPr/>
        </p:nvSpPr>
        <p:spPr bwMode="auto">
          <a:xfrm>
            <a:off x="4333116" y="3309348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22" name="Line 1041"/>
          <p:cNvSpPr>
            <a:spLocks noChangeShapeType="1"/>
          </p:cNvSpPr>
          <p:nvPr/>
        </p:nvSpPr>
        <p:spPr bwMode="auto">
          <a:xfrm>
            <a:off x="7843800" y="3309348"/>
            <a:ext cx="0" cy="83973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16" name="115 Rectángulo"/>
          <p:cNvSpPr/>
          <p:nvPr/>
        </p:nvSpPr>
        <p:spPr>
          <a:xfrm>
            <a:off x="3606944" y="3393734"/>
            <a:ext cx="142758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tx1"/>
                </a:solidFill>
              </a:rPr>
              <a:t>Risk Capital management companies</a:t>
            </a:r>
          </a:p>
        </p:txBody>
      </p:sp>
      <p:sp>
        <p:nvSpPr>
          <p:cNvPr id="118" name="117 Rectángulo"/>
          <p:cNvSpPr/>
          <p:nvPr/>
        </p:nvSpPr>
        <p:spPr>
          <a:xfrm>
            <a:off x="7104856" y="3393734"/>
            <a:ext cx="1427584" cy="57606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</a:p>
        </p:txBody>
      </p:sp>
      <p:sp>
        <p:nvSpPr>
          <p:cNvPr id="123" name="Rectangle 1052"/>
          <p:cNvSpPr>
            <a:spLocks noChangeArrowheads="1"/>
          </p:cNvSpPr>
          <p:nvPr/>
        </p:nvSpPr>
        <p:spPr bwMode="auto">
          <a:xfrm>
            <a:off x="1121903" y="4258997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24" name="Rectangle 1053"/>
          <p:cNvSpPr>
            <a:spLocks noChangeArrowheads="1"/>
          </p:cNvSpPr>
          <p:nvPr/>
        </p:nvSpPr>
        <p:spPr bwMode="auto">
          <a:xfrm>
            <a:off x="1001922" y="4201797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125" name="Rectangle 1054"/>
          <p:cNvSpPr>
            <a:spLocks noChangeArrowheads="1"/>
          </p:cNvSpPr>
          <p:nvPr/>
        </p:nvSpPr>
        <p:spPr bwMode="auto">
          <a:xfrm>
            <a:off x="880727" y="4153453"/>
            <a:ext cx="457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5368729" y="2708920"/>
            <a:ext cx="1201141" cy="6633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Private Investors (LPs)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41 Flecha derecha"/>
          <p:cNvSpPr/>
          <p:nvPr/>
        </p:nvSpPr>
        <p:spPr>
          <a:xfrm flipH="1">
            <a:off x="5042096" y="2875061"/>
            <a:ext cx="295402" cy="239215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145282" y="4149080"/>
            <a:ext cx="1195212" cy="6633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Private investors</a:t>
            </a: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(deal by deal)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47 Flecha derecha"/>
          <p:cNvSpPr/>
          <p:nvPr/>
        </p:nvSpPr>
        <p:spPr>
          <a:xfrm flipH="1">
            <a:off x="1835696" y="4362402"/>
            <a:ext cx="295402" cy="239215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48 Flecha derecha"/>
          <p:cNvSpPr/>
          <p:nvPr/>
        </p:nvSpPr>
        <p:spPr>
          <a:xfrm>
            <a:off x="3359294" y="4361334"/>
            <a:ext cx="295402" cy="239215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49 Flecha derecha"/>
          <p:cNvSpPr/>
          <p:nvPr/>
        </p:nvSpPr>
        <p:spPr>
          <a:xfrm rot="16200000" flipH="1" flipV="1">
            <a:off x="7905091" y="4025787"/>
            <a:ext cx="295402" cy="239215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18821" y="3404767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0070C0"/>
                </a:solidFill>
              </a:rPr>
              <a:t>30-40%</a:t>
            </a:r>
            <a:endParaRPr lang="es-ES" sz="1200" b="1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8234432" y="4005001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_tradnl"/>
            </a:defPPr>
            <a:lvl1pPr>
              <a:defRPr sz="1200" b="1">
                <a:solidFill>
                  <a:srgbClr val="0070C0"/>
                </a:solidFill>
              </a:defRPr>
            </a:lvl1pPr>
          </a:lstStyle>
          <a:p>
            <a:r>
              <a:rPr lang="es-ES" dirty="0"/>
              <a:t>30%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2402354" y="4869903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0070C0"/>
                </a:solidFill>
              </a:rPr>
              <a:t>30-60%</a:t>
            </a:r>
            <a:endParaRPr lang="es-ES" sz="1200" b="1" dirty="0">
              <a:solidFill>
                <a:srgbClr val="0070C0"/>
              </a:solidFill>
            </a:endParaRPr>
          </a:p>
        </p:txBody>
      </p:sp>
      <p:sp>
        <p:nvSpPr>
          <p:cNvPr id="43" name="3 Marcador de número de diapositiva"/>
          <p:cNvSpPr txBox="1">
            <a:spLocks/>
          </p:cNvSpPr>
          <p:nvPr/>
        </p:nvSpPr>
        <p:spPr>
          <a:xfrm>
            <a:off x="3347864" y="64482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31038C7-BE84-1848-9A12-50EAB0D76981}" type="slidenum">
              <a:rPr lang="es-ES_tradnl" sz="1000" smtClean="0"/>
              <a:pPr algn="ctr"/>
              <a:t>9</a:t>
            </a:fld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1418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</TotalTime>
  <Words>967</Words>
  <Application>Microsoft Office PowerPoint</Application>
  <PresentationFormat>Presentación en pantalla (4:3)</PresentationFormat>
  <Paragraphs>233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Agenda</vt:lpstr>
      <vt:lpstr>Key facts about Andalusia</vt:lpstr>
      <vt:lpstr>Economic/Financial data of Andalusia</vt:lpstr>
      <vt:lpstr>Business lines of IDEA</vt:lpstr>
      <vt:lpstr>Agenda</vt:lpstr>
      <vt:lpstr>Evolution of Financial Instruments managed by IDEA</vt:lpstr>
      <vt:lpstr>Set-up of JEREMIE in Andalusia</vt:lpstr>
      <vt:lpstr>Private Leverage mechanisms of JEREMIE</vt:lpstr>
      <vt:lpstr>Configuration of JEREMIE (Multiinstrument) in Andalusia</vt:lpstr>
      <vt:lpstr>Agenda</vt:lpstr>
      <vt:lpstr>What was the Central Problem of JEREMIE  in OP 2007-2013</vt:lpstr>
      <vt:lpstr>Ecosystem of EU funded Financial Instruments</vt:lpstr>
      <vt:lpstr>Presentación de PowerPoint</vt:lpstr>
      <vt:lpstr>Lessons learned</vt:lpstr>
      <vt:lpstr>Presentación de PowerPoint</vt:lpstr>
    </vt:vector>
  </TitlesOfParts>
  <Company>La Caseta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Ruben</dc:creator>
  <cp:lastModifiedBy>Mathesius, Stefan</cp:lastModifiedBy>
  <cp:revision>219</cp:revision>
  <cp:lastPrinted>2013-01-31T08:51:52Z</cp:lastPrinted>
  <dcterms:created xsi:type="dcterms:W3CDTF">2012-02-16T18:00:35Z</dcterms:created>
  <dcterms:modified xsi:type="dcterms:W3CDTF">2016-05-23T17:30:02Z</dcterms:modified>
</cp:coreProperties>
</file>