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307" r:id="rId3"/>
    <p:sldId id="308" r:id="rId4"/>
    <p:sldId id="258" r:id="rId5"/>
    <p:sldId id="259" r:id="rId6"/>
    <p:sldId id="260" r:id="rId7"/>
    <p:sldId id="261" r:id="rId8"/>
    <p:sldId id="262" r:id="rId9"/>
    <p:sldId id="357" r:id="rId10"/>
    <p:sldId id="309" r:id="rId11"/>
    <p:sldId id="310" r:id="rId12"/>
    <p:sldId id="311"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263" r:id="rId30"/>
    <p:sldId id="272" r:id="rId31"/>
    <p:sldId id="270" r:id="rId32"/>
    <p:sldId id="265" r:id="rId33"/>
    <p:sldId id="267" r:id="rId34"/>
    <p:sldId id="273" r:id="rId35"/>
    <p:sldId id="274" r:id="rId36"/>
    <p:sldId id="326" r:id="rId37"/>
    <p:sldId id="327" r:id="rId38"/>
    <p:sldId id="328" r:id="rId39"/>
    <p:sldId id="329" r:id="rId40"/>
    <p:sldId id="330" r:id="rId41"/>
    <p:sldId id="331" r:id="rId42"/>
    <p:sldId id="332" r:id="rId43"/>
    <p:sldId id="333" r:id="rId44"/>
    <p:sldId id="334" r:id="rId45"/>
    <p:sldId id="335" r:id="rId46"/>
    <p:sldId id="336" r:id="rId47"/>
    <p:sldId id="355" r:id="rId48"/>
    <p:sldId id="337" r:id="rId49"/>
    <p:sldId id="358" r:id="rId50"/>
    <p:sldId id="291" r:id="rId51"/>
  </p:sldIdLst>
  <p:sldSz cx="9144000" cy="6858000" type="screen4x3"/>
  <p:notesSz cx="6718300" cy="98552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14B1B015-9545-421B-9B3D-6800D16240EF}">
          <p14:sldIdLst>
            <p14:sldId id="256"/>
            <p14:sldId id="307"/>
            <p14:sldId id="308"/>
          </p14:sldIdLst>
        </p14:section>
        <p14:section name="Jörg" id="{A118F683-7E2E-4BD0-9C0B-7AF265A7B4EC}">
          <p14:sldIdLst>
            <p14:sldId id="258"/>
            <p14:sldId id="259"/>
            <p14:sldId id="260"/>
            <p14:sldId id="261"/>
            <p14:sldId id="262"/>
            <p14:sldId id="357"/>
            <p14:sldId id="309"/>
            <p14:sldId id="310"/>
            <p14:sldId id="311"/>
            <p14:sldId id="339"/>
            <p14:sldId id="340"/>
            <p14:sldId id="341"/>
            <p14:sldId id="342"/>
            <p14:sldId id="343"/>
            <p14:sldId id="344"/>
            <p14:sldId id="345"/>
            <p14:sldId id="346"/>
            <p14:sldId id="347"/>
            <p14:sldId id="348"/>
            <p14:sldId id="349"/>
            <p14:sldId id="350"/>
            <p14:sldId id="351"/>
            <p14:sldId id="352"/>
            <p14:sldId id="353"/>
            <p14:sldId id="354"/>
            <p14:sldId id="263"/>
            <p14:sldId id="272"/>
            <p14:sldId id="270"/>
            <p14:sldId id="265"/>
            <p14:sldId id="267"/>
          </p14:sldIdLst>
        </p14:section>
        <p14:section name="Robert" id="{34698A7E-59CE-4685-8E3A-228529AD6A1C}">
          <p14:sldIdLst>
            <p14:sldId id="273"/>
            <p14:sldId id="274"/>
            <p14:sldId id="326"/>
            <p14:sldId id="327"/>
            <p14:sldId id="328"/>
            <p14:sldId id="329"/>
            <p14:sldId id="330"/>
            <p14:sldId id="331"/>
            <p14:sldId id="332"/>
            <p14:sldId id="333"/>
            <p14:sldId id="334"/>
            <p14:sldId id="335"/>
            <p14:sldId id="336"/>
            <p14:sldId id="355"/>
            <p14:sldId id="337"/>
            <p14:sldId id="358"/>
            <p14:sldId id="291"/>
          </p14:sldIdLst>
        </p14:section>
        <p14:section name="Back up slides" id="{E375D513-BCA6-4320-903F-E85070D155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DAIN Oana Andreea (REGIO)" initials="D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3E6FD2"/>
    <a:srgbClr val="2D5EC1"/>
    <a:srgbClr val="BDDEFF"/>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6400" autoAdjust="0"/>
  </p:normalViewPr>
  <p:slideViewPr>
    <p:cSldViewPr>
      <p:cViewPr varScale="1">
        <p:scale>
          <a:sx n="72" d="100"/>
          <a:sy n="72" d="100"/>
        </p:scale>
        <p:origin x="684" y="54"/>
      </p:cViewPr>
      <p:guideLst>
        <p:guide orient="horz" pos="2160"/>
        <p:guide pos="2880"/>
      </p:guideLst>
    </p:cSldViewPr>
  </p:slideViewPr>
  <p:outlineViewPr>
    <p:cViewPr>
      <p:scale>
        <a:sx n="33" d="100"/>
        <a:sy n="33" d="100"/>
      </p:scale>
      <p:origin x="0" y="6450"/>
    </p:cViewPr>
  </p:outlineViewPr>
  <p:notesTextViewPr>
    <p:cViewPr>
      <p:scale>
        <a:sx n="100" d="100"/>
        <a:sy n="100" d="100"/>
      </p:scale>
      <p:origin x="0" y="0"/>
    </p:cViewPr>
  </p:notesTextViewPr>
  <p:sorterViewPr>
    <p:cViewPr>
      <p:scale>
        <a:sx n="66" d="100"/>
        <a:sy n="66" d="100"/>
      </p:scale>
      <p:origin x="0" y="342"/>
    </p:cViewPr>
  </p:sorterViewPr>
  <p:notesViewPr>
    <p:cSldViewPr>
      <p:cViewPr>
        <p:scale>
          <a:sx n="64" d="100"/>
          <a:sy n="64" d="100"/>
        </p:scale>
        <p:origin x="-3110" y="-24"/>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7891" name="Rectangle 3"/>
          <p:cNvSpPr>
            <a:spLocks noGrp="1" noChangeArrowheads="1"/>
          </p:cNvSpPr>
          <p:nvPr>
            <p:ph type="dt" sz="quarter"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lgn="r">
              <a:defRPr>
                <a:solidFill>
                  <a:schemeClr val="tx1"/>
                </a:solidFill>
                <a:latin typeface="Arial" pitchFamily="34" charset="0"/>
              </a:defRPr>
            </a:lvl1pPr>
          </a:lstStyle>
          <a:p>
            <a:endParaRPr lang="en-GB" altLang="en-US"/>
          </a:p>
        </p:txBody>
      </p:sp>
      <p:sp>
        <p:nvSpPr>
          <p:cNvPr id="37892" name="Rectangle 4"/>
          <p:cNvSpPr>
            <a:spLocks noGrp="1" noChangeArrowheads="1"/>
          </p:cNvSpPr>
          <p:nvPr>
            <p:ph type="ftr" sz="quarter" idx="2"/>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7893" name="Rectangle 5"/>
          <p:cNvSpPr>
            <a:spLocks noGrp="1" noChangeArrowheads="1"/>
          </p:cNvSpPr>
          <p:nvPr>
            <p:ph type="sldNum" sz="quarter" idx="3"/>
          </p:nvPr>
        </p:nvSpPr>
        <p:spPr bwMode="auto">
          <a:xfrm>
            <a:off x="3804736"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lgn="r">
              <a:defRPr>
                <a:solidFill>
                  <a:schemeClr val="tx1"/>
                </a:solidFill>
                <a:latin typeface="Arial" pitchFamily="34" charset="0"/>
              </a:defRPr>
            </a:lvl1pPr>
          </a:lstStyle>
          <a:p>
            <a:fld id="{0BF2298E-EDED-417D-84F0-702F50276A49}" type="slidenum">
              <a:rPr lang="en-GB" altLang="en-US"/>
              <a:pPr/>
              <a:t>‹N°›</a:t>
            </a:fld>
            <a:endParaRPr lang="en-GB" altLang="en-US"/>
          </a:p>
        </p:txBody>
      </p:sp>
    </p:spTree>
    <p:extLst>
      <p:ext uri="{BB962C8B-B14F-4D97-AF65-F5344CB8AC3E}">
        <p14:creationId xmlns:p14="http://schemas.microsoft.com/office/powerpoint/2010/main" val="155476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6867" name="Rectangle 3"/>
          <p:cNvSpPr>
            <a:spLocks noGrp="1" noChangeArrowheads="1"/>
          </p:cNvSpPr>
          <p:nvPr>
            <p:ph type="dt"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lgn="r">
              <a:defRPr>
                <a:solidFill>
                  <a:schemeClr val="tx1"/>
                </a:solidFill>
                <a:latin typeface="Arial" pitchFamily="34"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1516" y="4680945"/>
            <a:ext cx="5375268" cy="443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6871" name="Rectangle 7"/>
          <p:cNvSpPr>
            <a:spLocks noGrp="1" noChangeArrowheads="1"/>
          </p:cNvSpPr>
          <p:nvPr>
            <p:ph type="sldNum" sz="quarter" idx="5"/>
          </p:nvPr>
        </p:nvSpPr>
        <p:spPr bwMode="auto">
          <a:xfrm>
            <a:off x="3804736"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lgn="r">
              <a:defRPr>
                <a:solidFill>
                  <a:schemeClr val="tx1"/>
                </a:solidFill>
                <a:latin typeface="Arial" pitchFamily="34" charset="0"/>
              </a:defRPr>
            </a:lvl1pPr>
          </a:lstStyle>
          <a:p>
            <a:fld id="{ED02FB71-682F-4B83-881B-38B39226B875}" type="slidenum">
              <a:rPr lang="en-GB" altLang="en-US"/>
              <a:pPr/>
              <a:t>‹N°›</a:t>
            </a:fld>
            <a:endParaRPr lang="en-GB" altLang="en-US"/>
          </a:p>
        </p:txBody>
      </p:sp>
    </p:spTree>
    <p:extLst>
      <p:ext uri="{BB962C8B-B14F-4D97-AF65-F5344CB8AC3E}">
        <p14:creationId xmlns:p14="http://schemas.microsoft.com/office/powerpoint/2010/main" val="23582629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02FB71-682F-4B83-881B-38B39226B875}" type="slidenum">
              <a:rPr lang="en-GB" altLang="en-US" smtClean="0"/>
              <a:pPr/>
              <a:t>1</a:t>
            </a:fld>
            <a:endParaRPr lang="en-GB" altLang="en-US"/>
          </a:p>
        </p:txBody>
      </p:sp>
    </p:spTree>
    <p:extLst>
      <p:ext uri="{BB962C8B-B14F-4D97-AF65-F5344CB8AC3E}">
        <p14:creationId xmlns:p14="http://schemas.microsoft.com/office/powerpoint/2010/main" val="211168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a:latin typeface="Arial" pitchFamily="34" charset="0"/>
            </a:endParaRPr>
          </a:p>
        </p:txBody>
      </p:sp>
      <p:sp>
        <p:nvSpPr>
          <p:cNvPr id="39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36189" indent="-283150" eaLnBrk="0" hangingPunct="0">
              <a:spcBef>
                <a:spcPct val="30000"/>
              </a:spcBef>
              <a:defRPr sz="1200">
                <a:solidFill>
                  <a:schemeClr val="tx1"/>
                </a:solidFill>
                <a:latin typeface="Arial" pitchFamily="34" charset="0"/>
              </a:defRPr>
            </a:lvl2pPr>
            <a:lvl3pPr marL="1132599" indent="-226520" eaLnBrk="0" hangingPunct="0">
              <a:spcBef>
                <a:spcPct val="30000"/>
              </a:spcBef>
              <a:defRPr sz="1200">
                <a:solidFill>
                  <a:schemeClr val="tx1"/>
                </a:solidFill>
                <a:latin typeface="Arial" pitchFamily="34" charset="0"/>
              </a:defRPr>
            </a:lvl3pPr>
            <a:lvl4pPr marL="1585638" indent="-226520" eaLnBrk="0" hangingPunct="0">
              <a:spcBef>
                <a:spcPct val="30000"/>
              </a:spcBef>
              <a:defRPr sz="1200">
                <a:solidFill>
                  <a:schemeClr val="tx1"/>
                </a:solidFill>
                <a:latin typeface="Arial" pitchFamily="34" charset="0"/>
              </a:defRPr>
            </a:lvl4pPr>
            <a:lvl5pPr marL="2038678" indent="-226520" eaLnBrk="0" hangingPunct="0">
              <a:spcBef>
                <a:spcPct val="30000"/>
              </a:spcBef>
              <a:defRPr sz="1200">
                <a:solidFill>
                  <a:schemeClr val="tx1"/>
                </a:solidFill>
                <a:latin typeface="Arial" pitchFamily="34" charset="0"/>
              </a:defRPr>
            </a:lvl5pPr>
            <a:lvl6pPr marL="2491717" indent="-226520" eaLnBrk="0" fontAlgn="base" hangingPunct="0">
              <a:spcBef>
                <a:spcPct val="30000"/>
              </a:spcBef>
              <a:spcAft>
                <a:spcPct val="0"/>
              </a:spcAft>
              <a:defRPr sz="1200">
                <a:solidFill>
                  <a:schemeClr val="tx1"/>
                </a:solidFill>
                <a:latin typeface="Arial" pitchFamily="34" charset="0"/>
              </a:defRPr>
            </a:lvl6pPr>
            <a:lvl7pPr marL="2944757" indent="-226520" eaLnBrk="0" fontAlgn="base" hangingPunct="0">
              <a:spcBef>
                <a:spcPct val="30000"/>
              </a:spcBef>
              <a:spcAft>
                <a:spcPct val="0"/>
              </a:spcAft>
              <a:defRPr sz="1200">
                <a:solidFill>
                  <a:schemeClr val="tx1"/>
                </a:solidFill>
                <a:latin typeface="Arial" pitchFamily="34" charset="0"/>
              </a:defRPr>
            </a:lvl7pPr>
            <a:lvl8pPr marL="3397796" indent="-226520" eaLnBrk="0" fontAlgn="base" hangingPunct="0">
              <a:spcBef>
                <a:spcPct val="30000"/>
              </a:spcBef>
              <a:spcAft>
                <a:spcPct val="0"/>
              </a:spcAft>
              <a:defRPr sz="1200">
                <a:solidFill>
                  <a:schemeClr val="tx1"/>
                </a:solidFill>
                <a:latin typeface="Arial" pitchFamily="34" charset="0"/>
              </a:defRPr>
            </a:lvl8pPr>
            <a:lvl9pPr marL="3850836" indent="-22652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36BA03-7B8E-4059-BBA8-419AEAED5688}" type="slidenum">
              <a:rPr lang="en-GB" altLang="en-US" smtClean="0"/>
              <a:pPr eaLnBrk="1" hangingPunct="1">
                <a:spcBef>
                  <a:spcPct val="0"/>
                </a:spcBef>
              </a:pPr>
              <a:t>11</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endParaRPr lang="en-US" altLang="en-US">
              <a:latin typeface="Arial" pitchFamily="34" charset="0"/>
            </a:endParaRPr>
          </a:p>
        </p:txBody>
      </p:sp>
      <p:sp>
        <p:nvSpPr>
          <p:cNvPr id="409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36189" indent="-283150" eaLnBrk="0" hangingPunct="0">
              <a:spcBef>
                <a:spcPct val="30000"/>
              </a:spcBef>
              <a:defRPr sz="1200">
                <a:solidFill>
                  <a:schemeClr val="tx1"/>
                </a:solidFill>
                <a:latin typeface="Arial" pitchFamily="34" charset="0"/>
              </a:defRPr>
            </a:lvl2pPr>
            <a:lvl3pPr marL="1132599" indent="-226520" eaLnBrk="0" hangingPunct="0">
              <a:spcBef>
                <a:spcPct val="30000"/>
              </a:spcBef>
              <a:defRPr sz="1200">
                <a:solidFill>
                  <a:schemeClr val="tx1"/>
                </a:solidFill>
                <a:latin typeface="Arial" pitchFamily="34" charset="0"/>
              </a:defRPr>
            </a:lvl3pPr>
            <a:lvl4pPr marL="1585638" indent="-226520" eaLnBrk="0" hangingPunct="0">
              <a:spcBef>
                <a:spcPct val="30000"/>
              </a:spcBef>
              <a:defRPr sz="1200">
                <a:solidFill>
                  <a:schemeClr val="tx1"/>
                </a:solidFill>
                <a:latin typeface="Arial" pitchFamily="34" charset="0"/>
              </a:defRPr>
            </a:lvl4pPr>
            <a:lvl5pPr marL="2038678" indent="-226520" eaLnBrk="0" hangingPunct="0">
              <a:spcBef>
                <a:spcPct val="30000"/>
              </a:spcBef>
              <a:defRPr sz="1200">
                <a:solidFill>
                  <a:schemeClr val="tx1"/>
                </a:solidFill>
                <a:latin typeface="Arial" pitchFamily="34" charset="0"/>
              </a:defRPr>
            </a:lvl5pPr>
            <a:lvl6pPr marL="2491717" indent="-226520" eaLnBrk="0" fontAlgn="base" hangingPunct="0">
              <a:spcBef>
                <a:spcPct val="30000"/>
              </a:spcBef>
              <a:spcAft>
                <a:spcPct val="0"/>
              </a:spcAft>
              <a:defRPr sz="1200">
                <a:solidFill>
                  <a:schemeClr val="tx1"/>
                </a:solidFill>
                <a:latin typeface="Arial" pitchFamily="34" charset="0"/>
              </a:defRPr>
            </a:lvl6pPr>
            <a:lvl7pPr marL="2944757" indent="-226520" eaLnBrk="0" fontAlgn="base" hangingPunct="0">
              <a:spcBef>
                <a:spcPct val="30000"/>
              </a:spcBef>
              <a:spcAft>
                <a:spcPct val="0"/>
              </a:spcAft>
              <a:defRPr sz="1200">
                <a:solidFill>
                  <a:schemeClr val="tx1"/>
                </a:solidFill>
                <a:latin typeface="Arial" pitchFamily="34" charset="0"/>
              </a:defRPr>
            </a:lvl7pPr>
            <a:lvl8pPr marL="3397796" indent="-226520" eaLnBrk="0" fontAlgn="base" hangingPunct="0">
              <a:spcBef>
                <a:spcPct val="30000"/>
              </a:spcBef>
              <a:spcAft>
                <a:spcPct val="0"/>
              </a:spcAft>
              <a:defRPr sz="1200">
                <a:solidFill>
                  <a:schemeClr val="tx1"/>
                </a:solidFill>
                <a:latin typeface="Arial" pitchFamily="34" charset="0"/>
              </a:defRPr>
            </a:lvl8pPr>
            <a:lvl9pPr marL="3850836" indent="-22652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4CA6D14-776D-40E1-903C-3DBE6662F467}" type="slidenum">
              <a:rPr lang="en-GB" altLang="en-US" smtClean="0"/>
              <a:pPr eaLnBrk="1" hangingPunct="1">
                <a:spcBef>
                  <a:spcPct val="0"/>
                </a:spcBef>
              </a:pPr>
              <a:t>12</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9775"/>
            <a:ext cx="4924425" cy="3694113"/>
          </a:xfrm>
        </p:spPr>
      </p:sp>
      <p:sp>
        <p:nvSpPr>
          <p:cNvPr id="3" name="Notes Placeholder 2"/>
          <p:cNvSpPr>
            <a:spLocks noGrp="1"/>
          </p:cNvSpPr>
          <p:nvPr>
            <p:ph type="body" idx="1"/>
          </p:nvPr>
        </p:nvSpPr>
        <p:spPr/>
        <p:txBody>
          <a:bodyPr/>
          <a:lstStyle/>
          <a:p>
            <a:pPr>
              <a:lnSpc>
                <a:spcPct val="115000"/>
              </a:lnSpc>
              <a:spcBef>
                <a:spcPts val="0"/>
              </a:spcBef>
              <a:spcAft>
                <a:spcPts val="991"/>
              </a:spcAft>
            </a:pPr>
            <a:r>
              <a:rPr lang="en-GB" dirty="0">
                <a:latin typeface="Calibri"/>
                <a:ea typeface="Calibri"/>
                <a:cs typeface="Times New Roman"/>
              </a:rPr>
              <a:t>The purpose of this slide is to:</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present the rationale for launching Investment Plan for Europe (under-investment in Europe)</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refer to the date of its announcement and the date of adoption of EFSI regulation</a:t>
            </a:r>
          </a:p>
          <a:p>
            <a:pPr marL="339781" indent="-339781">
              <a:lnSpc>
                <a:spcPct val="115000"/>
              </a:lnSpc>
              <a:spcBef>
                <a:spcPts val="0"/>
              </a:spcBef>
              <a:spcAft>
                <a:spcPts val="991"/>
              </a:spcAft>
              <a:buFont typeface="+mj-lt"/>
              <a:buAutoNum type="arabicPeriod"/>
            </a:pPr>
            <a:r>
              <a:rPr lang="en-GB" dirty="0">
                <a:latin typeface="Calibri"/>
                <a:ea typeface="Calibri"/>
                <a:cs typeface="Times New Roman"/>
              </a:rPr>
              <a:t>present the structure of Investment plan for Europe</a:t>
            </a:r>
          </a:p>
          <a:p>
            <a:pPr>
              <a:lnSpc>
                <a:spcPct val="115000"/>
              </a:lnSpc>
              <a:spcBef>
                <a:spcPts val="0"/>
              </a:spcBef>
              <a:spcAft>
                <a:spcPts val="991"/>
              </a:spcAft>
            </a:pPr>
            <a:r>
              <a:rPr lang="en-GB" dirty="0">
                <a:latin typeface="Calibri"/>
                <a:ea typeface="Calibri"/>
                <a:cs typeface="Times New Roman"/>
              </a:rPr>
              <a:t> </a:t>
            </a:r>
          </a:p>
          <a:p>
            <a:pPr algn="ctr">
              <a:lnSpc>
                <a:spcPct val="115000"/>
              </a:lnSpc>
              <a:spcBef>
                <a:spcPts val="0"/>
              </a:spcBef>
              <a:spcAft>
                <a:spcPts val="991"/>
              </a:spcAft>
            </a:pPr>
            <a:r>
              <a:rPr lang="en-GB" b="1" dirty="0">
                <a:latin typeface="Calibri"/>
                <a:ea typeface="Calibri"/>
                <a:cs typeface="Times New Roman"/>
              </a:rPr>
              <a:t>___________________________________________</a:t>
            </a:r>
            <a:endParaRPr lang="en-GB" dirty="0">
              <a:latin typeface="Calibri"/>
              <a:ea typeface="Calibri"/>
              <a:cs typeface="Times New Roman"/>
            </a:endParaRPr>
          </a:p>
          <a:p>
            <a:pPr>
              <a:lnSpc>
                <a:spcPct val="115000"/>
              </a:lnSpc>
              <a:spcBef>
                <a:spcPts val="0"/>
              </a:spcBef>
              <a:spcAft>
                <a:spcPts val="991"/>
              </a:spcAft>
            </a:pPr>
            <a:r>
              <a:rPr lang="en-GB" dirty="0">
                <a:latin typeface="Calibri"/>
                <a:ea typeface="Calibri"/>
                <a:cs typeface="Times New Roman"/>
              </a:rPr>
              <a:t> </a:t>
            </a:r>
          </a:p>
          <a:p>
            <a:pPr>
              <a:lnSpc>
                <a:spcPct val="115000"/>
              </a:lnSpc>
              <a:spcBef>
                <a:spcPts val="0"/>
              </a:spcBef>
              <a:spcAft>
                <a:spcPts val="991"/>
              </a:spcAft>
            </a:pPr>
            <a:r>
              <a:rPr lang="en-GB" dirty="0">
                <a:latin typeface="Calibri"/>
                <a:ea typeface="Calibri"/>
                <a:cs typeface="Times New Roman"/>
              </a:rPr>
              <a:t>1. Investment plan for Europe aims to address the current under-investment in the EU (still 15% below the pre-crisis level)</a:t>
            </a:r>
          </a:p>
          <a:p>
            <a:pPr>
              <a:lnSpc>
                <a:spcPct val="115000"/>
              </a:lnSpc>
              <a:spcBef>
                <a:spcPts val="0"/>
              </a:spcBef>
              <a:spcAft>
                <a:spcPts val="991"/>
              </a:spcAft>
            </a:pPr>
            <a:r>
              <a:rPr lang="en-GB" dirty="0">
                <a:latin typeface="Calibri"/>
                <a:ea typeface="Calibri"/>
                <a:cs typeface="Times New Roman"/>
              </a:rPr>
              <a:t>2. The Investment Plan for Europe (IPE) was announced on 26 November 2014 (see COM(2014)903 final). EFSI Regulation was adopted on 25 June 2015 (Regulation (EU) 2015/2017)</a:t>
            </a:r>
          </a:p>
          <a:p>
            <a:pPr>
              <a:lnSpc>
                <a:spcPct val="115000"/>
              </a:lnSpc>
              <a:spcBef>
                <a:spcPts val="0"/>
              </a:spcBef>
              <a:spcAft>
                <a:spcPts val="991"/>
              </a:spcAft>
            </a:pPr>
            <a:r>
              <a:rPr lang="en-GB" dirty="0">
                <a:latin typeface="Calibri"/>
                <a:ea typeface="Calibri"/>
                <a:cs typeface="Times New Roman"/>
              </a:rPr>
              <a:t>3. It is important to highlight the </a:t>
            </a:r>
            <a:r>
              <a:rPr lang="en-GB" b="1" dirty="0">
                <a:latin typeface="Calibri"/>
                <a:ea typeface="Calibri"/>
                <a:cs typeface="Times New Roman"/>
              </a:rPr>
              <a:t>three-pronged approach of the Investment Plan for Europe</a:t>
            </a:r>
            <a:r>
              <a:rPr lang="en-GB" dirty="0">
                <a:latin typeface="Calibri"/>
                <a:ea typeface="Calibri"/>
                <a:cs typeface="Times New Roman"/>
              </a:rPr>
              <a:t>: </a:t>
            </a:r>
          </a:p>
          <a:p>
            <a:pPr marL="339781" indent="-339781">
              <a:lnSpc>
                <a:spcPct val="115000"/>
              </a:lnSpc>
              <a:spcBef>
                <a:spcPts val="0"/>
              </a:spcBef>
              <a:spcAft>
                <a:spcPts val="991"/>
              </a:spcAft>
              <a:buFont typeface="Arial"/>
              <a:buChar char="•"/>
              <a:tabLst>
                <a:tab pos="453040" algn="l"/>
              </a:tabLst>
            </a:pPr>
            <a:r>
              <a:rPr lang="en-GB" dirty="0">
                <a:latin typeface="Calibri"/>
                <a:ea typeface="Calibri"/>
                <a:cs typeface="Times New Roman"/>
              </a:rPr>
              <a:t>making available finance for investment: a new vehicle is created to crowd in private investors: EFSI – European Fund for Strategic Investments</a:t>
            </a:r>
          </a:p>
          <a:p>
            <a:pPr marL="339781" indent="-339781">
              <a:lnSpc>
                <a:spcPct val="115000"/>
              </a:lnSpc>
              <a:spcBef>
                <a:spcPts val="0"/>
              </a:spcBef>
              <a:spcAft>
                <a:spcPts val="991"/>
              </a:spcAft>
              <a:buFont typeface="Arial"/>
              <a:buChar char="•"/>
              <a:tabLst>
                <a:tab pos="453040" algn="l"/>
              </a:tabLst>
            </a:pPr>
            <a:r>
              <a:rPr lang="en-GB" dirty="0">
                <a:latin typeface="Calibri"/>
                <a:ea typeface="Calibri"/>
                <a:cs typeface="Times New Roman"/>
              </a:rPr>
              <a:t>Helping finance to reach projects by preparing projects (via the newly created European Investment Advisory Hub – EIAH)  and by providing a platform to present projects to attract investors (European Investment Project Portal – EIPP).</a:t>
            </a:r>
          </a:p>
          <a:p>
            <a:pPr marL="339781" indent="-339781">
              <a:lnSpc>
                <a:spcPct val="115000"/>
              </a:lnSpc>
              <a:spcBef>
                <a:spcPts val="0"/>
              </a:spcBef>
              <a:spcAft>
                <a:spcPts val="991"/>
              </a:spcAft>
              <a:buFont typeface="Arial"/>
              <a:buChar char="•"/>
              <a:tabLst>
                <a:tab pos="453040" algn="l"/>
              </a:tabLst>
            </a:pPr>
            <a:r>
              <a:rPr lang="en-GB" dirty="0">
                <a:latin typeface="Calibri"/>
                <a:ea typeface="Calibri"/>
                <a:cs typeface="Times New Roman"/>
              </a:rPr>
              <a:t>Improving the investment environment through removing barriers and inducing structural reforms</a:t>
            </a:r>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13</a:t>
            </a:fld>
            <a:endParaRPr lang="en-GB"/>
          </a:p>
        </p:txBody>
      </p:sp>
    </p:spTree>
    <p:extLst>
      <p:ext uri="{BB962C8B-B14F-4D97-AF65-F5344CB8AC3E}">
        <p14:creationId xmlns:p14="http://schemas.microsoft.com/office/powerpoint/2010/main" val="89549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991"/>
              </a:spcAft>
            </a:pPr>
            <a:r>
              <a:rPr lang="en-GB" dirty="0">
                <a:latin typeface="Calibri"/>
                <a:ea typeface="Calibri"/>
                <a:cs typeface="Times New Roman"/>
              </a:rPr>
              <a:t>The purpose of this slide is to:</a:t>
            </a:r>
          </a:p>
          <a:p>
            <a:pPr marL="339781" indent="-339781">
              <a:lnSpc>
                <a:spcPct val="115000"/>
              </a:lnSpc>
              <a:spcBef>
                <a:spcPts val="0"/>
              </a:spcBef>
              <a:spcAft>
                <a:spcPts val="991"/>
              </a:spcAft>
              <a:buFont typeface="+mj-lt"/>
              <a:buAutoNum type="arabicPeriod"/>
            </a:pPr>
            <a:r>
              <a:rPr lang="en-GB" dirty="0">
                <a:latin typeface="Calibri"/>
                <a:ea typeface="Calibri"/>
                <a:cs typeface="Times New Roman"/>
              </a:rPr>
              <a:t>Underline that ESI Funds contribute to all three pillars of the Investment Plan for Europe.</a:t>
            </a:r>
          </a:p>
          <a:p>
            <a:pPr>
              <a:lnSpc>
                <a:spcPct val="115000"/>
              </a:lnSpc>
              <a:spcBef>
                <a:spcPts val="0"/>
              </a:spcBef>
              <a:spcAft>
                <a:spcPts val="991"/>
              </a:spcAft>
            </a:pPr>
            <a:r>
              <a:rPr lang="en-GB" dirty="0">
                <a:latin typeface="Calibri"/>
                <a:ea typeface="Calibri"/>
                <a:cs typeface="Times New Roman"/>
              </a:rPr>
              <a:t> </a:t>
            </a:r>
          </a:p>
          <a:p>
            <a:pPr algn="ctr">
              <a:lnSpc>
                <a:spcPct val="115000"/>
              </a:lnSpc>
              <a:spcBef>
                <a:spcPts val="0"/>
              </a:spcBef>
              <a:spcAft>
                <a:spcPts val="991"/>
              </a:spcAft>
            </a:pPr>
            <a:r>
              <a:rPr lang="en-GB" b="1" dirty="0">
                <a:latin typeface="Calibri"/>
                <a:ea typeface="Calibri"/>
                <a:cs typeface="Times New Roman"/>
              </a:rPr>
              <a:t>___________________________________________</a:t>
            </a:r>
            <a:endParaRPr lang="en-GB" dirty="0">
              <a:latin typeface="Calibri"/>
              <a:ea typeface="Calibri"/>
              <a:cs typeface="Times New Roman"/>
            </a:endParaRPr>
          </a:p>
          <a:p>
            <a:pPr>
              <a:lnSpc>
                <a:spcPct val="115000"/>
              </a:lnSpc>
              <a:spcBef>
                <a:spcPts val="0"/>
              </a:spcBef>
              <a:spcAft>
                <a:spcPts val="991"/>
              </a:spcAft>
            </a:pPr>
            <a:r>
              <a:rPr lang="en-GB" dirty="0">
                <a:latin typeface="Calibri"/>
                <a:ea typeface="Calibri"/>
                <a:cs typeface="Times New Roman"/>
              </a:rPr>
              <a:t> </a:t>
            </a:r>
          </a:p>
          <a:p>
            <a:pPr>
              <a:lnSpc>
                <a:spcPct val="115000"/>
              </a:lnSpc>
              <a:spcBef>
                <a:spcPts val="0"/>
              </a:spcBef>
              <a:spcAft>
                <a:spcPts val="991"/>
              </a:spcAft>
            </a:pPr>
            <a:r>
              <a:rPr lang="en-US" dirty="0">
                <a:latin typeface="Calibri"/>
                <a:ea typeface="Calibri"/>
                <a:cs typeface="Times New Roman"/>
              </a:rPr>
              <a:t>ESI Funds contribute to delivering on all three pillars of the investment plan:</a:t>
            </a:r>
            <a:endParaRPr lang="en-GB" dirty="0">
              <a:latin typeface="Calibri"/>
              <a:ea typeface="Calibri"/>
              <a:cs typeface="Times New Roman"/>
            </a:endParaRPr>
          </a:p>
          <a:p>
            <a:pPr marL="339781" indent="-339781">
              <a:lnSpc>
                <a:spcPct val="115000"/>
              </a:lnSpc>
              <a:spcBef>
                <a:spcPts val="0"/>
              </a:spcBef>
              <a:spcAft>
                <a:spcPts val="991"/>
              </a:spcAft>
              <a:buFont typeface="Arial"/>
              <a:buChar char="•"/>
              <a:tabLst>
                <a:tab pos="453040" algn="l"/>
              </a:tabLst>
            </a:pPr>
            <a:r>
              <a:rPr lang="en-US" dirty="0">
                <a:latin typeface="Calibri"/>
                <a:ea typeface="Calibri"/>
                <a:cs typeface="Times New Roman"/>
              </a:rPr>
              <a:t>Finance: 450bn are available under ESI Funds for 2014-2020; a more efficient and effective use of funds shall be achieved through enhanced deployment via financial instruments. It is an explicit objective by the Commission to at least double the use of FI in 2014-2020 compared to the previous period.</a:t>
            </a:r>
            <a:endParaRPr lang="en-GB" dirty="0">
              <a:latin typeface="Calibri"/>
              <a:ea typeface="Calibri"/>
              <a:cs typeface="Times New Roman"/>
            </a:endParaRPr>
          </a:p>
          <a:p>
            <a:pPr marL="339781" indent="-339781">
              <a:lnSpc>
                <a:spcPct val="115000"/>
              </a:lnSpc>
              <a:spcBef>
                <a:spcPts val="0"/>
              </a:spcBef>
              <a:spcAft>
                <a:spcPts val="991"/>
              </a:spcAft>
              <a:buFont typeface="Arial"/>
              <a:buChar char="•"/>
              <a:tabLst>
                <a:tab pos="453040" algn="l"/>
              </a:tabLst>
            </a:pPr>
            <a:r>
              <a:rPr lang="en-US" dirty="0">
                <a:latin typeface="Calibri"/>
                <a:ea typeface="Calibri"/>
                <a:cs typeface="Times New Roman"/>
              </a:rPr>
              <a:t>Technical Assistance: JASPERS and fi-compass are existing </a:t>
            </a:r>
            <a:r>
              <a:rPr lang="en-US" dirty="0" err="1">
                <a:latin typeface="Calibri"/>
                <a:ea typeface="Calibri"/>
                <a:cs typeface="Times New Roman"/>
              </a:rPr>
              <a:t>programmes</a:t>
            </a:r>
            <a:r>
              <a:rPr lang="en-US" dirty="0">
                <a:latin typeface="Calibri"/>
                <a:ea typeface="Calibri"/>
                <a:cs typeface="Times New Roman"/>
              </a:rPr>
              <a:t> up and running under EIAH. Moreover, also under ESI Funds </a:t>
            </a:r>
            <a:r>
              <a:rPr lang="en-US" dirty="0" err="1">
                <a:latin typeface="Calibri"/>
                <a:ea typeface="Calibri"/>
                <a:cs typeface="Times New Roman"/>
              </a:rPr>
              <a:t>programmes</a:t>
            </a:r>
            <a:r>
              <a:rPr lang="en-US" dirty="0">
                <a:latin typeface="Calibri"/>
                <a:ea typeface="Calibri"/>
                <a:cs typeface="Times New Roman"/>
              </a:rPr>
              <a:t> part of </a:t>
            </a:r>
            <a:r>
              <a:rPr lang="en-US" dirty="0" err="1">
                <a:latin typeface="Calibri"/>
                <a:ea typeface="Calibri"/>
                <a:cs typeface="Times New Roman"/>
              </a:rPr>
              <a:t>programme</a:t>
            </a:r>
            <a:r>
              <a:rPr lang="en-US" dirty="0">
                <a:latin typeface="Calibri"/>
                <a:ea typeface="Calibri"/>
                <a:cs typeface="Times New Roman"/>
              </a:rPr>
              <a:t> funding will be used for project preparation. </a:t>
            </a:r>
            <a:endParaRPr lang="en-GB" dirty="0">
              <a:latin typeface="Calibri"/>
              <a:ea typeface="Calibri"/>
              <a:cs typeface="Times New Roman"/>
            </a:endParaRPr>
          </a:p>
          <a:p>
            <a:pPr marL="339781" indent="-339781">
              <a:lnSpc>
                <a:spcPct val="115000"/>
              </a:lnSpc>
              <a:spcBef>
                <a:spcPts val="0"/>
              </a:spcBef>
              <a:spcAft>
                <a:spcPts val="991"/>
              </a:spcAft>
              <a:buFont typeface="Arial"/>
              <a:buChar char="•"/>
              <a:tabLst>
                <a:tab pos="453040" algn="l"/>
              </a:tabLst>
            </a:pPr>
            <a:r>
              <a:rPr lang="en-US" dirty="0">
                <a:latin typeface="Calibri"/>
                <a:ea typeface="Calibri"/>
                <a:cs typeface="Times New Roman"/>
              </a:rPr>
              <a:t>Investment environment: ex-ante </a:t>
            </a:r>
            <a:r>
              <a:rPr lang="en-US" dirty="0" err="1">
                <a:latin typeface="Calibri"/>
                <a:ea typeface="Calibri"/>
                <a:cs typeface="Times New Roman"/>
              </a:rPr>
              <a:t>conditionalities</a:t>
            </a:r>
            <a:r>
              <a:rPr lang="en-US" dirty="0">
                <a:latin typeface="Calibri"/>
                <a:ea typeface="Calibri"/>
                <a:cs typeface="Times New Roman"/>
              </a:rPr>
              <a:t> require MS to have certain pre-conditions in place before ESI funds will be available.</a:t>
            </a:r>
            <a:endParaRPr lang="en-GB" dirty="0">
              <a:latin typeface="Calibri"/>
              <a:ea typeface="Calibri"/>
              <a:cs typeface="Times New Roman"/>
            </a:endParaRP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2817" indent="-285699" eaLnBrk="0" hangingPunct="0">
              <a:spcBef>
                <a:spcPct val="30000"/>
              </a:spcBef>
              <a:defRPr sz="1100">
                <a:solidFill>
                  <a:schemeClr val="tx1"/>
                </a:solidFill>
                <a:latin typeface="Arial" charset="0"/>
              </a:defRPr>
            </a:lvl2pPr>
            <a:lvl3pPr marL="1142795" indent="-228559" eaLnBrk="0" hangingPunct="0">
              <a:spcBef>
                <a:spcPct val="30000"/>
              </a:spcBef>
              <a:defRPr sz="1100">
                <a:solidFill>
                  <a:schemeClr val="tx1"/>
                </a:solidFill>
                <a:latin typeface="Arial" charset="0"/>
              </a:defRPr>
            </a:lvl3pPr>
            <a:lvl4pPr marL="1599913" indent="-228559" eaLnBrk="0" hangingPunct="0">
              <a:spcBef>
                <a:spcPct val="30000"/>
              </a:spcBef>
              <a:defRPr sz="1100">
                <a:solidFill>
                  <a:schemeClr val="tx1"/>
                </a:solidFill>
                <a:latin typeface="Arial" charset="0"/>
              </a:defRPr>
            </a:lvl4pPr>
            <a:lvl5pPr marL="2057030" indent="-228559" eaLnBrk="0" hangingPunct="0">
              <a:spcBef>
                <a:spcPct val="30000"/>
              </a:spcBef>
              <a:defRPr sz="1100">
                <a:solidFill>
                  <a:schemeClr val="tx1"/>
                </a:solidFill>
                <a:latin typeface="Arial" charset="0"/>
              </a:defRPr>
            </a:lvl5pPr>
            <a:lvl6pPr marL="2514147" indent="-228559" eaLnBrk="0" fontAlgn="base" hangingPunct="0">
              <a:spcBef>
                <a:spcPct val="30000"/>
              </a:spcBef>
              <a:spcAft>
                <a:spcPct val="0"/>
              </a:spcAft>
              <a:defRPr sz="1100">
                <a:solidFill>
                  <a:schemeClr val="tx1"/>
                </a:solidFill>
                <a:latin typeface="Arial" charset="0"/>
              </a:defRPr>
            </a:lvl6pPr>
            <a:lvl7pPr marL="2971265" indent="-228559" eaLnBrk="0" fontAlgn="base" hangingPunct="0">
              <a:spcBef>
                <a:spcPct val="30000"/>
              </a:spcBef>
              <a:spcAft>
                <a:spcPct val="0"/>
              </a:spcAft>
              <a:defRPr sz="1100">
                <a:solidFill>
                  <a:schemeClr val="tx1"/>
                </a:solidFill>
                <a:latin typeface="Arial" charset="0"/>
              </a:defRPr>
            </a:lvl7pPr>
            <a:lvl8pPr marL="3428383" indent="-228559" eaLnBrk="0" fontAlgn="base" hangingPunct="0">
              <a:spcBef>
                <a:spcPct val="30000"/>
              </a:spcBef>
              <a:spcAft>
                <a:spcPct val="0"/>
              </a:spcAft>
              <a:defRPr sz="1100">
                <a:solidFill>
                  <a:schemeClr val="tx1"/>
                </a:solidFill>
                <a:latin typeface="Arial" charset="0"/>
              </a:defRPr>
            </a:lvl8pPr>
            <a:lvl9pPr marL="3885501" indent="-22855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D60E4D7-09FB-4852-9441-B5C4994D7AF9}" type="slidenum">
              <a:rPr lang="en-GB" altLang="en-US" smtClean="0"/>
              <a:pPr eaLnBrk="1" hangingPunct="1">
                <a:spcBef>
                  <a:spcPct val="0"/>
                </a:spcBef>
              </a:pPr>
              <a:t>14</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991"/>
              </a:spcAft>
            </a:pPr>
            <a:r>
              <a:rPr lang="en-GB" dirty="0">
                <a:latin typeface="Calibri"/>
                <a:ea typeface="Calibri"/>
                <a:cs typeface="Times New Roman"/>
              </a:rPr>
              <a:t>The purpose of this slide is to:</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underline that new ESIF framework was designed with the aim to promote use of FIs </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present shortly the current state of play as regards use of FIs in 2014-2020</a:t>
            </a:r>
          </a:p>
          <a:p>
            <a:pPr marL="339781" indent="-339781">
              <a:lnSpc>
                <a:spcPct val="115000"/>
              </a:lnSpc>
              <a:spcBef>
                <a:spcPts val="0"/>
              </a:spcBef>
              <a:spcAft>
                <a:spcPts val="991"/>
              </a:spcAft>
              <a:buFont typeface="+mj-lt"/>
              <a:buAutoNum type="arabicPeriod"/>
            </a:pPr>
            <a:r>
              <a:rPr lang="en-GB" dirty="0">
                <a:latin typeface="Calibri"/>
                <a:ea typeface="Calibri"/>
                <a:cs typeface="Times New Roman"/>
              </a:rPr>
              <a:t>refer to additional support by COM</a:t>
            </a:r>
          </a:p>
          <a:p>
            <a:pPr>
              <a:lnSpc>
                <a:spcPct val="115000"/>
              </a:lnSpc>
              <a:spcBef>
                <a:spcPts val="0"/>
              </a:spcBef>
              <a:spcAft>
                <a:spcPts val="991"/>
              </a:spcAft>
            </a:pPr>
            <a:r>
              <a:rPr lang="en-GB" dirty="0">
                <a:latin typeface="Calibri"/>
                <a:ea typeface="Calibri"/>
                <a:cs typeface="Times New Roman"/>
              </a:rPr>
              <a:t> </a:t>
            </a:r>
          </a:p>
          <a:p>
            <a:pPr algn="ctr">
              <a:lnSpc>
                <a:spcPct val="115000"/>
              </a:lnSpc>
              <a:spcBef>
                <a:spcPts val="0"/>
              </a:spcBef>
              <a:spcAft>
                <a:spcPts val="991"/>
              </a:spcAft>
            </a:pPr>
            <a:r>
              <a:rPr lang="en-GB" b="1" dirty="0">
                <a:latin typeface="Calibri"/>
                <a:ea typeface="Calibri"/>
                <a:cs typeface="Times New Roman"/>
              </a:rPr>
              <a:t>___________________________________________</a:t>
            </a:r>
            <a:endParaRPr lang="en-GB" dirty="0">
              <a:latin typeface="Calibri"/>
              <a:ea typeface="Calibri"/>
              <a:cs typeface="Times New Roman"/>
            </a:endParaRPr>
          </a:p>
          <a:p>
            <a:pPr>
              <a:lnSpc>
                <a:spcPct val="115000"/>
              </a:lnSpc>
              <a:spcBef>
                <a:spcPts val="0"/>
              </a:spcBef>
              <a:spcAft>
                <a:spcPts val="991"/>
              </a:spcAft>
            </a:pPr>
            <a:r>
              <a:rPr lang="en-GB" dirty="0">
                <a:latin typeface="Calibri"/>
                <a:ea typeface="Calibri"/>
                <a:cs typeface="Times New Roman"/>
              </a:rPr>
              <a:t> </a:t>
            </a:r>
          </a:p>
          <a:p>
            <a:pPr marL="339781" indent="-339781" algn="just">
              <a:lnSpc>
                <a:spcPct val="115000"/>
              </a:lnSpc>
              <a:spcBef>
                <a:spcPts val="595"/>
              </a:spcBef>
              <a:spcAft>
                <a:spcPts val="991"/>
              </a:spcAft>
              <a:buFont typeface="+mj-lt"/>
              <a:buAutoNum type="arabicPeriod"/>
            </a:pPr>
            <a:r>
              <a:rPr lang="en-GB" dirty="0">
                <a:latin typeface="Calibri"/>
                <a:ea typeface="Calibri"/>
                <a:cs typeface="Times New Roman"/>
              </a:rPr>
              <a:t>The new framework for ESIF in 2014-2020 was conceived with the clear aim of encouraging an increased use of financial instruments to deliver cohesion policy. A comprehensive legal framework, common to all ESI Funds was set up. Use of FI was made possible to all TOs.  The objective to promote use of FIs was reinforced with the launch of the Investment Plan for Europe in November 2014. Nevertheless, experience from implementation of 2014-2020 operational programmes so far demonstrates that more could still be done. </a:t>
            </a:r>
          </a:p>
          <a:p>
            <a:pPr marL="339781" indent="-339781" algn="just">
              <a:lnSpc>
                <a:spcPct val="115000"/>
              </a:lnSpc>
              <a:spcBef>
                <a:spcPts val="595"/>
              </a:spcBef>
              <a:spcAft>
                <a:spcPts val="991"/>
              </a:spcAft>
              <a:buFont typeface="+mj-lt"/>
              <a:buAutoNum type="arabicPeriod"/>
            </a:pPr>
            <a:r>
              <a:rPr lang="en-GB" dirty="0">
                <a:latin typeface="Calibri"/>
                <a:ea typeface="Calibri"/>
                <a:cs typeface="Times New Roman"/>
              </a:rPr>
              <a:t>Financial instruments have by nature a longer lead-in and set up time, but our assessment shows that the political target set by the Investment Plan for Europe to at least double the use of financial instruments in 2014-2020 is on its way to be achieved: around EUR 20 billion foreseen so far as opposed to EUR 11.5 billion in 2007-2013 and 7.4 % of ERDF and CF resources (i.e. higher than the 3% average cited for the EU budget as a whole). Furthermore, stakeholders are now starting to implement financial instruments on the basis of the new legislative framework. </a:t>
            </a:r>
          </a:p>
          <a:p>
            <a:pPr marL="339781" indent="-339781" algn="just">
              <a:lnSpc>
                <a:spcPct val="115000"/>
              </a:lnSpc>
              <a:spcBef>
                <a:spcPts val="595"/>
              </a:spcBef>
              <a:spcAft>
                <a:spcPts val="991"/>
              </a:spcAft>
              <a:buFont typeface="+mj-lt"/>
              <a:buAutoNum type="arabicPeriod"/>
            </a:pPr>
            <a:r>
              <a:rPr lang="en-GB" dirty="0">
                <a:latin typeface="Calibri"/>
                <a:ea typeface="Calibri"/>
                <a:cs typeface="Times New Roman"/>
              </a:rPr>
              <a:t>Efforts have already been made to provide support to managing authorities in implementing financial instruments through the </a:t>
            </a:r>
            <a:r>
              <a:rPr lang="en-GB" b="1" dirty="0">
                <a:latin typeface="Calibri"/>
                <a:ea typeface="Calibri"/>
                <a:cs typeface="Times New Roman"/>
              </a:rPr>
              <a:t>fi-compass</a:t>
            </a:r>
            <a:r>
              <a:rPr lang="en-GB" dirty="0">
                <a:latin typeface="Calibri"/>
                <a:ea typeface="Calibri"/>
                <a:cs typeface="Times New Roman"/>
              </a:rPr>
              <a:t> advisory hub, through an extensive set of </a:t>
            </a:r>
            <a:r>
              <a:rPr lang="en-GB" b="1" dirty="0">
                <a:latin typeface="Calibri"/>
                <a:ea typeface="Calibri"/>
                <a:cs typeface="Times New Roman"/>
              </a:rPr>
              <a:t>guidance </a:t>
            </a:r>
            <a:r>
              <a:rPr lang="en-GB" dirty="0">
                <a:latin typeface="Calibri"/>
                <a:ea typeface="Calibri"/>
                <a:cs typeface="Times New Roman"/>
              </a:rPr>
              <a:t>at the request of managing authorities and through so-called </a:t>
            </a:r>
            <a:r>
              <a:rPr lang="en-GB" b="1" dirty="0">
                <a:latin typeface="Calibri"/>
                <a:ea typeface="Calibri"/>
                <a:cs typeface="Times New Roman"/>
              </a:rPr>
              <a:t>'off-the-shelf' instruments</a:t>
            </a:r>
            <a:r>
              <a:rPr lang="en-GB" dirty="0">
                <a:latin typeface="Calibri"/>
                <a:ea typeface="Calibri"/>
                <a:cs typeface="Times New Roman"/>
              </a:rPr>
              <a:t>, ready-made sets of standard terms and conditions for financial instruments in compliance with ESIF and state aid legislative frameworks. However, further work will be needed during 2016 and 2017 to maximise possibilities for use of financial instruments during this programme period.</a:t>
            </a:r>
          </a:p>
          <a:p>
            <a:endParaRPr lang="en-US" altLang="en-US"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2817" indent="-285699" eaLnBrk="0" hangingPunct="0">
              <a:spcBef>
                <a:spcPct val="30000"/>
              </a:spcBef>
              <a:defRPr sz="1100">
                <a:solidFill>
                  <a:schemeClr val="tx1"/>
                </a:solidFill>
                <a:latin typeface="Arial" charset="0"/>
              </a:defRPr>
            </a:lvl2pPr>
            <a:lvl3pPr marL="1142795" indent="-228559" eaLnBrk="0" hangingPunct="0">
              <a:spcBef>
                <a:spcPct val="30000"/>
              </a:spcBef>
              <a:defRPr sz="1100">
                <a:solidFill>
                  <a:schemeClr val="tx1"/>
                </a:solidFill>
                <a:latin typeface="Arial" charset="0"/>
              </a:defRPr>
            </a:lvl3pPr>
            <a:lvl4pPr marL="1599913" indent="-228559" eaLnBrk="0" hangingPunct="0">
              <a:spcBef>
                <a:spcPct val="30000"/>
              </a:spcBef>
              <a:defRPr sz="1100">
                <a:solidFill>
                  <a:schemeClr val="tx1"/>
                </a:solidFill>
                <a:latin typeface="Arial" charset="0"/>
              </a:defRPr>
            </a:lvl4pPr>
            <a:lvl5pPr marL="2057030" indent="-228559" eaLnBrk="0" hangingPunct="0">
              <a:spcBef>
                <a:spcPct val="30000"/>
              </a:spcBef>
              <a:defRPr sz="1100">
                <a:solidFill>
                  <a:schemeClr val="tx1"/>
                </a:solidFill>
                <a:latin typeface="Arial" charset="0"/>
              </a:defRPr>
            </a:lvl5pPr>
            <a:lvl6pPr marL="2514147" indent="-228559" eaLnBrk="0" fontAlgn="base" hangingPunct="0">
              <a:spcBef>
                <a:spcPct val="30000"/>
              </a:spcBef>
              <a:spcAft>
                <a:spcPct val="0"/>
              </a:spcAft>
              <a:defRPr sz="1100">
                <a:solidFill>
                  <a:schemeClr val="tx1"/>
                </a:solidFill>
                <a:latin typeface="Arial" charset="0"/>
              </a:defRPr>
            </a:lvl6pPr>
            <a:lvl7pPr marL="2971265" indent="-228559" eaLnBrk="0" fontAlgn="base" hangingPunct="0">
              <a:spcBef>
                <a:spcPct val="30000"/>
              </a:spcBef>
              <a:spcAft>
                <a:spcPct val="0"/>
              </a:spcAft>
              <a:defRPr sz="1100">
                <a:solidFill>
                  <a:schemeClr val="tx1"/>
                </a:solidFill>
                <a:latin typeface="Arial" charset="0"/>
              </a:defRPr>
            </a:lvl7pPr>
            <a:lvl8pPr marL="3428383" indent="-228559" eaLnBrk="0" fontAlgn="base" hangingPunct="0">
              <a:spcBef>
                <a:spcPct val="30000"/>
              </a:spcBef>
              <a:spcAft>
                <a:spcPct val="0"/>
              </a:spcAft>
              <a:defRPr sz="1100">
                <a:solidFill>
                  <a:schemeClr val="tx1"/>
                </a:solidFill>
                <a:latin typeface="Arial" charset="0"/>
              </a:defRPr>
            </a:lvl8pPr>
            <a:lvl9pPr marL="3885501" indent="-22855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662E6C7D-6CC1-4F32-8137-DB1C352274F8}" type="slidenum">
              <a:rPr lang="en-GB" altLang="en-US" smtClean="0"/>
              <a:pPr eaLnBrk="1" hangingPunct="1">
                <a:spcBef>
                  <a:spcPct val="0"/>
                </a:spcBef>
              </a:pPr>
              <a:t>15</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0"/>
              </a:spcBef>
              <a:spcAft>
                <a:spcPts val="991"/>
              </a:spcAft>
            </a:pPr>
            <a:r>
              <a:rPr lang="fr-BE" dirty="0"/>
              <a:t> </a:t>
            </a:r>
            <a:r>
              <a:rPr lang="en-GB" dirty="0">
                <a:latin typeface="Calibri"/>
                <a:ea typeface="Calibri"/>
                <a:cs typeface="Times New Roman"/>
              </a:rPr>
              <a:t>The purpose of this slide is to:</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Present the financial envelope of EFSI and its envisaged impact</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Present two components of the EFSI</a:t>
            </a:r>
          </a:p>
          <a:p>
            <a:pPr marL="453040">
              <a:lnSpc>
                <a:spcPct val="115000"/>
              </a:lnSpc>
              <a:spcBef>
                <a:spcPts val="0"/>
              </a:spcBef>
              <a:spcAft>
                <a:spcPts val="991"/>
              </a:spcAft>
            </a:pPr>
            <a:r>
              <a:rPr lang="en-GB" dirty="0">
                <a:latin typeface="Calibri"/>
                <a:ea typeface="Calibri"/>
                <a:cs typeface="Times New Roman"/>
              </a:rPr>
              <a:t> </a:t>
            </a:r>
          </a:p>
          <a:p>
            <a:pPr algn="ctr">
              <a:lnSpc>
                <a:spcPct val="115000"/>
              </a:lnSpc>
              <a:spcBef>
                <a:spcPts val="0"/>
              </a:spcBef>
              <a:spcAft>
                <a:spcPts val="991"/>
              </a:spcAft>
            </a:pPr>
            <a:r>
              <a:rPr lang="en-GB" b="1" dirty="0">
                <a:latin typeface="Calibri"/>
                <a:ea typeface="Calibri"/>
                <a:cs typeface="Times New Roman"/>
              </a:rPr>
              <a:t>___________________________________________</a:t>
            </a:r>
            <a:endParaRPr lang="en-GB" dirty="0">
              <a:latin typeface="Calibri"/>
              <a:ea typeface="Calibri"/>
              <a:cs typeface="Times New Roman"/>
            </a:endParaRPr>
          </a:p>
          <a:p>
            <a:pPr>
              <a:lnSpc>
                <a:spcPct val="115000"/>
              </a:lnSpc>
              <a:spcBef>
                <a:spcPts val="595"/>
              </a:spcBef>
              <a:spcAft>
                <a:spcPts val="991"/>
              </a:spcAft>
            </a:pPr>
            <a:r>
              <a:rPr lang="en-GB" dirty="0">
                <a:latin typeface="Calibri"/>
                <a:ea typeface="Calibri"/>
                <a:cs typeface="Times New Roman"/>
              </a:rPr>
              <a:t> </a:t>
            </a:r>
          </a:p>
          <a:p>
            <a:pPr>
              <a:lnSpc>
                <a:spcPct val="115000"/>
              </a:lnSpc>
              <a:spcBef>
                <a:spcPts val="595"/>
              </a:spcBef>
              <a:spcAft>
                <a:spcPts val="991"/>
              </a:spcAft>
            </a:pPr>
            <a:r>
              <a:rPr lang="en-GB" dirty="0">
                <a:latin typeface="Calibri"/>
                <a:ea typeface="Calibri"/>
                <a:cs typeface="Times New Roman"/>
              </a:rPr>
              <a:t> </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EFSI was launched to help overcome the investment gap in the EU by mobilising private financing for strategic investments. EFSI is a risk-bearing capacity of EUR 21bn guaranteeing financing operations by the EIB Group (consisting of a  EU guarantee of EUR 16 </a:t>
            </a:r>
            <a:r>
              <a:rPr lang="en-GB" dirty="0" err="1">
                <a:latin typeface="Calibri"/>
                <a:ea typeface="Calibri"/>
                <a:cs typeface="Times New Roman"/>
              </a:rPr>
              <a:t>bn</a:t>
            </a:r>
            <a:r>
              <a:rPr lang="en-GB" dirty="0">
                <a:latin typeface="Calibri"/>
                <a:ea typeface="Calibri"/>
                <a:cs typeface="Times New Roman"/>
              </a:rPr>
              <a:t> and EIB own contribution of EUR 5bn). The EFSI guarantee should generate in the next 3 years 315 </a:t>
            </a:r>
            <a:r>
              <a:rPr lang="en-GB" dirty="0" err="1">
                <a:latin typeface="Calibri"/>
                <a:ea typeface="Calibri"/>
                <a:cs typeface="Times New Roman"/>
              </a:rPr>
              <a:t>bn</a:t>
            </a:r>
            <a:r>
              <a:rPr lang="en-GB" dirty="0">
                <a:latin typeface="Calibri"/>
                <a:ea typeface="Calibri"/>
                <a:cs typeface="Times New Roman"/>
              </a:rPr>
              <a:t> investments in Europe, achieving a leverage of 15.</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EFSI will be implemented by two components: </a:t>
            </a:r>
          </a:p>
          <a:p>
            <a:pPr marL="339781" indent="-339781">
              <a:lnSpc>
                <a:spcPct val="115000"/>
              </a:lnSpc>
              <a:spcBef>
                <a:spcPts val="595"/>
              </a:spcBef>
              <a:spcAft>
                <a:spcPts val="0"/>
              </a:spcAft>
              <a:buFont typeface="Symbol"/>
              <a:buChar char=""/>
            </a:pPr>
            <a:r>
              <a:rPr lang="en-GB" dirty="0">
                <a:latin typeface="Calibri"/>
                <a:ea typeface="Calibri"/>
                <a:cs typeface="Times New Roman"/>
              </a:rPr>
              <a:t>infrastructure and Innovation window -  implemented by EIB</a:t>
            </a:r>
          </a:p>
          <a:p>
            <a:pPr marL="339781" indent="-339781">
              <a:lnSpc>
                <a:spcPct val="115000"/>
              </a:lnSpc>
              <a:spcBef>
                <a:spcPts val="595"/>
              </a:spcBef>
              <a:spcAft>
                <a:spcPts val="991"/>
              </a:spcAft>
              <a:buFont typeface="Symbol"/>
              <a:buChar char=""/>
            </a:pPr>
            <a:r>
              <a:rPr lang="en-GB" dirty="0">
                <a:latin typeface="Calibri"/>
                <a:ea typeface="Calibri"/>
                <a:cs typeface="Times New Roman"/>
              </a:rPr>
              <a:t>SME window – implemented by EIF</a:t>
            </a:r>
          </a:p>
          <a:p>
            <a:pPr defTabSz="906081">
              <a:defRPr/>
            </a:pPr>
            <a:endParaRPr lang="fr-BE"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16</a:t>
            </a:fld>
            <a:endParaRPr lang="en-GB" altLang="en-US"/>
          </a:p>
        </p:txBody>
      </p:sp>
    </p:spTree>
    <p:extLst>
      <p:ext uri="{BB962C8B-B14F-4D97-AF65-F5344CB8AC3E}">
        <p14:creationId xmlns:p14="http://schemas.microsoft.com/office/powerpoint/2010/main" val="2764475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3650" eaLnBrk="0" hangingPunct="0">
              <a:defRPr sz="2400">
                <a:solidFill>
                  <a:schemeClr val="tx1"/>
                </a:solidFill>
                <a:latin typeface="Calibri" pitchFamily="34" charset="0"/>
                <a:ea typeface="MS PGothic" pitchFamily="34" charset="-128"/>
              </a:defRPr>
            </a:lvl1pPr>
            <a:lvl2pPr marL="737221" indent="-283547" defTabSz="913650" eaLnBrk="0" hangingPunct="0">
              <a:defRPr sz="2400">
                <a:solidFill>
                  <a:schemeClr val="tx1"/>
                </a:solidFill>
                <a:latin typeface="Calibri" pitchFamily="34" charset="0"/>
                <a:ea typeface="MS PGothic" pitchFamily="34" charset="-128"/>
              </a:defRPr>
            </a:lvl2pPr>
            <a:lvl3pPr marL="1134186" indent="-226838" defTabSz="913650" eaLnBrk="0" hangingPunct="0">
              <a:defRPr sz="2400">
                <a:solidFill>
                  <a:schemeClr val="tx1"/>
                </a:solidFill>
                <a:latin typeface="Calibri" pitchFamily="34" charset="0"/>
                <a:ea typeface="MS PGothic" pitchFamily="34" charset="-128"/>
              </a:defRPr>
            </a:lvl3pPr>
            <a:lvl4pPr marL="1587861" indent="-226838" defTabSz="913650" eaLnBrk="0" hangingPunct="0">
              <a:defRPr sz="2400">
                <a:solidFill>
                  <a:schemeClr val="tx1"/>
                </a:solidFill>
                <a:latin typeface="Calibri" pitchFamily="34" charset="0"/>
                <a:ea typeface="MS PGothic" pitchFamily="34" charset="-128"/>
              </a:defRPr>
            </a:lvl4pPr>
            <a:lvl5pPr marL="2041535" indent="-226838" defTabSz="913650" eaLnBrk="0" hangingPunct="0">
              <a:defRPr sz="2400">
                <a:solidFill>
                  <a:schemeClr val="tx1"/>
                </a:solidFill>
                <a:latin typeface="Calibri" pitchFamily="34" charset="0"/>
                <a:ea typeface="MS PGothic" pitchFamily="34" charset="-128"/>
              </a:defRPr>
            </a:lvl5pPr>
            <a:lvl6pPr marL="2495211" indent="-226838" algn="ctr" defTabSz="913650" eaLnBrk="0" fontAlgn="base" hangingPunct="0">
              <a:spcBef>
                <a:spcPct val="25000"/>
              </a:spcBef>
              <a:spcAft>
                <a:spcPct val="0"/>
              </a:spcAft>
              <a:buFont typeface="Arial" charset="0"/>
              <a:buChar char="•"/>
              <a:defRPr sz="2400">
                <a:solidFill>
                  <a:schemeClr val="tx1"/>
                </a:solidFill>
                <a:latin typeface="Calibri" pitchFamily="34" charset="0"/>
                <a:ea typeface="MS PGothic" pitchFamily="34" charset="-128"/>
              </a:defRPr>
            </a:lvl6pPr>
            <a:lvl7pPr marL="2948886" indent="-226838" algn="ctr" defTabSz="913650" eaLnBrk="0" fontAlgn="base" hangingPunct="0">
              <a:spcBef>
                <a:spcPct val="25000"/>
              </a:spcBef>
              <a:spcAft>
                <a:spcPct val="0"/>
              </a:spcAft>
              <a:buFont typeface="Arial" charset="0"/>
              <a:buChar char="•"/>
              <a:defRPr sz="2400">
                <a:solidFill>
                  <a:schemeClr val="tx1"/>
                </a:solidFill>
                <a:latin typeface="Calibri" pitchFamily="34" charset="0"/>
                <a:ea typeface="MS PGothic" pitchFamily="34" charset="-128"/>
              </a:defRPr>
            </a:lvl7pPr>
            <a:lvl8pPr marL="3402560" indent="-226838" algn="ctr" defTabSz="913650" eaLnBrk="0" fontAlgn="base" hangingPunct="0">
              <a:spcBef>
                <a:spcPct val="25000"/>
              </a:spcBef>
              <a:spcAft>
                <a:spcPct val="0"/>
              </a:spcAft>
              <a:buFont typeface="Arial" charset="0"/>
              <a:buChar char="•"/>
              <a:defRPr sz="2400">
                <a:solidFill>
                  <a:schemeClr val="tx1"/>
                </a:solidFill>
                <a:latin typeface="Calibri" pitchFamily="34" charset="0"/>
                <a:ea typeface="MS PGothic" pitchFamily="34" charset="-128"/>
              </a:defRPr>
            </a:lvl8pPr>
            <a:lvl9pPr marL="3856235" indent="-226838" algn="ctr" defTabSz="913650" eaLnBrk="0" fontAlgn="base" hangingPunct="0">
              <a:spcBef>
                <a:spcPct val="25000"/>
              </a:spcBef>
              <a:spcAft>
                <a:spcPct val="0"/>
              </a:spcAft>
              <a:buFont typeface="Arial" charset="0"/>
              <a:buChar char="•"/>
              <a:defRPr sz="2400">
                <a:solidFill>
                  <a:schemeClr val="tx1"/>
                </a:solidFill>
                <a:latin typeface="Calibri" pitchFamily="34" charset="0"/>
                <a:ea typeface="MS PGothic" pitchFamily="34" charset="-128"/>
              </a:defRPr>
            </a:lvl9pPr>
          </a:lstStyle>
          <a:p>
            <a:pPr eaLnBrk="1" hangingPunct="1"/>
            <a:fld id="{80D9B83B-D808-4875-AB22-2FD2AB9072EB}" type="slidenum">
              <a:rPr lang="en-GB" altLang="en-US" sz="1200">
                <a:solidFill>
                  <a:prstClr val="black"/>
                </a:solidFill>
                <a:latin typeface="Arial" charset="0"/>
              </a:rPr>
              <a:pPr eaLnBrk="1" hangingPunct="1"/>
              <a:t>17</a:t>
            </a:fld>
            <a:endParaRPr lang="en-GB" altLang="en-US" sz="1200" dirty="0">
              <a:solidFill>
                <a:prstClr val="black"/>
              </a:solidFill>
              <a:latin typeface="Arial" charset="0"/>
            </a:endParaRPr>
          </a:p>
        </p:txBody>
      </p:sp>
      <p:sp>
        <p:nvSpPr>
          <p:cNvPr id="22531" name="Rectangle 2"/>
          <p:cNvSpPr>
            <a:spLocks noGrp="1" noRot="1" noChangeAspect="1" noChangeArrowheads="1" noTextEdit="1"/>
          </p:cNvSpPr>
          <p:nvPr>
            <p:ph type="sldImg"/>
          </p:nvPr>
        </p:nvSpPr>
        <p:spPr>
          <a:xfrm>
            <a:off x="896938" y="739775"/>
            <a:ext cx="4924425" cy="3694113"/>
          </a:xfrm>
          <a:ln/>
        </p:spPr>
      </p:sp>
      <p:sp>
        <p:nvSpPr>
          <p:cNvPr id="15364" name="Rectangle 3"/>
          <p:cNvSpPr>
            <a:spLocks noGrp="1" noChangeArrowheads="1"/>
          </p:cNvSpPr>
          <p:nvPr>
            <p:ph type="body" idx="1"/>
          </p:nvPr>
        </p:nvSpPr>
        <p:spPr/>
        <p:txBody>
          <a:bodyPr/>
          <a:lstStyle/>
          <a:p>
            <a:pPr>
              <a:lnSpc>
                <a:spcPct val="115000"/>
              </a:lnSpc>
              <a:spcBef>
                <a:spcPts val="0"/>
              </a:spcBef>
              <a:spcAft>
                <a:spcPts val="991"/>
              </a:spcAft>
            </a:pPr>
            <a:r>
              <a:rPr lang="en-GB" sz="1000" dirty="0">
                <a:latin typeface="Calibri"/>
                <a:ea typeface="Calibri"/>
                <a:cs typeface="Times New Roman"/>
              </a:rPr>
              <a:t>The purpose of this slide is to:</a:t>
            </a:r>
          </a:p>
          <a:p>
            <a:pPr marL="339781" indent="-339781">
              <a:lnSpc>
                <a:spcPct val="115000"/>
              </a:lnSpc>
              <a:spcBef>
                <a:spcPts val="0"/>
              </a:spcBef>
              <a:spcAft>
                <a:spcPts val="0"/>
              </a:spcAft>
              <a:buFont typeface="+mj-lt"/>
              <a:buAutoNum type="arabicPeriod"/>
            </a:pPr>
            <a:r>
              <a:rPr lang="en-GB" sz="1000" dirty="0">
                <a:latin typeface="Calibri"/>
                <a:ea typeface="Calibri"/>
                <a:cs typeface="Times New Roman"/>
              </a:rPr>
              <a:t>Present the structure and flow of resources in a graphical form</a:t>
            </a:r>
          </a:p>
          <a:p>
            <a:pPr marL="339781" indent="-339781">
              <a:lnSpc>
                <a:spcPct val="115000"/>
              </a:lnSpc>
              <a:spcBef>
                <a:spcPts val="0"/>
              </a:spcBef>
              <a:spcAft>
                <a:spcPts val="0"/>
              </a:spcAft>
              <a:buFont typeface="+mj-lt"/>
              <a:buAutoNum type="arabicPeriod"/>
            </a:pPr>
            <a:r>
              <a:rPr lang="en-GB" sz="1000" dirty="0">
                <a:latin typeface="Calibri"/>
                <a:ea typeface="Calibri"/>
                <a:cs typeface="Times New Roman"/>
              </a:rPr>
              <a:t>Present the leverage (multiplier) effect (</a:t>
            </a:r>
            <a:r>
              <a:rPr lang="en-GB" sz="1000" i="1" dirty="0">
                <a:latin typeface="Calibri"/>
                <a:ea typeface="Calibri"/>
                <a:cs typeface="Times New Roman"/>
              </a:rPr>
              <a:t>the speaker does not need to present the calculation in detail, but he/she needs to be aware how the numbers are calculated</a:t>
            </a:r>
            <a:r>
              <a:rPr lang="en-GB" sz="1000" dirty="0">
                <a:latin typeface="Calibri"/>
                <a:ea typeface="Calibri"/>
                <a:cs typeface="Times New Roman"/>
              </a:rPr>
              <a:t>)</a:t>
            </a:r>
          </a:p>
          <a:p>
            <a:pPr marL="339781" indent="-339781">
              <a:lnSpc>
                <a:spcPct val="115000"/>
              </a:lnSpc>
              <a:spcBef>
                <a:spcPts val="0"/>
              </a:spcBef>
              <a:spcAft>
                <a:spcPts val="991"/>
              </a:spcAft>
              <a:buFont typeface="+mj-lt"/>
              <a:buAutoNum type="arabicPeriod"/>
            </a:pPr>
            <a:r>
              <a:rPr lang="en-GB" sz="1000" dirty="0">
                <a:latin typeface="Calibri"/>
                <a:ea typeface="Calibri"/>
                <a:cs typeface="Times New Roman"/>
              </a:rPr>
              <a:t>If needed defend that envisaged leverage of 15 is a feasible and rather prudent estimate.</a:t>
            </a:r>
          </a:p>
          <a:p>
            <a:pPr>
              <a:lnSpc>
                <a:spcPct val="115000"/>
              </a:lnSpc>
              <a:spcBef>
                <a:spcPts val="595"/>
              </a:spcBef>
              <a:spcAft>
                <a:spcPts val="991"/>
              </a:spcAft>
            </a:pPr>
            <a:r>
              <a:rPr lang="en-GB" sz="1000" dirty="0">
                <a:latin typeface="Calibri"/>
                <a:ea typeface="Calibri"/>
                <a:cs typeface="Times New Roman"/>
              </a:rPr>
              <a:t> </a:t>
            </a:r>
          </a:p>
          <a:p>
            <a:pPr algn="ctr">
              <a:lnSpc>
                <a:spcPct val="115000"/>
              </a:lnSpc>
              <a:spcBef>
                <a:spcPts val="0"/>
              </a:spcBef>
              <a:spcAft>
                <a:spcPts val="991"/>
              </a:spcAft>
            </a:pPr>
            <a:r>
              <a:rPr lang="en-GB" sz="1000" b="1" dirty="0">
                <a:latin typeface="Calibri"/>
                <a:ea typeface="Calibri"/>
                <a:cs typeface="Times New Roman"/>
              </a:rPr>
              <a:t>___________________________________________</a:t>
            </a:r>
            <a:endParaRPr lang="en-GB" sz="1000" dirty="0">
              <a:latin typeface="Calibri"/>
              <a:ea typeface="Calibri"/>
              <a:cs typeface="Times New Roman"/>
            </a:endParaRPr>
          </a:p>
          <a:p>
            <a:pPr>
              <a:lnSpc>
                <a:spcPct val="115000"/>
              </a:lnSpc>
              <a:spcBef>
                <a:spcPts val="595"/>
              </a:spcBef>
              <a:spcAft>
                <a:spcPts val="991"/>
              </a:spcAft>
            </a:pPr>
            <a:r>
              <a:rPr lang="en-GB" sz="1000" dirty="0">
                <a:latin typeface="Calibri"/>
                <a:ea typeface="Calibri"/>
                <a:cs typeface="Times New Roman"/>
              </a:rPr>
              <a:t> </a:t>
            </a:r>
          </a:p>
          <a:p>
            <a:pPr marL="339781" indent="-339781">
              <a:lnSpc>
                <a:spcPct val="115000"/>
              </a:lnSpc>
              <a:spcBef>
                <a:spcPts val="595"/>
              </a:spcBef>
              <a:spcAft>
                <a:spcPts val="991"/>
              </a:spcAft>
              <a:buFont typeface="+mj-lt"/>
              <a:buAutoNum type="arabicPeriod"/>
            </a:pPr>
            <a:r>
              <a:rPr lang="en-GB" sz="1000" dirty="0">
                <a:latin typeface="Calibri"/>
                <a:ea typeface="Calibri"/>
                <a:cs typeface="Times New Roman"/>
              </a:rPr>
              <a:t>EFSI amounts to </a:t>
            </a:r>
            <a:r>
              <a:rPr lang="en-GB" sz="1000" b="1" dirty="0">
                <a:latin typeface="Calibri"/>
                <a:ea typeface="Calibri"/>
                <a:cs typeface="Times New Roman"/>
              </a:rPr>
              <a:t>EUR 21 </a:t>
            </a:r>
            <a:r>
              <a:rPr lang="en-GB" sz="1000" b="1" dirty="0" err="1">
                <a:latin typeface="Calibri"/>
                <a:ea typeface="Calibri"/>
                <a:cs typeface="Times New Roman"/>
              </a:rPr>
              <a:t>bn</a:t>
            </a:r>
            <a:r>
              <a:rPr lang="en-GB" sz="1000" dirty="0">
                <a:latin typeface="Calibri"/>
                <a:ea typeface="Calibri"/>
                <a:cs typeface="Times New Roman"/>
              </a:rPr>
              <a:t> which consists of:  EU guarantee (from EU budget) of </a:t>
            </a:r>
            <a:r>
              <a:rPr lang="en-GB" sz="1000" b="1" dirty="0">
                <a:latin typeface="Calibri"/>
                <a:ea typeface="Calibri"/>
                <a:cs typeface="Times New Roman"/>
              </a:rPr>
              <a:t>EUR 16 </a:t>
            </a:r>
            <a:r>
              <a:rPr lang="en-GB" sz="1000" b="1" dirty="0" err="1">
                <a:latin typeface="Calibri"/>
                <a:ea typeface="Calibri"/>
                <a:cs typeface="Times New Roman"/>
              </a:rPr>
              <a:t>bn</a:t>
            </a:r>
            <a:r>
              <a:rPr lang="en-GB" sz="1000" dirty="0">
                <a:latin typeface="Calibri"/>
                <a:ea typeface="Calibri"/>
                <a:cs typeface="Times New Roman"/>
              </a:rPr>
              <a:t> and EIB own resources of </a:t>
            </a:r>
            <a:r>
              <a:rPr lang="en-GB" sz="1000" b="1" dirty="0">
                <a:latin typeface="Calibri"/>
                <a:ea typeface="Calibri"/>
                <a:cs typeface="Times New Roman"/>
              </a:rPr>
              <a:t>EUR 5 bn.</a:t>
            </a:r>
            <a:r>
              <a:rPr lang="en-GB" sz="1000" dirty="0">
                <a:latin typeface="Calibri"/>
                <a:ea typeface="Calibri"/>
                <a:cs typeface="Times New Roman"/>
              </a:rPr>
              <a:t> EFSI budget of EUR 21 is split between two components: Infrastructure and Innovation Window (</a:t>
            </a:r>
            <a:r>
              <a:rPr lang="en-GB" sz="1000" b="1" dirty="0">
                <a:latin typeface="Calibri"/>
                <a:ea typeface="Calibri"/>
                <a:cs typeface="Times New Roman"/>
              </a:rPr>
              <a:t>EUR 16 </a:t>
            </a:r>
            <a:r>
              <a:rPr lang="en-GB" sz="1000" b="1" dirty="0" err="1">
                <a:latin typeface="Calibri"/>
                <a:ea typeface="Calibri"/>
                <a:cs typeface="Times New Roman"/>
              </a:rPr>
              <a:t>bn</a:t>
            </a:r>
            <a:r>
              <a:rPr lang="en-GB" sz="1000" dirty="0">
                <a:latin typeface="Calibri"/>
                <a:ea typeface="Calibri"/>
                <a:cs typeface="Times New Roman"/>
              </a:rPr>
              <a:t>) and SME Window (</a:t>
            </a:r>
            <a:r>
              <a:rPr lang="en-GB" sz="1000" b="1" dirty="0">
                <a:latin typeface="Calibri"/>
                <a:ea typeface="Calibri"/>
                <a:cs typeface="Times New Roman"/>
              </a:rPr>
              <a:t>EUR 5 </a:t>
            </a:r>
            <a:r>
              <a:rPr lang="en-GB" sz="1000" b="1" dirty="0" err="1">
                <a:latin typeface="Calibri"/>
                <a:ea typeface="Calibri"/>
                <a:cs typeface="Times New Roman"/>
              </a:rPr>
              <a:t>bn</a:t>
            </a:r>
            <a:r>
              <a:rPr lang="en-GB" sz="1000" dirty="0">
                <a:latin typeface="Calibri"/>
                <a:ea typeface="Calibri"/>
                <a:cs typeface="Times New Roman"/>
              </a:rPr>
              <a:t>). </a:t>
            </a:r>
          </a:p>
          <a:p>
            <a:pPr marL="453040">
              <a:lnSpc>
                <a:spcPct val="115000"/>
              </a:lnSpc>
              <a:spcBef>
                <a:spcPts val="595"/>
              </a:spcBef>
              <a:spcAft>
                <a:spcPts val="991"/>
              </a:spcAft>
            </a:pPr>
            <a:r>
              <a:rPr lang="en-GB" sz="1000" dirty="0">
                <a:latin typeface="Calibri"/>
                <a:ea typeface="Calibri"/>
                <a:cs typeface="Times New Roman"/>
              </a:rPr>
              <a:t>Under respective windows: </a:t>
            </a:r>
          </a:p>
          <a:p>
            <a:pPr marL="453040">
              <a:lnSpc>
                <a:spcPct val="115000"/>
              </a:lnSpc>
              <a:spcBef>
                <a:spcPts val="595"/>
              </a:spcBef>
              <a:spcAft>
                <a:spcPts val="991"/>
              </a:spcAft>
            </a:pPr>
            <a:r>
              <a:rPr lang="en-GB" sz="1000" b="1" dirty="0">
                <a:latin typeface="Calibri"/>
                <a:ea typeface="Calibri"/>
                <a:cs typeface="Times New Roman"/>
              </a:rPr>
              <a:t>EIB with EUR 16 </a:t>
            </a:r>
            <a:r>
              <a:rPr lang="en-GB" sz="1000" b="1" dirty="0" err="1">
                <a:latin typeface="Calibri"/>
                <a:ea typeface="Calibri"/>
                <a:cs typeface="Times New Roman"/>
              </a:rPr>
              <a:t>bn</a:t>
            </a:r>
            <a:r>
              <a:rPr lang="en-GB" sz="1000" dirty="0">
                <a:latin typeface="Calibri"/>
                <a:ea typeface="Calibri"/>
                <a:cs typeface="Times New Roman"/>
              </a:rPr>
              <a:t>, through debt portfolio and equity portfolio will generate financial activities for EUR 49 bn. These financial activities should result in total investment in projects of EUR 240 bn.</a:t>
            </a:r>
          </a:p>
          <a:p>
            <a:pPr marL="453040">
              <a:lnSpc>
                <a:spcPct val="115000"/>
              </a:lnSpc>
              <a:spcBef>
                <a:spcPts val="595"/>
              </a:spcBef>
              <a:spcAft>
                <a:spcPts val="991"/>
              </a:spcAft>
            </a:pPr>
            <a:r>
              <a:rPr lang="en-GB" sz="1000" b="1" dirty="0">
                <a:latin typeface="Calibri"/>
                <a:ea typeface="Calibri"/>
                <a:cs typeface="Times New Roman"/>
              </a:rPr>
              <a:t>EIF with EUR 5 </a:t>
            </a:r>
            <a:r>
              <a:rPr lang="en-GB" sz="1000" b="1" dirty="0" err="1">
                <a:latin typeface="Calibri"/>
                <a:ea typeface="Calibri"/>
                <a:cs typeface="Times New Roman"/>
              </a:rPr>
              <a:t>bn</a:t>
            </a:r>
            <a:r>
              <a:rPr lang="en-GB" sz="1000" dirty="0">
                <a:latin typeface="Calibri"/>
                <a:ea typeface="Calibri"/>
                <a:cs typeface="Times New Roman"/>
              </a:rPr>
              <a:t>, through its financial activities (guarantees, equities), will generate financial activities for EUR 12 bn. These financial activities should result in total investment in projects of EUR 75 bn.</a:t>
            </a:r>
          </a:p>
          <a:p>
            <a:pPr marL="453040">
              <a:lnSpc>
                <a:spcPct val="115000"/>
              </a:lnSpc>
              <a:spcBef>
                <a:spcPts val="595"/>
              </a:spcBef>
              <a:spcAft>
                <a:spcPts val="991"/>
              </a:spcAft>
            </a:pPr>
            <a:r>
              <a:rPr lang="en-GB" sz="1000" dirty="0">
                <a:latin typeface="Calibri"/>
                <a:ea typeface="Calibri"/>
                <a:cs typeface="Times New Roman"/>
              </a:rPr>
              <a:t>In total: investment of EUR 315 </a:t>
            </a:r>
            <a:r>
              <a:rPr lang="en-GB" sz="1000" dirty="0" err="1">
                <a:latin typeface="Calibri"/>
                <a:ea typeface="Calibri"/>
                <a:cs typeface="Times New Roman"/>
              </a:rPr>
              <a:t>bn</a:t>
            </a:r>
            <a:r>
              <a:rPr lang="en-GB" sz="1000" dirty="0">
                <a:latin typeface="Calibri"/>
                <a:ea typeface="Calibri"/>
                <a:cs typeface="Times New Roman"/>
              </a:rPr>
              <a:t> is expected.</a:t>
            </a:r>
          </a:p>
          <a:p>
            <a:pPr marL="226520" indent="-226520">
              <a:lnSpc>
                <a:spcPct val="115000"/>
              </a:lnSpc>
              <a:spcBef>
                <a:spcPts val="595"/>
              </a:spcBef>
              <a:spcAft>
                <a:spcPts val="991"/>
              </a:spcAft>
              <a:buFont typeface="+mj-lt"/>
              <a:buAutoNum type="arabicPeriod" startAt="2"/>
            </a:pPr>
            <a:r>
              <a:rPr lang="en-US" sz="1000" dirty="0">
                <a:latin typeface="Calibri"/>
                <a:ea typeface="Calibri"/>
                <a:cs typeface="Times New Roman"/>
              </a:rPr>
              <a:t>As regards leverage (multiplier ratio) it shows how much additional funding EFSI has generated.  It is calculated by dividing the total funding achieved by the originating funding (EFSI).</a:t>
            </a:r>
            <a:endParaRPr lang="en-GB" sz="1000" dirty="0">
              <a:latin typeface="Calibri"/>
              <a:ea typeface="Calibri"/>
              <a:cs typeface="Times New Roman"/>
            </a:endParaRPr>
          </a:p>
          <a:p>
            <a:pPr indent="226520">
              <a:lnSpc>
                <a:spcPct val="115000"/>
              </a:lnSpc>
              <a:spcBef>
                <a:spcPts val="595"/>
              </a:spcBef>
              <a:spcAft>
                <a:spcPts val="991"/>
              </a:spcAft>
            </a:pPr>
            <a:r>
              <a:rPr lang="en-US" sz="1000" u="sng" dirty="0">
                <a:latin typeface="Calibri"/>
                <a:ea typeface="Calibri"/>
                <a:cs typeface="Times New Roman"/>
              </a:rPr>
              <a:t>Infrastructure and innovation window: </a:t>
            </a:r>
            <a:endParaRPr lang="en-GB" sz="1000" dirty="0">
              <a:latin typeface="Calibri"/>
              <a:ea typeface="Calibri"/>
              <a:cs typeface="Times New Roman"/>
            </a:endParaRPr>
          </a:p>
          <a:p>
            <a:pPr marL="226520" algn="just">
              <a:lnSpc>
                <a:spcPct val="115000"/>
              </a:lnSpc>
              <a:spcBef>
                <a:spcPts val="595"/>
              </a:spcBef>
              <a:spcAft>
                <a:spcPts val="991"/>
              </a:spcAft>
            </a:pPr>
            <a:r>
              <a:rPr lang="en-US" sz="1000" dirty="0">
                <a:latin typeface="Calibri"/>
                <a:ea typeface="Calibri"/>
                <a:cs typeface="Times New Roman"/>
              </a:rPr>
              <a:t>The leverage achieved at the level of EIB (the internal leverage) equals to 3 (with EUR 16bn EIB will generate activities of EUR 49 </a:t>
            </a:r>
            <a:r>
              <a:rPr lang="en-US" sz="1000" dirty="0" err="1">
                <a:latin typeface="Calibri"/>
                <a:ea typeface="Calibri"/>
                <a:cs typeface="Times New Roman"/>
              </a:rPr>
              <a:t>bn</a:t>
            </a:r>
            <a:r>
              <a:rPr lang="en-US" sz="1000" dirty="0">
                <a:latin typeface="Calibri"/>
                <a:ea typeface="Calibri"/>
                <a:cs typeface="Times New Roman"/>
              </a:rPr>
              <a:t>, i.e. 3 times more). Leverage at the level of projects (an external leverage) equals to 5 (with EUR 49 </a:t>
            </a:r>
            <a:r>
              <a:rPr lang="en-US" sz="1000" dirty="0" err="1">
                <a:latin typeface="Calibri"/>
                <a:ea typeface="Calibri"/>
                <a:cs typeface="Times New Roman"/>
              </a:rPr>
              <a:t>bn</a:t>
            </a:r>
            <a:r>
              <a:rPr lang="en-US" sz="1000" dirty="0">
                <a:latin typeface="Calibri"/>
                <a:ea typeface="Calibri"/>
                <a:cs typeface="Times New Roman"/>
              </a:rPr>
              <a:t> financial activities by EIB a total investment of EUR 240 </a:t>
            </a:r>
            <a:r>
              <a:rPr lang="en-US" sz="1000" dirty="0" err="1">
                <a:latin typeface="Calibri"/>
                <a:ea typeface="Calibri"/>
                <a:cs typeface="Times New Roman"/>
              </a:rPr>
              <a:t>bn</a:t>
            </a:r>
            <a:r>
              <a:rPr lang="en-US" sz="1000" dirty="0">
                <a:latin typeface="Calibri"/>
                <a:ea typeface="Calibri"/>
                <a:cs typeface="Times New Roman"/>
              </a:rPr>
              <a:t> will be achieved, i.e. 5 times more). Total leverage is 15 (with initial EUR 16 </a:t>
            </a:r>
            <a:r>
              <a:rPr lang="en-US" sz="1000" dirty="0" err="1">
                <a:latin typeface="Calibri"/>
                <a:ea typeface="Calibri"/>
                <a:cs typeface="Times New Roman"/>
              </a:rPr>
              <a:t>bn</a:t>
            </a:r>
            <a:r>
              <a:rPr lang="en-US" sz="1000" dirty="0">
                <a:latin typeface="Calibri"/>
                <a:ea typeface="Calibri"/>
                <a:cs typeface="Times New Roman"/>
              </a:rPr>
              <a:t> the total investment of EUR 240 </a:t>
            </a:r>
            <a:r>
              <a:rPr lang="en-US" sz="1000" dirty="0" err="1">
                <a:latin typeface="Calibri"/>
                <a:ea typeface="Calibri"/>
                <a:cs typeface="Times New Roman"/>
              </a:rPr>
              <a:t>bn</a:t>
            </a:r>
            <a:r>
              <a:rPr lang="en-US" sz="1000" dirty="0">
                <a:latin typeface="Calibri"/>
                <a:ea typeface="Calibri"/>
                <a:cs typeface="Times New Roman"/>
              </a:rPr>
              <a:t> is achieved, i.e. 15 times more).</a:t>
            </a:r>
            <a:endParaRPr lang="en-GB" sz="1000" dirty="0">
              <a:latin typeface="Calibri"/>
              <a:ea typeface="Calibri"/>
              <a:cs typeface="Times New Roman"/>
            </a:endParaRPr>
          </a:p>
          <a:p>
            <a:pPr indent="226520">
              <a:lnSpc>
                <a:spcPct val="115000"/>
              </a:lnSpc>
              <a:spcBef>
                <a:spcPts val="595"/>
              </a:spcBef>
              <a:spcAft>
                <a:spcPts val="991"/>
              </a:spcAft>
            </a:pPr>
            <a:r>
              <a:rPr lang="en-US" sz="1000" u="sng" dirty="0">
                <a:latin typeface="Calibri"/>
                <a:ea typeface="Calibri"/>
                <a:cs typeface="Times New Roman"/>
              </a:rPr>
              <a:t>SME window: </a:t>
            </a:r>
            <a:endParaRPr lang="en-GB" sz="1000" dirty="0">
              <a:latin typeface="Calibri"/>
              <a:ea typeface="Calibri"/>
              <a:cs typeface="Times New Roman"/>
            </a:endParaRPr>
          </a:p>
          <a:p>
            <a:pPr marL="226520" algn="just">
              <a:lnSpc>
                <a:spcPct val="115000"/>
              </a:lnSpc>
              <a:spcBef>
                <a:spcPts val="595"/>
              </a:spcBef>
              <a:spcAft>
                <a:spcPts val="991"/>
              </a:spcAft>
            </a:pPr>
            <a:r>
              <a:rPr lang="en-US" sz="1000" dirty="0">
                <a:latin typeface="Calibri"/>
                <a:ea typeface="Calibri"/>
                <a:cs typeface="Times New Roman"/>
              </a:rPr>
              <a:t>The leverage achieved at the level of EIF (the internal leverage) equals to 2.5 (with EUR 5bn EIF will generate activities of EUR 12 </a:t>
            </a:r>
            <a:r>
              <a:rPr lang="en-US" sz="1000" dirty="0" err="1">
                <a:latin typeface="Calibri"/>
                <a:ea typeface="Calibri"/>
                <a:cs typeface="Times New Roman"/>
              </a:rPr>
              <a:t>bn</a:t>
            </a:r>
            <a:r>
              <a:rPr lang="en-US" sz="1000" dirty="0">
                <a:latin typeface="Calibri"/>
                <a:ea typeface="Calibri"/>
                <a:cs typeface="Times New Roman"/>
              </a:rPr>
              <a:t>, i.e. 2.5 times more). Leverage at the level of projects (an external leverage) equals to 6 (with EUR 12 </a:t>
            </a:r>
            <a:r>
              <a:rPr lang="en-US" sz="1000" dirty="0" err="1">
                <a:latin typeface="Calibri"/>
                <a:ea typeface="Calibri"/>
                <a:cs typeface="Times New Roman"/>
              </a:rPr>
              <a:t>bn</a:t>
            </a:r>
            <a:r>
              <a:rPr lang="en-US" sz="1000" dirty="0">
                <a:latin typeface="Calibri"/>
                <a:ea typeface="Calibri"/>
                <a:cs typeface="Times New Roman"/>
              </a:rPr>
              <a:t> financial activities by EIF a total investment of EUR 75 </a:t>
            </a:r>
            <a:r>
              <a:rPr lang="en-US" sz="1000" dirty="0" err="1">
                <a:latin typeface="Calibri"/>
                <a:ea typeface="Calibri"/>
                <a:cs typeface="Times New Roman"/>
              </a:rPr>
              <a:t>bn</a:t>
            </a:r>
            <a:r>
              <a:rPr lang="en-US" sz="1000" dirty="0">
                <a:latin typeface="Calibri"/>
                <a:ea typeface="Calibri"/>
                <a:cs typeface="Times New Roman"/>
              </a:rPr>
              <a:t> will be achieved, i.e. 6 times more). Total leverage is 15 (with initial EUR 5 </a:t>
            </a:r>
            <a:r>
              <a:rPr lang="en-US" sz="1000" dirty="0" err="1">
                <a:latin typeface="Calibri"/>
                <a:ea typeface="Calibri"/>
                <a:cs typeface="Times New Roman"/>
              </a:rPr>
              <a:t>bn</a:t>
            </a:r>
            <a:r>
              <a:rPr lang="en-US" sz="1000" dirty="0">
                <a:latin typeface="Calibri"/>
                <a:ea typeface="Calibri"/>
                <a:cs typeface="Times New Roman"/>
              </a:rPr>
              <a:t> the total investment of EUR 75 </a:t>
            </a:r>
            <a:r>
              <a:rPr lang="en-US" sz="1000" dirty="0" err="1">
                <a:latin typeface="Calibri"/>
                <a:ea typeface="Calibri"/>
                <a:cs typeface="Times New Roman"/>
              </a:rPr>
              <a:t>bn</a:t>
            </a:r>
            <a:r>
              <a:rPr lang="en-US" sz="1000" dirty="0">
                <a:latin typeface="Calibri"/>
                <a:ea typeface="Calibri"/>
                <a:cs typeface="Times New Roman"/>
              </a:rPr>
              <a:t> is achieved, i.e. 15 times more).</a:t>
            </a:r>
            <a:endParaRPr lang="en-GB" sz="1000" dirty="0">
              <a:latin typeface="Calibri"/>
              <a:ea typeface="Calibri"/>
              <a:cs typeface="Times New Roman"/>
            </a:endParaRPr>
          </a:p>
          <a:p>
            <a:pPr marL="226520" algn="just">
              <a:lnSpc>
                <a:spcPct val="115000"/>
              </a:lnSpc>
              <a:spcBef>
                <a:spcPts val="595"/>
              </a:spcBef>
              <a:spcAft>
                <a:spcPts val="991"/>
              </a:spcAft>
            </a:pPr>
            <a:endParaRPr lang="en-GB" sz="1000" dirty="0">
              <a:latin typeface="Calibri"/>
              <a:ea typeface="Calibri"/>
              <a:cs typeface="Times New Roman"/>
            </a:endParaRPr>
          </a:p>
          <a:p>
            <a:pPr marL="453040" indent="-226520" algn="just">
              <a:lnSpc>
                <a:spcPct val="115000"/>
              </a:lnSpc>
              <a:spcBef>
                <a:spcPts val="595"/>
              </a:spcBef>
              <a:spcAft>
                <a:spcPts val="991"/>
              </a:spcAft>
              <a:buFont typeface="+mj-lt"/>
              <a:buAutoNum type="arabicPeriod" startAt="3"/>
            </a:pPr>
            <a:r>
              <a:rPr lang="en-US" sz="1000" dirty="0">
                <a:latin typeface="Calibri"/>
                <a:ea typeface="Calibri"/>
                <a:cs typeface="Times New Roman"/>
              </a:rPr>
              <a:t>The multiplier effect of </a:t>
            </a:r>
            <a:r>
              <a:rPr lang="en-US" sz="1000" b="1" dirty="0">
                <a:latin typeface="Calibri"/>
                <a:ea typeface="Calibri"/>
                <a:cs typeface="Times New Roman"/>
              </a:rPr>
              <a:t>1:15 is a prudent estimate, based on historical experience </a:t>
            </a:r>
            <a:r>
              <a:rPr lang="en-US" sz="1000" dirty="0">
                <a:latin typeface="Calibri"/>
                <a:ea typeface="Calibri"/>
                <a:cs typeface="Times New Roman"/>
              </a:rPr>
              <a:t>from EU </a:t>
            </a:r>
            <a:r>
              <a:rPr lang="en-US" sz="1000" dirty="0" err="1">
                <a:latin typeface="Calibri"/>
                <a:ea typeface="Calibri"/>
                <a:cs typeface="Times New Roman"/>
              </a:rPr>
              <a:t>programmes</a:t>
            </a:r>
            <a:r>
              <a:rPr lang="en-US" sz="1000" dirty="0">
                <a:latin typeface="Calibri"/>
                <a:ea typeface="Calibri"/>
                <a:cs typeface="Times New Roman"/>
              </a:rPr>
              <a:t> and the EIB. As a reference, the capital increase of the EIB in 2013 had an estimated multiplier effect of 1:18. Likewise, in the context of the current Loan Guarantee Facility for SMEs under the COSME </a:t>
            </a:r>
            <a:r>
              <a:rPr lang="en-US" sz="1000" dirty="0" err="1">
                <a:latin typeface="Calibri"/>
                <a:ea typeface="Calibri"/>
                <a:cs typeface="Times New Roman"/>
              </a:rPr>
              <a:t>programme</a:t>
            </a:r>
            <a:r>
              <a:rPr lang="en-US" sz="1000" dirty="0">
                <a:latin typeface="Calibri"/>
                <a:ea typeface="Calibri"/>
                <a:cs typeface="Times New Roman"/>
              </a:rPr>
              <a:t>, € 1 billion of funding results in at least € 20 billion being available on average on the ground for SMEs, the equivalent of a multiplier </a:t>
            </a:r>
            <a:r>
              <a:rPr lang="en-GB" sz="1000" dirty="0">
                <a:latin typeface="Calibri"/>
                <a:ea typeface="Calibri"/>
                <a:cs typeface="Times New Roman"/>
              </a:rPr>
              <a:t>effect of 1:20.</a:t>
            </a:r>
          </a:p>
          <a:p>
            <a:r>
              <a:rPr lang="en-US" sz="1000" dirty="0">
                <a:latin typeface="Calibri"/>
                <a:ea typeface="Calibri"/>
                <a:cs typeface="Times New Roman"/>
              </a:rPr>
              <a:t>The multiplier effect in the individual case </a:t>
            </a:r>
            <a:r>
              <a:rPr lang="en-US" sz="1000" b="1" dirty="0">
                <a:latin typeface="Calibri"/>
                <a:ea typeface="Calibri"/>
                <a:cs typeface="Times New Roman"/>
              </a:rPr>
              <a:t>will depend on the mix of activities </a:t>
            </a:r>
            <a:r>
              <a:rPr lang="en-US" sz="1000" dirty="0">
                <a:latin typeface="Calibri"/>
                <a:ea typeface="Calibri"/>
                <a:cs typeface="Times New Roman"/>
              </a:rPr>
              <a:t>and the specific features of each project. Some operations will have a higher or lower multiplier </a:t>
            </a:r>
            <a:r>
              <a:rPr lang="en-GB" sz="1000" dirty="0">
                <a:latin typeface="Calibri"/>
                <a:ea typeface="Calibri"/>
                <a:cs typeface="Times New Roman"/>
              </a:rPr>
              <a:t>effect.</a:t>
            </a:r>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0"/>
              </a:spcBef>
              <a:spcAft>
                <a:spcPts val="991"/>
              </a:spcAft>
            </a:pPr>
            <a:r>
              <a:rPr lang="en-GB" dirty="0">
                <a:latin typeface="Calibri"/>
                <a:ea typeface="Calibri"/>
                <a:cs typeface="Times New Roman"/>
              </a:rPr>
              <a:t>The purpose of this slide is to present the main characteristic of EFSI, in particular:</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Its status</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Its governance</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Its advisory element</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Its eligibility</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Its value added and project profile</a:t>
            </a:r>
          </a:p>
          <a:p>
            <a:pPr marL="453040">
              <a:lnSpc>
                <a:spcPct val="115000"/>
              </a:lnSpc>
              <a:spcBef>
                <a:spcPts val="0"/>
              </a:spcBef>
              <a:spcAft>
                <a:spcPts val="991"/>
              </a:spcAft>
            </a:pPr>
            <a:r>
              <a:rPr lang="en-GB" dirty="0">
                <a:latin typeface="Calibri"/>
                <a:ea typeface="Calibri"/>
                <a:cs typeface="Times New Roman"/>
              </a:rPr>
              <a:t> </a:t>
            </a:r>
          </a:p>
          <a:p>
            <a:pPr algn="ctr">
              <a:lnSpc>
                <a:spcPct val="115000"/>
              </a:lnSpc>
              <a:spcBef>
                <a:spcPts val="0"/>
              </a:spcBef>
              <a:spcAft>
                <a:spcPts val="991"/>
              </a:spcAft>
            </a:pPr>
            <a:r>
              <a:rPr lang="en-GB" b="1" dirty="0">
                <a:latin typeface="Calibri"/>
                <a:ea typeface="Calibri"/>
                <a:cs typeface="Times New Roman"/>
              </a:rPr>
              <a:t>___________________________________________</a:t>
            </a:r>
            <a:endParaRPr lang="en-GB" dirty="0">
              <a:latin typeface="Calibri"/>
              <a:ea typeface="Calibri"/>
              <a:cs typeface="Times New Roman"/>
            </a:endParaRPr>
          </a:p>
          <a:p>
            <a:pPr>
              <a:lnSpc>
                <a:spcPct val="115000"/>
              </a:lnSpc>
              <a:spcBef>
                <a:spcPts val="595"/>
              </a:spcBef>
              <a:spcAft>
                <a:spcPts val="991"/>
              </a:spcAft>
            </a:pPr>
            <a:r>
              <a:rPr lang="en-GB" dirty="0">
                <a:latin typeface="Calibri"/>
                <a:ea typeface="Calibri"/>
                <a:cs typeface="Times New Roman"/>
              </a:rPr>
              <a:t> </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EFSI is not classified as financial instruments under CPR nor under financial regulation. Nevertheless, it will operate as a guarantee supported by the budget of EU. Support from EFSI will take the form of financial products (no possibility for grants!)</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EFSI has its own governance which is different to the governance of ESI funds programmes.</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EFSI is supported from the second pillar by the European Investment Advisory Hub offering advice to project promoters.</a:t>
            </a:r>
          </a:p>
          <a:p>
            <a:pPr marL="339781" indent="-339781">
              <a:lnSpc>
                <a:spcPct val="115000"/>
              </a:lnSpc>
              <a:spcBef>
                <a:spcPts val="595"/>
              </a:spcBef>
              <a:spcAft>
                <a:spcPts val="991"/>
              </a:spcAft>
              <a:buFont typeface="+mj-lt"/>
              <a:buAutoNum type="arabicPeriod"/>
            </a:pPr>
            <a:r>
              <a:rPr lang="en-GB" dirty="0">
                <a:latin typeface="Calibri"/>
                <a:ea typeface="Calibri"/>
                <a:cs typeface="Times New Roman"/>
              </a:rPr>
              <a:t>With EFSI support, the EIB Group provides financing for economically viable projects, including projects. Emphasis is put on the following key sectors: (i) transport, energy and the digital economy; (ii) environment and resource efficiency; (iii) human capital, culture and health; (iv) research, development and innovation; (v) support to SMEs and Mid-Caps. There are no geographical eligibility criteria. </a:t>
            </a:r>
          </a:p>
          <a:p>
            <a:pPr marL="339781" indent="-339781">
              <a:lnSpc>
                <a:spcPct val="115000"/>
              </a:lnSpc>
              <a:spcBef>
                <a:spcPts val="595"/>
              </a:spcBef>
              <a:spcAft>
                <a:spcPts val="991"/>
              </a:spcAft>
              <a:buFont typeface="+mj-lt"/>
              <a:buAutoNum type="arabicPeriod"/>
            </a:pPr>
            <a:r>
              <a:rPr lang="en-GB" dirty="0">
                <a:latin typeface="Calibri"/>
                <a:ea typeface="Calibri"/>
                <a:cs typeface="Times New Roman"/>
              </a:rPr>
              <a:t>EFSI should support projects with a higher risk profile than ordinary EIB activities.</a:t>
            </a:r>
            <a:endParaRPr lang="en-GB"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18</a:t>
            </a:fld>
            <a:endParaRPr lang="en-GB" altLang="en-US"/>
          </a:p>
        </p:txBody>
      </p:sp>
    </p:spTree>
    <p:extLst>
      <p:ext uri="{BB962C8B-B14F-4D97-AF65-F5344CB8AC3E}">
        <p14:creationId xmlns:p14="http://schemas.microsoft.com/office/powerpoint/2010/main" val="285106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0"/>
              </a:spcBef>
              <a:spcAft>
                <a:spcPts val="991"/>
              </a:spcAft>
            </a:pPr>
            <a:r>
              <a:rPr lang="en-GB" dirty="0">
                <a:latin typeface="Calibri"/>
                <a:ea typeface="Calibri"/>
                <a:cs typeface="Times New Roman"/>
              </a:rPr>
              <a:t>The purpose of this slide is to present to the audience ESI Funds and their main characteristic, in particular:</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ESI Funds framework </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Strategic, long-term character of support </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Allocations</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Mode of implementation</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Eligibility</a:t>
            </a:r>
          </a:p>
          <a:p>
            <a:pPr marL="453040">
              <a:lnSpc>
                <a:spcPct val="115000"/>
              </a:lnSpc>
              <a:spcBef>
                <a:spcPts val="0"/>
              </a:spcBef>
              <a:spcAft>
                <a:spcPts val="0"/>
              </a:spcAft>
            </a:pPr>
            <a:r>
              <a:rPr lang="en-GB" dirty="0">
                <a:latin typeface="Calibri"/>
                <a:ea typeface="Calibri"/>
                <a:cs typeface="Times New Roman"/>
              </a:rPr>
              <a:t> </a:t>
            </a:r>
          </a:p>
          <a:p>
            <a:pPr>
              <a:lnSpc>
                <a:spcPct val="115000"/>
              </a:lnSpc>
              <a:spcBef>
                <a:spcPts val="0"/>
              </a:spcBef>
              <a:spcAft>
                <a:spcPts val="991"/>
              </a:spcAft>
            </a:pPr>
            <a:r>
              <a:rPr lang="en-GB" i="1" dirty="0">
                <a:latin typeface="Calibri"/>
                <a:ea typeface="Calibri"/>
                <a:cs typeface="Times New Roman"/>
              </a:rPr>
              <a:t>In case of presentation to MAs these elements should be only shortly recalled (for ESIF external audience more explanations might be necessary).</a:t>
            </a:r>
            <a:endParaRPr lang="en-GB" dirty="0">
              <a:latin typeface="Calibri"/>
              <a:ea typeface="Calibri"/>
              <a:cs typeface="Times New Roman"/>
            </a:endParaRPr>
          </a:p>
          <a:p>
            <a:pPr algn="ctr">
              <a:lnSpc>
                <a:spcPct val="115000"/>
              </a:lnSpc>
              <a:spcBef>
                <a:spcPts val="0"/>
              </a:spcBef>
              <a:spcAft>
                <a:spcPts val="991"/>
              </a:spcAft>
            </a:pPr>
            <a:r>
              <a:rPr lang="en-GB" b="1" dirty="0">
                <a:latin typeface="Calibri"/>
                <a:ea typeface="Calibri"/>
                <a:cs typeface="Times New Roman"/>
              </a:rPr>
              <a:t>___________________________________________</a:t>
            </a:r>
            <a:endParaRPr lang="en-GB" dirty="0">
              <a:latin typeface="Calibri"/>
              <a:ea typeface="Calibri"/>
              <a:cs typeface="Times New Roman"/>
            </a:endParaRPr>
          </a:p>
          <a:p>
            <a:pPr>
              <a:lnSpc>
                <a:spcPct val="115000"/>
              </a:lnSpc>
              <a:spcBef>
                <a:spcPts val="595"/>
              </a:spcBef>
              <a:spcAft>
                <a:spcPts val="991"/>
              </a:spcAft>
            </a:pPr>
            <a:r>
              <a:rPr lang="en-GB" dirty="0">
                <a:latin typeface="Calibri"/>
                <a:ea typeface="Calibri"/>
                <a:cs typeface="Times New Roman"/>
              </a:rPr>
              <a:t> </a:t>
            </a:r>
          </a:p>
          <a:p>
            <a:pPr marL="339781" indent="-339781">
              <a:lnSpc>
                <a:spcPct val="115000"/>
              </a:lnSpc>
              <a:spcBef>
                <a:spcPts val="0"/>
              </a:spcBef>
              <a:spcAft>
                <a:spcPts val="991"/>
              </a:spcAft>
              <a:buFont typeface="+mj-lt"/>
              <a:buAutoNum type="arabicPeriod"/>
            </a:pPr>
            <a:r>
              <a:rPr lang="en-GB" dirty="0">
                <a:latin typeface="Calibri"/>
                <a:ea typeface="Calibri"/>
                <a:cs typeface="Times New Roman"/>
              </a:rPr>
              <a:t>The European Structural and Investment Funds (ESI Funds) is a common designation for five European funds: the European Regional Development Fund (ERDF), the European Social Fund (ESF), the Cohesion Fund (CF), the European Agricultural Fund for Rural Development (EAFRD) and the European Maritime and Fisheries Fund (EMFF), which operate under a common framework (i.e. the CPR) as well as under fund-specific regulations. </a:t>
            </a:r>
          </a:p>
          <a:p>
            <a:pPr marL="339781" indent="-339781">
              <a:lnSpc>
                <a:spcPct val="115000"/>
              </a:lnSpc>
              <a:spcBef>
                <a:spcPts val="595"/>
              </a:spcBef>
              <a:spcAft>
                <a:spcPts val="991"/>
              </a:spcAft>
              <a:buFont typeface="+mj-lt"/>
              <a:buAutoNum type="arabicPeriod"/>
            </a:pPr>
            <a:r>
              <a:rPr lang="en-GB" dirty="0">
                <a:latin typeface="Calibri"/>
                <a:ea typeface="Calibri"/>
                <a:cs typeface="Times New Roman"/>
              </a:rPr>
              <a:t>ESI Funds </a:t>
            </a:r>
            <a:r>
              <a:rPr lang="en-GB" dirty="0" err="1">
                <a:latin typeface="Calibri"/>
                <a:ea typeface="Calibri"/>
                <a:cs typeface="Times New Roman"/>
              </a:rPr>
              <a:t>upport</a:t>
            </a:r>
            <a:r>
              <a:rPr lang="en-GB" dirty="0">
                <a:latin typeface="Calibri"/>
                <a:ea typeface="Calibri"/>
                <a:cs typeface="Times New Roman"/>
              </a:rPr>
              <a:t> is programmed for 7 years (10 year implementation) and embedded in multiannual programmes adopted by COM decision. Support under programmes is delivered through different forms of support, mainly: grants and financial instruments. </a:t>
            </a:r>
          </a:p>
          <a:p>
            <a:pPr marL="339781" indent="-339781">
              <a:lnSpc>
                <a:spcPct val="115000"/>
              </a:lnSpc>
              <a:spcBef>
                <a:spcPts val="0"/>
              </a:spcBef>
              <a:spcAft>
                <a:spcPts val="991"/>
              </a:spcAft>
              <a:buFont typeface="+mj-lt"/>
              <a:buAutoNum type="arabicPeriod"/>
            </a:pPr>
            <a:r>
              <a:rPr lang="en-GB" dirty="0">
                <a:latin typeface="Calibri"/>
                <a:ea typeface="Calibri"/>
                <a:cs typeface="Times New Roman"/>
              </a:rPr>
              <a:t>ESI Funds are important contributors to the EU goals of smart, sustainable and inclusive growth. Volume of ESI Funds is determined in the MFF for the period 2014-2020. Over the 2014-2020 period, €454 billion will be invested in 500 programmes and targeted at strategic, growth-generating areas, primarily in Research, Development &amp; Innovation, support to SMEs, the low-carbon economy, and Information and Communication Technologies. </a:t>
            </a:r>
          </a:p>
          <a:p>
            <a:pPr>
              <a:lnSpc>
                <a:spcPct val="115000"/>
              </a:lnSpc>
              <a:spcBef>
                <a:spcPts val="0"/>
              </a:spcBef>
              <a:spcAft>
                <a:spcPts val="991"/>
              </a:spcAft>
            </a:pPr>
            <a:r>
              <a:rPr lang="en-GB" i="1" dirty="0">
                <a:latin typeface="Calibri"/>
                <a:ea typeface="Calibri"/>
                <a:cs typeface="Times New Roman"/>
              </a:rPr>
              <a:t>You may want to refer to your country allocations and give more details on particular MSs envelop.</a:t>
            </a:r>
            <a:endParaRPr lang="en-GB" dirty="0">
              <a:latin typeface="Calibri"/>
              <a:ea typeface="Calibri"/>
              <a:cs typeface="Times New Roman"/>
            </a:endParaRPr>
          </a:p>
          <a:p>
            <a:pPr marL="226520" indent="-226520">
              <a:lnSpc>
                <a:spcPct val="115000"/>
              </a:lnSpc>
              <a:spcBef>
                <a:spcPts val="0"/>
              </a:spcBef>
              <a:spcAft>
                <a:spcPts val="991"/>
              </a:spcAft>
              <a:buFont typeface="+mj-lt"/>
              <a:buAutoNum type="arabicPeriod" startAt="4"/>
            </a:pPr>
            <a:r>
              <a:rPr lang="en-GB" dirty="0">
                <a:latin typeface="Calibri"/>
                <a:ea typeface="Calibri"/>
                <a:cs typeface="Times New Roman"/>
              </a:rPr>
              <a:t>It is important to underline the implementation mode of ESI funds programmes. They are managed in shared management which implies that programme implementation is in hand of </a:t>
            </a:r>
            <a:r>
              <a:rPr lang="en-GB" dirty="0" err="1">
                <a:latin typeface="Calibri"/>
                <a:ea typeface="Calibri"/>
                <a:cs typeface="Times New Roman"/>
              </a:rPr>
              <a:t>MSs.</a:t>
            </a:r>
            <a:r>
              <a:rPr lang="en-GB" dirty="0">
                <a:latin typeface="Calibri"/>
                <a:ea typeface="Calibri"/>
                <a:cs typeface="Times New Roman"/>
              </a:rPr>
              <a:t> Important to underline that COM has no role in implementation or selection of projects/operations. Managing authorities are responsible for selecting, implementing and monitoring projects supported by ESI Funds.</a:t>
            </a:r>
          </a:p>
          <a:p>
            <a:pPr marL="226520" indent="-226520">
              <a:lnSpc>
                <a:spcPct val="115000"/>
              </a:lnSpc>
              <a:spcBef>
                <a:spcPts val="0"/>
              </a:spcBef>
              <a:spcAft>
                <a:spcPts val="991"/>
              </a:spcAft>
              <a:buFont typeface="+mj-lt"/>
              <a:buAutoNum type="arabicPeriod" startAt="4"/>
            </a:pPr>
            <a:r>
              <a:rPr lang="en-GB" dirty="0">
                <a:latin typeface="Calibri"/>
                <a:ea typeface="Calibri"/>
                <a:cs typeface="Times New Roman"/>
              </a:rPr>
              <a:t>ESI Funds programme support must be delivered in line with eligibility rules (geographical and sectorial). Eligibility rules stem from CPR, fund specific regulations and ESIF programmes. National eligibility rules play an important role.</a:t>
            </a:r>
            <a:endParaRPr lang="en-GB"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19</a:t>
            </a:fld>
            <a:endParaRPr lang="en-GB" altLang="en-US"/>
          </a:p>
        </p:txBody>
      </p:sp>
    </p:spTree>
    <p:extLst>
      <p:ext uri="{BB962C8B-B14F-4D97-AF65-F5344CB8AC3E}">
        <p14:creationId xmlns:p14="http://schemas.microsoft.com/office/powerpoint/2010/main" val="3975711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0"/>
              </a:spcBef>
              <a:spcAft>
                <a:spcPts val="991"/>
              </a:spcAft>
            </a:pPr>
            <a:r>
              <a:rPr lang="en-GB" dirty="0">
                <a:latin typeface="Calibri"/>
                <a:ea typeface="Calibri"/>
                <a:cs typeface="Times New Roman"/>
              </a:rPr>
              <a:t>The purpose of this slide is to: </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Refer to the legal possibility of co-investments by ESIF and EFSI</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Distinguish between complementarity and combination</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Recall the necessity to respect relevant rules</a:t>
            </a:r>
          </a:p>
          <a:p>
            <a:pPr marL="339781" indent="-339781">
              <a:lnSpc>
                <a:spcPct val="115000"/>
              </a:lnSpc>
              <a:spcBef>
                <a:spcPts val="0"/>
              </a:spcBef>
              <a:spcAft>
                <a:spcPts val="991"/>
              </a:spcAft>
              <a:buFont typeface="+mj-lt"/>
              <a:buAutoNum type="arabicPeriod"/>
            </a:pPr>
            <a:r>
              <a:rPr lang="en-GB" dirty="0">
                <a:latin typeface="Calibri"/>
                <a:ea typeface="Calibri"/>
                <a:cs typeface="Times New Roman"/>
              </a:rPr>
              <a:t>Refer to State aid </a:t>
            </a:r>
          </a:p>
          <a:p>
            <a:pPr>
              <a:lnSpc>
                <a:spcPct val="115000"/>
              </a:lnSpc>
              <a:spcBef>
                <a:spcPts val="595"/>
              </a:spcBef>
              <a:spcAft>
                <a:spcPts val="991"/>
              </a:spcAft>
            </a:pPr>
            <a:r>
              <a:rPr lang="en-GB" dirty="0">
                <a:latin typeface="Calibri"/>
                <a:ea typeface="Calibri"/>
                <a:cs typeface="Times New Roman"/>
              </a:rPr>
              <a:t> </a:t>
            </a:r>
          </a:p>
          <a:p>
            <a:pPr algn="ctr">
              <a:lnSpc>
                <a:spcPct val="115000"/>
              </a:lnSpc>
              <a:spcBef>
                <a:spcPts val="0"/>
              </a:spcBef>
              <a:spcAft>
                <a:spcPts val="991"/>
              </a:spcAft>
            </a:pPr>
            <a:r>
              <a:rPr lang="en-GB" b="1" dirty="0">
                <a:latin typeface="Calibri"/>
                <a:ea typeface="Calibri"/>
                <a:cs typeface="Times New Roman"/>
              </a:rPr>
              <a:t>___________________________________________</a:t>
            </a:r>
            <a:endParaRPr lang="en-GB" dirty="0">
              <a:latin typeface="Calibri"/>
              <a:ea typeface="Calibri"/>
              <a:cs typeface="Times New Roman"/>
            </a:endParaRPr>
          </a:p>
          <a:p>
            <a:pPr>
              <a:lnSpc>
                <a:spcPct val="115000"/>
              </a:lnSpc>
              <a:spcBef>
                <a:spcPts val="595"/>
              </a:spcBef>
              <a:spcAft>
                <a:spcPts val="991"/>
              </a:spcAft>
            </a:pPr>
            <a:r>
              <a:rPr lang="en-GB" dirty="0">
                <a:latin typeface="Calibri"/>
                <a:ea typeface="Calibri"/>
                <a:cs typeface="Times New Roman"/>
              </a:rPr>
              <a:t> </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EFSI regulation explicitly refers to the ESI Funds and the possibility to support each other's objectives. ESI Funds framework (CPR) adopted in 2013 does not refer explicitly to EFSI (as EFSI was created after the CPR). The CPR </a:t>
            </a:r>
            <a:r>
              <a:rPr lang="en-GB" dirty="0" err="1">
                <a:latin typeface="Calibri"/>
                <a:ea typeface="Calibri"/>
                <a:cs typeface="Times New Roman"/>
              </a:rPr>
              <a:t>howevert</a:t>
            </a:r>
            <a:r>
              <a:rPr lang="en-GB" dirty="0">
                <a:latin typeface="Calibri"/>
                <a:ea typeface="Calibri"/>
                <a:cs typeface="Times New Roman"/>
              </a:rPr>
              <a:t> provides for the possibility of combining support by ESI Funds operations with other instruments supported with EU budget. These funds have been designed in a different way but are complementary in terms of rationale, design, and legislative framework. They reinforce each other.</a:t>
            </a:r>
          </a:p>
          <a:p>
            <a:pPr marL="339781" indent="-339781" algn="just">
              <a:lnSpc>
                <a:spcPct val="115000"/>
              </a:lnSpc>
              <a:spcBef>
                <a:spcPts val="595"/>
              </a:spcBef>
              <a:spcAft>
                <a:spcPts val="991"/>
              </a:spcAft>
              <a:buFont typeface="+mj-lt"/>
              <a:buAutoNum type="arabicPeriod"/>
            </a:pPr>
            <a:r>
              <a:rPr lang="en-GB" dirty="0">
                <a:latin typeface="Calibri"/>
                <a:ea typeface="Calibri"/>
                <a:cs typeface="Times New Roman"/>
              </a:rPr>
              <a:t>It is important to underline the concept of "</a:t>
            </a:r>
            <a:r>
              <a:rPr lang="en-GB" b="1" dirty="0">
                <a:latin typeface="Calibri"/>
                <a:ea typeface="Calibri"/>
                <a:cs typeface="Times New Roman"/>
              </a:rPr>
              <a:t>complementarity</a:t>
            </a:r>
            <a:r>
              <a:rPr lang="en-GB" dirty="0">
                <a:latin typeface="Calibri"/>
                <a:ea typeface="Calibri"/>
                <a:cs typeface="Times New Roman"/>
              </a:rPr>
              <a:t>": ESI Funds and the EFSI can collectively target and invest in the same sector/thematic objective safeguarding implementation of comprehensive and integrated investment policy. The projects respectively supported by ESIF or EFSI will complement each other and reinforce investment impact in particular sector. In additional to this "sectorial complementarity" both instruments may target the same geographical area and ensure reinforced and faster investments (even of different type and in different sectors) in a particular region. </a:t>
            </a:r>
          </a:p>
          <a:p>
            <a:pPr algn="just">
              <a:lnSpc>
                <a:spcPct val="115000"/>
              </a:lnSpc>
              <a:spcBef>
                <a:spcPts val="595"/>
              </a:spcBef>
              <a:spcAft>
                <a:spcPts val="991"/>
              </a:spcAft>
            </a:pPr>
            <a:r>
              <a:rPr lang="en-GB" b="1" dirty="0">
                <a:latin typeface="Calibri"/>
                <a:ea typeface="Calibri"/>
                <a:cs typeface="Times New Roman"/>
              </a:rPr>
              <a:t>Combination</a:t>
            </a:r>
            <a:r>
              <a:rPr lang="en-GB" dirty="0">
                <a:latin typeface="Calibri"/>
                <a:ea typeface="Calibri"/>
                <a:cs typeface="Times New Roman"/>
              </a:rPr>
              <a:t> can be seen as a sub-set of complementarity. It takes place when ESIF and EFSI either invest collectively in the same project or both use the same delivery mechanism for their support (the funds physically meet at certain level of delivery of support – however they are not blended). The purpose of such combination is to mobilise additional investments through attracting more private investors. Combination is possible in several ways. We will show several illustrations/examples in a minute. </a:t>
            </a:r>
          </a:p>
          <a:p>
            <a:pPr marL="226520" indent="-226520" algn="just">
              <a:lnSpc>
                <a:spcPct val="115000"/>
              </a:lnSpc>
              <a:spcBef>
                <a:spcPts val="595"/>
              </a:spcBef>
              <a:spcAft>
                <a:spcPts val="991"/>
              </a:spcAft>
              <a:buFont typeface="+mj-lt"/>
              <a:buAutoNum type="arabicPeriod" startAt="3"/>
            </a:pPr>
            <a:r>
              <a:rPr lang="en-GB" dirty="0">
                <a:latin typeface="Calibri"/>
                <a:ea typeface="Calibri"/>
                <a:cs typeface="Times New Roman"/>
              </a:rPr>
              <a:t>As regards eligibility criteria, any project may be eligible for funding from both the EFSI and the ESI Funds that is economically viable, has a potential to benefit growth and jobs in the EU and is in line with EU priorities for investments. For ESI Funds support specific eligibility criteria apply (as laid down in programmes etc.).</a:t>
            </a:r>
          </a:p>
          <a:p>
            <a:pPr marL="339781" indent="-339781" algn="just">
              <a:lnSpc>
                <a:spcPct val="115000"/>
              </a:lnSpc>
              <a:spcBef>
                <a:spcPts val="595"/>
              </a:spcBef>
              <a:spcAft>
                <a:spcPts val="991"/>
              </a:spcAft>
              <a:buFont typeface="+mj-lt"/>
              <a:buAutoNum type="arabicPeriod" startAt="3"/>
            </a:pPr>
            <a:r>
              <a:rPr lang="en-GB" dirty="0">
                <a:latin typeface="Calibri"/>
                <a:ea typeface="Calibri"/>
                <a:cs typeface="Times New Roman"/>
              </a:rPr>
              <a:t>A word on </a:t>
            </a:r>
            <a:r>
              <a:rPr lang="en-GB" b="1" dirty="0">
                <a:latin typeface="Calibri"/>
                <a:ea typeface="Calibri"/>
                <a:cs typeface="Times New Roman"/>
              </a:rPr>
              <a:t>state aid</a:t>
            </a:r>
            <a:r>
              <a:rPr lang="en-GB" dirty="0">
                <a:latin typeface="Calibri"/>
                <a:ea typeface="Calibri"/>
                <a:cs typeface="Times New Roman"/>
              </a:rPr>
              <a:t>: </a:t>
            </a:r>
          </a:p>
          <a:p>
            <a:pPr marL="453040">
              <a:lnSpc>
                <a:spcPct val="115000"/>
              </a:lnSpc>
              <a:spcBef>
                <a:spcPts val="595"/>
              </a:spcBef>
              <a:spcAft>
                <a:spcPts val="991"/>
              </a:spcAft>
            </a:pPr>
            <a:r>
              <a:rPr lang="en-GB" dirty="0">
                <a:latin typeface="Calibri"/>
                <a:ea typeface="Calibri"/>
                <a:cs typeface="Times New Roman"/>
              </a:rPr>
              <a:t>The EFSI does not constitute State aid and is not subject to EU State aid rules. ESI Funds provided to businesses, unless granted on market terms, may entail State aid, which is subject to EU State aid rules. The Commission will assess ESI Funds entailing State aid on the basis of its modernised State aid framework. To facilitate the deployment of the EFSI, the Commission will assess the compliance of ESI Funds with State aid rules as a matter of priority and give it fast-track treatment.</a:t>
            </a:r>
            <a:endParaRPr lang="en-GB"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20</a:t>
            </a:fld>
            <a:endParaRPr lang="en-GB" altLang="en-US"/>
          </a:p>
        </p:txBody>
      </p:sp>
    </p:spTree>
    <p:extLst>
      <p:ext uri="{BB962C8B-B14F-4D97-AF65-F5344CB8AC3E}">
        <p14:creationId xmlns:p14="http://schemas.microsoft.com/office/powerpoint/2010/main" val="276447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36189" indent="-283150" eaLnBrk="0" hangingPunct="0">
              <a:spcBef>
                <a:spcPct val="30000"/>
              </a:spcBef>
              <a:defRPr sz="1200">
                <a:solidFill>
                  <a:schemeClr val="tx1"/>
                </a:solidFill>
                <a:latin typeface="Arial" pitchFamily="34" charset="0"/>
              </a:defRPr>
            </a:lvl2pPr>
            <a:lvl3pPr marL="1132599" indent="-226520" eaLnBrk="0" hangingPunct="0">
              <a:spcBef>
                <a:spcPct val="30000"/>
              </a:spcBef>
              <a:defRPr sz="1200">
                <a:solidFill>
                  <a:schemeClr val="tx1"/>
                </a:solidFill>
                <a:latin typeface="Arial" pitchFamily="34" charset="0"/>
              </a:defRPr>
            </a:lvl3pPr>
            <a:lvl4pPr marL="1585638" indent="-226520" eaLnBrk="0" hangingPunct="0">
              <a:spcBef>
                <a:spcPct val="30000"/>
              </a:spcBef>
              <a:defRPr sz="1200">
                <a:solidFill>
                  <a:schemeClr val="tx1"/>
                </a:solidFill>
                <a:latin typeface="Arial" pitchFamily="34" charset="0"/>
              </a:defRPr>
            </a:lvl4pPr>
            <a:lvl5pPr marL="2038678" indent="-226520" eaLnBrk="0" hangingPunct="0">
              <a:spcBef>
                <a:spcPct val="30000"/>
              </a:spcBef>
              <a:defRPr sz="1200">
                <a:solidFill>
                  <a:schemeClr val="tx1"/>
                </a:solidFill>
                <a:latin typeface="Arial" pitchFamily="34" charset="0"/>
              </a:defRPr>
            </a:lvl5pPr>
            <a:lvl6pPr marL="2491717" indent="-226520" eaLnBrk="0" fontAlgn="base" hangingPunct="0">
              <a:spcBef>
                <a:spcPct val="30000"/>
              </a:spcBef>
              <a:spcAft>
                <a:spcPct val="0"/>
              </a:spcAft>
              <a:defRPr sz="1200">
                <a:solidFill>
                  <a:schemeClr val="tx1"/>
                </a:solidFill>
                <a:latin typeface="Arial" pitchFamily="34" charset="0"/>
              </a:defRPr>
            </a:lvl6pPr>
            <a:lvl7pPr marL="2944757" indent="-226520" eaLnBrk="0" fontAlgn="base" hangingPunct="0">
              <a:spcBef>
                <a:spcPct val="30000"/>
              </a:spcBef>
              <a:spcAft>
                <a:spcPct val="0"/>
              </a:spcAft>
              <a:defRPr sz="1200">
                <a:solidFill>
                  <a:schemeClr val="tx1"/>
                </a:solidFill>
                <a:latin typeface="Arial" pitchFamily="34" charset="0"/>
              </a:defRPr>
            </a:lvl7pPr>
            <a:lvl8pPr marL="3397796" indent="-226520" eaLnBrk="0" fontAlgn="base" hangingPunct="0">
              <a:spcBef>
                <a:spcPct val="30000"/>
              </a:spcBef>
              <a:spcAft>
                <a:spcPct val="0"/>
              </a:spcAft>
              <a:defRPr sz="1200">
                <a:solidFill>
                  <a:schemeClr val="tx1"/>
                </a:solidFill>
                <a:latin typeface="Arial" pitchFamily="34" charset="0"/>
              </a:defRPr>
            </a:lvl8pPr>
            <a:lvl9pPr marL="3850836" indent="-22652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3A2859C-F2B8-47FE-9274-C37DBF2523CF}" type="slidenum">
              <a:rPr lang="en-GB" altLang="en-US" smtClean="0"/>
              <a:pPr eaLnBrk="1" hangingPunct="1">
                <a:spcBef>
                  <a:spcPct val="0"/>
                </a:spcBef>
              </a:pPr>
              <a:t>2</a:t>
            </a:fld>
            <a:endParaRPr lang="en-GB" altLang="en-US"/>
          </a:p>
        </p:txBody>
      </p:sp>
      <p:sp>
        <p:nvSpPr>
          <p:cNvPr id="33796" name="Notes Placeholder 1"/>
          <p:cNvSpPr>
            <a:spLocks noGrp="1"/>
          </p:cNvSpPr>
          <p:nvPr>
            <p:ph type="body" sz="quarter" idx="10"/>
          </p:nvPr>
        </p:nvSpPr>
        <p:spPr>
          <a:noFill/>
        </p:spPr>
        <p:txBody>
          <a:bodyPr/>
          <a:lstStyle/>
          <a:p>
            <a:endParaRPr lang="en-US" alt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0"/>
              </a:spcBef>
              <a:spcAft>
                <a:spcPts val="991"/>
              </a:spcAft>
            </a:pPr>
            <a:r>
              <a:rPr lang="en-GB" dirty="0">
                <a:latin typeface="Calibri"/>
                <a:ea typeface="Calibri"/>
                <a:cs typeface="Times New Roman"/>
              </a:rPr>
              <a:t>The purpose of this slide is to: </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Underline the role and value added of NPBs </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Point out the possible involvement of NPBs in EFSI</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Refer to EIB group role in exploring new models of cooperation with NPBs</a:t>
            </a:r>
          </a:p>
          <a:p>
            <a:pPr marL="453040">
              <a:lnSpc>
                <a:spcPct val="115000"/>
              </a:lnSpc>
              <a:spcBef>
                <a:spcPts val="0"/>
              </a:spcBef>
              <a:spcAft>
                <a:spcPts val="991"/>
              </a:spcAft>
            </a:pPr>
            <a:r>
              <a:rPr lang="en-GB" dirty="0">
                <a:latin typeface="Calibri"/>
                <a:ea typeface="Calibri"/>
                <a:cs typeface="Times New Roman"/>
              </a:rPr>
              <a:t> </a:t>
            </a:r>
          </a:p>
          <a:p>
            <a:pPr algn="ctr">
              <a:lnSpc>
                <a:spcPct val="115000"/>
              </a:lnSpc>
              <a:spcBef>
                <a:spcPts val="0"/>
              </a:spcBef>
              <a:spcAft>
                <a:spcPts val="991"/>
              </a:spcAft>
            </a:pPr>
            <a:r>
              <a:rPr lang="en-GB" b="1" dirty="0">
                <a:latin typeface="Calibri"/>
                <a:ea typeface="Calibri"/>
                <a:cs typeface="Times New Roman"/>
              </a:rPr>
              <a:t>___________________________________________</a:t>
            </a:r>
            <a:endParaRPr lang="en-GB" dirty="0">
              <a:latin typeface="Calibri"/>
              <a:ea typeface="Calibri"/>
              <a:cs typeface="Times New Roman"/>
            </a:endParaRPr>
          </a:p>
          <a:p>
            <a:pPr>
              <a:lnSpc>
                <a:spcPct val="115000"/>
              </a:lnSpc>
              <a:spcBef>
                <a:spcPts val="595"/>
              </a:spcBef>
              <a:spcAft>
                <a:spcPts val="991"/>
              </a:spcAft>
            </a:pPr>
            <a:r>
              <a:rPr lang="en-GB" dirty="0">
                <a:latin typeface="Calibri"/>
                <a:ea typeface="Calibri"/>
                <a:cs typeface="Times New Roman"/>
              </a:rPr>
              <a:t> </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The EFSI regulation underlines the important role and contribution of NPBs in the delivery of the investment plan due to their complementary product ranges and geographic reach. It should be underlined:</a:t>
            </a:r>
          </a:p>
          <a:p>
            <a:pPr marL="339781" indent="-339781">
              <a:lnSpc>
                <a:spcPct val="115000"/>
              </a:lnSpc>
              <a:spcBef>
                <a:spcPts val="595"/>
              </a:spcBef>
              <a:spcAft>
                <a:spcPts val="0"/>
              </a:spcAft>
              <a:buFont typeface="Symbol"/>
              <a:buChar char=""/>
            </a:pPr>
            <a:r>
              <a:rPr lang="en-GB" dirty="0">
                <a:latin typeface="Calibri"/>
                <a:ea typeface="Calibri"/>
                <a:cs typeface="Times New Roman"/>
              </a:rPr>
              <a:t>The role of NPBs in MSs development policy. </a:t>
            </a:r>
          </a:p>
          <a:p>
            <a:pPr marL="339781" indent="-339781">
              <a:lnSpc>
                <a:spcPct val="115000"/>
              </a:lnSpc>
              <a:spcBef>
                <a:spcPts val="595"/>
              </a:spcBef>
              <a:spcAft>
                <a:spcPts val="0"/>
              </a:spcAft>
              <a:buFont typeface="Symbol"/>
              <a:buChar char=""/>
            </a:pPr>
            <a:r>
              <a:rPr lang="en-GB" dirty="0">
                <a:latin typeface="Calibri"/>
                <a:ea typeface="Calibri"/>
                <a:cs typeface="Times New Roman"/>
              </a:rPr>
              <a:t>The knowledge of the market and products. </a:t>
            </a:r>
          </a:p>
          <a:p>
            <a:pPr marL="339781" indent="-339781">
              <a:lnSpc>
                <a:spcPct val="115000"/>
              </a:lnSpc>
              <a:spcBef>
                <a:spcPts val="595"/>
              </a:spcBef>
              <a:spcAft>
                <a:spcPts val="991"/>
              </a:spcAft>
              <a:buFont typeface="Symbol"/>
              <a:buChar char=""/>
            </a:pPr>
            <a:r>
              <a:rPr lang="en-GB" dirty="0">
                <a:latin typeface="Calibri"/>
                <a:ea typeface="Calibri"/>
                <a:cs typeface="Times New Roman"/>
              </a:rPr>
              <a:t>Possible involvement in delivering FIs under CPR (thus knowing also CPR rules)</a:t>
            </a:r>
          </a:p>
          <a:p>
            <a:pPr>
              <a:lnSpc>
                <a:spcPct val="115000"/>
              </a:lnSpc>
              <a:spcBef>
                <a:spcPts val="595"/>
              </a:spcBef>
              <a:spcAft>
                <a:spcPts val="991"/>
              </a:spcAft>
            </a:pPr>
            <a:r>
              <a:rPr lang="en-GB" dirty="0">
                <a:latin typeface="Calibri"/>
                <a:ea typeface="Calibri"/>
                <a:cs typeface="Times New Roman"/>
              </a:rPr>
              <a:t> </a:t>
            </a:r>
          </a:p>
          <a:p>
            <a:pPr marL="339781" indent="-339781">
              <a:lnSpc>
                <a:spcPct val="115000"/>
              </a:lnSpc>
              <a:spcBef>
                <a:spcPts val="595"/>
              </a:spcBef>
              <a:spcAft>
                <a:spcPts val="0"/>
              </a:spcAft>
              <a:buFont typeface="+mj-lt"/>
              <a:buAutoNum type="arabicPeriod" startAt="2"/>
            </a:pPr>
            <a:r>
              <a:rPr lang="en-GB" dirty="0">
                <a:latin typeface="Calibri"/>
                <a:ea typeface="Calibri"/>
                <a:cs typeface="Times New Roman"/>
              </a:rPr>
              <a:t>NPBs could contribute to EFSI at three levels:</a:t>
            </a:r>
          </a:p>
          <a:p>
            <a:pPr marL="339781" indent="-339781">
              <a:lnSpc>
                <a:spcPct val="115000"/>
              </a:lnSpc>
              <a:spcBef>
                <a:spcPts val="0"/>
              </a:spcBef>
              <a:spcAft>
                <a:spcPts val="0"/>
              </a:spcAft>
              <a:buFont typeface="Symbol"/>
              <a:buChar char=""/>
            </a:pPr>
            <a:r>
              <a:rPr lang="en-GB" dirty="0">
                <a:latin typeface="Calibri"/>
                <a:ea typeface="Calibri"/>
                <a:cs typeface="Times New Roman"/>
              </a:rPr>
              <a:t>At EFSI level, i.e. contributing </a:t>
            </a:r>
            <a:r>
              <a:rPr lang="en-GB" b="1" dirty="0">
                <a:latin typeface="Calibri"/>
                <a:ea typeface="Calibri"/>
                <a:cs typeface="Times New Roman"/>
              </a:rPr>
              <a:t>directly to EFSI </a:t>
            </a:r>
            <a:r>
              <a:rPr lang="en-GB" dirty="0">
                <a:latin typeface="Calibri"/>
                <a:ea typeface="Calibri"/>
                <a:cs typeface="Times New Roman"/>
              </a:rPr>
              <a:t>in cash or with guarantees [N.B. no NPB has done so]</a:t>
            </a:r>
          </a:p>
          <a:p>
            <a:pPr marL="339781" indent="-339781">
              <a:lnSpc>
                <a:spcPct val="115000"/>
              </a:lnSpc>
              <a:spcBef>
                <a:spcPts val="0"/>
              </a:spcBef>
              <a:spcAft>
                <a:spcPts val="0"/>
              </a:spcAft>
              <a:buFont typeface="Symbol"/>
              <a:buChar char=""/>
            </a:pPr>
            <a:r>
              <a:rPr lang="en-GB" dirty="0">
                <a:latin typeface="Calibri"/>
                <a:ea typeface="Calibri"/>
                <a:cs typeface="Times New Roman"/>
              </a:rPr>
              <a:t>Participation in </a:t>
            </a:r>
            <a:r>
              <a:rPr lang="en-GB" b="1" dirty="0">
                <a:latin typeface="Calibri"/>
                <a:ea typeface="Calibri"/>
                <a:cs typeface="Times New Roman"/>
              </a:rPr>
              <a:t>investment platforms </a:t>
            </a:r>
            <a:r>
              <a:rPr lang="en-GB" dirty="0">
                <a:latin typeface="Calibri"/>
                <a:ea typeface="Calibri"/>
                <a:cs typeface="Times New Roman"/>
              </a:rPr>
              <a:t>as sponsors/investors or implementing entities;</a:t>
            </a:r>
          </a:p>
          <a:p>
            <a:pPr marL="339781" indent="-339781">
              <a:lnSpc>
                <a:spcPct val="115000"/>
              </a:lnSpc>
              <a:spcBef>
                <a:spcPts val="0"/>
              </a:spcBef>
              <a:spcAft>
                <a:spcPts val="991"/>
              </a:spcAft>
              <a:buFont typeface="Symbol"/>
              <a:buChar char=""/>
            </a:pPr>
            <a:r>
              <a:rPr lang="en-GB" dirty="0">
                <a:latin typeface="Calibri"/>
                <a:ea typeface="Calibri"/>
                <a:cs typeface="Times New Roman"/>
              </a:rPr>
              <a:t>Participation in </a:t>
            </a:r>
            <a:r>
              <a:rPr lang="en-GB" b="1" dirty="0">
                <a:latin typeface="Calibri"/>
                <a:ea typeface="Calibri"/>
                <a:cs typeface="Times New Roman"/>
              </a:rPr>
              <a:t>individual EFSI financed projects </a:t>
            </a:r>
            <a:r>
              <a:rPr lang="en-GB" dirty="0">
                <a:latin typeface="Calibri"/>
                <a:ea typeface="Calibri"/>
                <a:cs typeface="Times New Roman"/>
              </a:rPr>
              <a:t>as co-financiers.</a:t>
            </a:r>
          </a:p>
          <a:p>
            <a:pPr marL="226520">
              <a:lnSpc>
                <a:spcPct val="115000"/>
              </a:lnSpc>
              <a:spcBef>
                <a:spcPts val="595"/>
              </a:spcBef>
              <a:spcAft>
                <a:spcPts val="991"/>
              </a:spcAft>
            </a:pPr>
            <a:r>
              <a:rPr lang="en-GB" dirty="0">
                <a:latin typeface="Calibri"/>
                <a:ea typeface="Calibri"/>
                <a:cs typeface="Times New Roman"/>
              </a:rPr>
              <a:t> </a:t>
            </a:r>
          </a:p>
          <a:p>
            <a:pPr marL="226520" indent="-226520">
              <a:buFont typeface="+mj-lt"/>
              <a:buAutoNum type="arabicPeriod" startAt="3"/>
            </a:pPr>
            <a:r>
              <a:rPr lang="en-GB" dirty="0">
                <a:latin typeface="Calibri"/>
                <a:ea typeface="Calibri"/>
                <a:cs typeface="Times New Roman"/>
              </a:rPr>
              <a:t>The July 2015 Commission Communication on the role of NPBs in supporting the investment plan for Europe (see COM(2015)361final of 22 July 2015) underlines their important role and encourages the EIB group to explore opportunities to develop new modes of enhanced cooperation and products. Synergies between the EIB Group and the NPBs can be envisaged across the entire project cycle including technical due diligence.</a:t>
            </a:r>
            <a:endParaRPr lang="en-GB"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21</a:t>
            </a:fld>
            <a:endParaRPr lang="en-GB" altLang="en-US"/>
          </a:p>
        </p:txBody>
      </p:sp>
    </p:spTree>
    <p:extLst>
      <p:ext uri="{BB962C8B-B14F-4D97-AF65-F5344CB8AC3E}">
        <p14:creationId xmlns:p14="http://schemas.microsoft.com/office/powerpoint/2010/main" val="2764475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0"/>
              </a:spcBef>
              <a:spcAft>
                <a:spcPts val="991"/>
              </a:spcAft>
            </a:pPr>
            <a:r>
              <a:rPr lang="en-GB" dirty="0">
                <a:latin typeface="Calibri"/>
                <a:ea typeface="Calibri"/>
                <a:cs typeface="Times New Roman"/>
              </a:rPr>
              <a:t>The purpose of this slide is to: </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Present Investment Platform as a delivery mechanism for support to portfolio of projects</a:t>
            </a:r>
          </a:p>
          <a:p>
            <a:pPr marL="339781" indent="-339781">
              <a:lnSpc>
                <a:spcPct val="115000"/>
              </a:lnSpc>
              <a:spcBef>
                <a:spcPts val="0"/>
              </a:spcBef>
              <a:spcAft>
                <a:spcPts val="0"/>
              </a:spcAft>
              <a:buFont typeface="+mj-lt"/>
              <a:buAutoNum type="arabicPeriod"/>
            </a:pPr>
            <a:r>
              <a:rPr lang="en-GB" dirty="0">
                <a:latin typeface="Calibri"/>
                <a:ea typeface="Calibri"/>
                <a:cs typeface="Times New Roman"/>
              </a:rPr>
              <a:t>Present different types of IP (geographical and </a:t>
            </a:r>
            <a:r>
              <a:rPr lang="en-GB" dirty="0" err="1">
                <a:latin typeface="Calibri"/>
                <a:ea typeface="Calibri"/>
                <a:cs typeface="Times New Roman"/>
              </a:rPr>
              <a:t>sectoral</a:t>
            </a:r>
            <a:r>
              <a:rPr lang="en-GB" dirty="0">
                <a:latin typeface="Calibri"/>
                <a:ea typeface="Calibri"/>
                <a:cs typeface="Times New Roman"/>
              </a:rPr>
              <a:t> focus)</a:t>
            </a:r>
          </a:p>
          <a:p>
            <a:pPr marL="339781" indent="-339781">
              <a:lnSpc>
                <a:spcPct val="115000"/>
              </a:lnSpc>
              <a:spcBef>
                <a:spcPts val="0"/>
              </a:spcBef>
              <a:spcAft>
                <a:spcPts val="991"/>
              </a:spcAft>
              <a:buFont typeface="+mj-lt"/>
              <a:buAutoNum type="arabicPeriod"/>
            </a:pPr>
            <a:r>
              <a:rPr lang="en-GB" dirty="0">
                <a:latin typeface="Calibri"/>
                <a:ea typeface="Calibri"/>
                <a:cs typeface="Times New Roman"/>
              </a:rPr>
              <a:t>Indicate their role in attracting co-investors and other stakeholders </a:t>
            </a:r>
          </a:p>
          <a:p>
            <a:pPr algn="ctr">
              <a:lnSpc>
                <a:spcPct val="115000"/>
              </a:lnSpc>
              <a:spcBef>
                <a:spcPts val="0"/>
              </a:spcBef>
              <a:spcAft>
                <a:spcPts val="991"/>
              </a:spcAft>
            </a:pPr>
            <a:r>
              <a:rPr lang="en-GB" b="1" dirty="0">
                <a:latin typeface="Calibri"/>
                <a:ea typeface="Calibri"/>
                <a:cs typeface="Times New Roman"/>
              </a:rPr>
              <a:t>___________________________________________</a:t>
            </a:r>
            <a:endParaRPr lang="en-GB" dirty="0">
              <a:latin typeface="Calibri"/>
              <a:ea typeface="Calibri"/>
              <a:cs typeface="Times New Roman"/>
            </a:endParaRPr>
          </a:p>
          <a:p>
            <a:pPr marL="339781" indent="-339781">
              <a:lnSpc>
                <a:spcPct val="115000"/>
              </a:lnSpc>
              <a:spcBef>
                <a:spcPts val="0"/>
              </a:spcBef>
              <a:spcAft>
                <a:spcPts val="991"/>
              </a:spcAft>
              <a:buFont typeface="+mj-lt"/>
              <a:buAutoNum type="arabicPeriod"/>
            </a:pPr>
            <a:r>
              <a:rPr lang="en-GB" dirty="0">
                <a:latin typeface="Calibri"/>
                <a:ea typeface="Calibri"/>
                <a:cs typeface="Times New Roman"/>
              </a:rPr>
              <a:t>The EFSI Regulation places significant emphasis on the role of Investment Platforms within EFSI as a tool for pooling investment projects with a thematic or geographic focus. Investment Platforms are co-investment arrangements structured with a view to catalysing investments in </a:t>
            </a:r>
            <a:r>
              <a:rPr lang="en-GB" b="1" dirty="0">
                <a:latin typeface="Calibri"/>
                <a:ea typeface="Calibri"/>
                <a:cs typeface="Times New Roman"/>
              </a:rPr>
              <a:t>a portfolio of projects</a:t>
            </a:r>
            <a:r>
              <a:rPr lang="en-GB" dirty="0">
                <a:latin typeface="Calibri"/>
                <a:ea typeface="Calibri"/>
                <a:cs typeface="Times New Roman"/>
              </a:rPr>
              <a:t> (as opposed to individual projects) with a thematic or geographic focus. Investment Platforms are a means to aggregate investment projects, reduce transaction and information costs and provide for more efficient risk allocation between various investors.</a:t>
            </a:r>
          </a:p>
          <a:p>
            <a:pPr>
              <a:lnSpc>
                <a:spcPct val="115000"/>
              </a:lnSpc>
              <a:spcBef>
                <a:spcPts val="0"/>
              </a:spcBef>
              <a:spcAft>
                <a:spcPts val="991"/>
              </a:spcAft>
            </a:pPr>
            <a:r>
              <a:rPr lang="en-GB" dirty="0">
                <a:latin typeface="Calibri"/>
                <a:ea typeface="Calibri"/>
                <a:cs typeface="Times New Roman"/>
              </a:rPr>
              <a:t> </a:t>
            </a:r>
          </a:p>
          <a:p>
            <a:pPr marL="339781" indent="-339781">
              <a:lnSpc>
                <a:spcPct val="115000"/>
              </a:lnSpc>
              <a:spcBef>
                <a:spcPts val="0"/>
              </a:spcBef>
              <a:spcAft>
                <a:spcPts val="991"/>
              </a:spcAft>
              <a:buFont typeface="+mj-lt"/>
              <a:buAutoNum type="arabicPeriod" startAt="2"/>
            </a:pPr>
            <a:r>
              <a:rPr lang="en-GB" dirty="0">
                <a:latin typeface="Calibri"/>
                <a:ea typeface="Calibri"/>
                <a:cs typeface="Times New Roman"/>
              </a:rPr>
              <a:t>Platforms can benefit from EIB Group EFSI financing under both the Infrastructure &amp; Innovation (“IIW”) and SME window (“SMEW”).</a:t>
            </a:r>
          </a:p>
          <a:p>
            <a:pPr indent="226520">
              <a:lnSpc>
                <a:spcPct val="115000"/>
              </a:lnSpc>
              <a:spcBef>
                <a:spcPts val="0"/>
              </a:spcBef>
              <a:spcAft>
                <a:spcPts val="991"/>
              </a:spcAft>
            </a:pPr>
            <a:r>
              <a:rPr lang="en-GB" dirty="0">
                <a:latin typeface="Calibri"/>
                <a:ea typeface="Calibri"/>
                <a:cs typeface="Times New Roman"/>
              </a:rPr>
              <a:t>The Platforms can cover a wide range of possible geographical scope of related projects:</a:t>
            </a:r>
          </a:p>
          <a:p>
            <a:pPr marL="339781" indent="-339781">
              <a:lnSpc>
                <a:spcPct val="115000"/>
              </a:lnSpc>
              <a:spcBef>
                <a:spcPts val="0"/>
              </a:spcBef>
              <a:spcAft>
                <a:spcPts val="0"/>
              </a:spcAft>
              <a:buFont typeface="+mj-lt"/>
              <a:buAutoNum type="romanLcPeriod"/>
              <a:tabLst>
                <a:tab pos="604053" algn="l"/>
              </a:tabLst>
            </a:pPr>
            <a:r>
              <a:rPr lang="en-GB" dirty="0">
                <a:latin typeface="Calibri"/>
                <a:ea typeface="Calibri"/>
                <a:cs typeface="Times New Roman"/>
              </a:rPr>
              <a:t>A national Platform (single-country Platform) supports projects on the territory of a single Member State;</a:t>
            </a:r>
          </a:p>
          <a:p>
            <a:pPr marL="339781" indent="-339781">
              <a:lnSpc>
                <a:spcPct val="115000"/>
              </a:lnSpc>
              <a:spcBef>
                <a:spcPts val="0"/>
              </a:spcBef>
              <a:spcAft>
                <a:spcPts val="0"/>
              </a:spcAft>
              <a:buFont typeface="+mj-lt"/>
              <a:buAutoNum type="romanLcPeriod"/>
              <a:tabLst>
                <a:tab pos="604053" algn="l"/>
              </a:tabLst>
            </a:pPr>
            <a:r>
              <a:rPr lang="en-GB" dirty="0">
                <a:latin typeface="Calibri"/>
                <a:ea typeface="Calibri"/>
                <a:cs typeface="Times New Roman"/>
              </a:rPr>
              <a:t>A multi-country Platform supports projects situated in a group of Member States and non-EU Member States. A Platform could cover the whole of the EU (all 28 Member States);</a:t>
            </a:r>
          </a:p>
          <a:p>
            <a:pPr marL="339781" indent="-339781">
              <a:lnSpc>
                <a:spcPct val="115000"/>
              </a:lnSpc>
              <a:spcBef>
                <a:spcPts val="0"/>
              </a:spcBef>
              <a:spcAft>
                <a:spcPts val="0"/>
              </a:spcAft>
              <a:buFont typeface="+mj-lt"/>
              <a:buAutoNum type="romanLcPeriod"/>
              <a:tabLst>
                <a:tab pos="604053" algn="l"/>
              </a:tabLst>
            </a:pPr>
            <a:r>
              <a:rPr lang="en-GB" dirty="0">
                <a:latin typeface="Calibri"/>
                <a:ea typeface="Calibri"/>
                <a:cs typeface="Times New Roman"/>
              </a:rPr>
              <a:t>A regional Platform supports projects in a given region within a single Member State;</a:t>
            </a:r>
          </a:p>
          <a:p>
            <a:pPr marL="339781" indent="-339781">
              <a:lnSpc>
                <a:spcPct val="115000"/>
              </a:lnSpc>
              <a:spcBef>
                <a:spcPts val="0"/>
              </a:spcBef>
              <a:spcAft>
                <a:spcPts val="0"/>
              </a:spcAft>
              <a:buFont typeface="+mj-lt"/>
              <a:buAutoNum type="romanLcPeriod"/>
              <a:tabLst>
                <a:tab pos="604053" algn="l"/>
              </a:tabLst>
            </a:pPr>
            <a:r>
              <a:rPr lang="en-GB" dirty="0">
                <a:latin typeface="Calibri"/>
                <a:ea typeface="Calibri"/>
                <a:cs typeface="Times New Roman"/>
              </a:rPr>
              <a:t>A multi-regional Platform would support projects in several regions, either in a single Member State or in several different Member States.</a:t>
            </a:r>
          </a:p>
          <a:p>
            <a:pPr>
              <a:lnSpc>
                <a:spcPct val="115000"/>
              </a:lnSpc>
              <a:spcBef>
                <a:spcPts val="0"/>
              </a:spcBef>
              <a:spcAft>
                <a:spcPts val="991"/>
              </a:spcAft>
            </a:pPr>
            <a:r>
              <a:rPr lang="en-GB" dirty="0">
                <a:latin typeface="Calibri"/>
                <a:ea typeface="Calibri"/>
                <a:cs typeface="Times New Roman"/>
              </a:rPr>
              <a:t> </a:t>
            </a:r>
          </a:p>
          <a:p>
            <a:pPr marL="226520">
              <a:lnSpc>
                <a:spcPct val="115000"/>
              </a:lnSpc>
              <a:spcBef>
                <a:spcPts val="0"/>
              </a:spcBef>
              <a:spcAft>
                <a:spcPts val="991"/>
              </a:spcAft>
            </a:pPr>
            <a:r>
              <a:rPr lang="en-GB" dirty="0">
                <a:latin typeface="Calibri"/>
                <a:ea typeface="Calibri"/>
                <a:cs typeface="Times New Roman"/>
              </a:rPr>
              <a:t>The Platforms can have a pre-defined thematic (sectorial) focus, supporting the eligible objectives under the EFSI Regulation (Art. 9). Platforms could have either:</a:t>
            </a:r>
          </a:p>
          <a:p>
            <a:pPr marL="302027">
              <a:lnSpc>
                <a:spcPct val="115000"/>
              </a:lnSpc>
              <a:spcBef>
                <a:spcPts val="0"/>
              </a:spcBef>
              <a:spcAft>
                <a:spcPts val="0"/>
              </a:spcAft>
            </a:pPr>
            <a:r>
              <a:rPr lang="en-GB" dirty="0">
                <a:latin typeface="Calibri"/>
                <a:ea typeface="Calibri"/>
                <a:cs typeface="Times New Roman"/>
              </a:rPr>
              <a:t>i. Mono-sector focus, e.g. "energy efficiency" or "renewable energy generation" or "broadband", or</a:t>
            </a:r>
          </a:p>
          <a:p>
            <a:pPr marL="302027">
              <a:lnSpc>
                <a:spcPct val="115000"/>
              </a:lnSpc>
              <a:spcBef>
                <a:spcPts val="0"/>
              </a:spcBef>
              <a:spcAft>
                <a:spcPts val="0"/>
              </a:spcAft>
            </a:pPr>
            <a:r>
              <a:rPr lang="en-GB" dirty="0">
                <a:latin typeface="Calibri"/>
                <a:ea typeface="Calibri"/>
                <a:cs typeface="Times New Roman"/>
              </a:rPr>
              <a:t>ii. Multi-sector focus, e.g. "social infrastructure investment and energy efficiency"</a:t>
            </a:r>
          </a:p>
          <a:p>
            <a:pPr>
              <a:lnSpc>
                <a:spcPct val="115000"/>
              </a:lnSpc>
              <a:spcBef>
                <a:spcPts val="0"/>
              </a:spcBef>
              <a:spcAft>
                <a:spcPts val="991"/>
              </a:spcAft>
            </a:pPr>
            <a:r>
              <a:rPr lang="en-GB" dirty="0">
                <a:latin typeface="Calibri"/>
                <a:ea typeface="Calibri"/>
                <a:cs typeface="Times New Roman"/>
              </a:rPr>
              <a:t> </a:t>
            </a:r>
          </a:p>
          <a:p>
            <a:pPr>
              <a:lnSpc>
                <a:spcPct val="115000"/>
              </a:lnSpc>
              <a:spcBef>
                <a:spcPts val="0"/>
              </a:spcBef>
              <a:spcAft>
                <a:spcPts val="991"/>
              </a:spcAft>
            </a:pPr>
            <a:r>
              <a:rPr lang="en-GB" dirty="0">
                <a:latin typeface="Calibri"/>
                <a:ea typeface="Calibri"/>
                <a:cs typeface="Times New Roman"/>
              </a:rPr>
              <a:t> </a:t>
            </a:r>
          </a:p>
          <a:p>
            <a:pPr marL="339781" indent="-339781">
              <a:lnSpc>
                <a:spcPct val="115000"/>
              </a:lnSpc>
              <a:spcBef>
                <a:spcPts val="0"/>
              </a:spcBef>
              <a:spcAft>
                <a:spcPts val="991"/>
              </a:spcAft>
              <a:buFont typeface="+mj-lt"/>
              <a:buAutoNum type="arabicPeriod" startAt="3"/>
            </a:pPr>
            <a:r>
              <a:rPr lang="en-GB" dirty="0">
                <a:latin typeface="Calibri"/>
                <a:ea typeface="Calibri"/>
                <a:cs typeface="Times New Roman"/>
              </a:rPr>
              <a:t>Since Investment Platforms comprise a wide variety of products, it makes them an attractive tool to respond to market needs. Well-designed Investment Platforms have the potential to attract investment from and to combine resources from different parties, in particular NPBs, institutional investors and Sovereign Wealth Funds (SWFs), and thus boost the leverage and impact of EIB Group EFSI financing.</a:t>
            </a:r>
          </a:p>
          <a:p>
            <a:r>
              <a:rPr lang="en-GB" dirty="0">
                <a:latin typeface="Calibri"/>
                <a:ea typeface="Calibri"/>
                <a:cs typeface="Times New Roman"/>
              </a:rPr>
              <a:t>Investment Platforms can, where appropriate, bring together co-investors, public authorities, experts, education, training and research institutions, the relevant social partners and representatives of the civil society and other relevant actors at EU, national and regional levels. This may take place within existing fora, e.g. macro-regions, networks, stakeholders groups.</a:t>
            </a:r>
            <a:endParaRPr lang="en-GB"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22</a:t>
            </a:fld>
            <a:endParaRPr lang="en-GB" altLang="en-US"/>
          </a:p>
        </p:txBody>
      </p:sp>
    </p:spTree>
    <p:extLst>
      <p:ext uri="{BB962C8B-B14F-4D97-AF65-F5344CB8AC3E}">
        <p14:creationId xmlns:p14="http://schemas.microsoft.com/office/powerpoint/2010/main" val="2764475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Some general ground rules:</a:t>
            </a:r>
          </a:p>
          <a:p>
            <a:pPr marL="169890" indent="-169890">
              <a:buFont typeface="Arial" panose="020B0604020202020204" pitchFamily="34" charset="0"/>
              <a:buChar char="•"/>
            </a:pPr>
            <a:r>
              <a:rPr lang="en-GB" noProof="0" dirty="0"/>
              <a:t>If</a:t>
            </a:r>
            <a:r>
              <a:rPr lang="en-GB" baseline="0" noProof="0" dirty="0"/>
              <a:t> combined, the use of ESI Funds has to be </a:t>
            </a:r>
            <a:r>
              <a:rPr lang="en-GB" b="1" baseline="0" noProof="0" dirty="0"/>
              <a:t>in line with the eligibility criteria and policy objectives of the originating programme</a:t>
            </a:r>
            <a:r>
              <a:rPr lang="en-GB" baseline="0" noProof="0" dirty="0"/>
              <a:t>. CPR rules continue to apply (e.g. as regards double funding, preferential remuneration, ex-ante assessment etc.)</a:t>
            </a:r>
            <a:endParaRPr lang="en-GB" noProof="0" dirty="0"/>
          </a:p>
          <a:p>
            <a:pPr marL="169890" indent="-169890">
              <a:buFont typeface="Arial" panose="020B0604020202020204" pitchFamily="34" charset="0"/>
              <a:buChar char="•"/>
            </a:pPr>
            <a:r>
              <a:rPr lang="en-GB" dirty="0"/>
              <a:t>ESI Funds programme resources </a:t>
            </a:r>
            <a:r>
              <a:rPr lang="en-GB" b="1" dirty="0"/>
              <a:t>cannot be transferred directly </a:t>
            </a:r>
            <a:r>
              <a:rPr lang="en-GB" dirty="0"/>
              <a:t>to the EFSI. </a:t>
            </a:r>
          </a:p>
          <a:p>
            <a:pPr marL="169890" indent="-169890">
              <a:buFont typeface="Arial" panose="020B0604020202020204" pitchFamily="34" charset="0"/>
              <a:buChar char="•"/>
            </a:pPr>
            <a:r>
              <a:rPr lang="en-GB" dirty="0"/>
              <a:t>Given its nature and structure, EFSI support to a project </a:t>
            </a:r>
            <a:r>
              <a:rPr lang="en-GB" b="1" dirty="0"/>
              <a:t>cannot count as national co-financing </a:t>
            </a:r>
            <a:r>
              <a:rPr lang="en-GB" dirty="0"/>
              <a:t>of an ESI Funds programme. However, national co-financing of an ESI Funds programme could still be provided through another EIB/EIF financial product, either through a Structural Programme Loan or through intervention at project level. It is also possible that, under certain circumstances, any additional resources leveraged and triggered by the combined ESI Funds and EFSI interventions could be treated as national co-financing for the ESI Funds programme.</a:t>
            </a:r>
            <a:endParaRPr lang="en-GB" noProof="0"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23</a:t>
            </a:fld>
            <a:endParaRPr lang="en-GB" altLang="en-US"/>
          </a:p>
        </p:txBody>
      </p:sp>
    </p:spTree>
    <p:extLst>
      <p:ext uri="{BB962C8B-B14F-4D97-AF65-F5344CB8AC3E}">
        <p14:creationId xmlns:p14="http://schemas.microsoft.com/office/powerpoint/2010/main" val="2128832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781" indent="-339781">
              <a:lnSpc>
                <a:spcPct val="115000"/>
              </a:lnSpc>
              <a:spcBef>
                <a:spcPts val="595"/>
              </a:spcBef>
              <a:spcAft>
                <a:spcPts val="991"/>
              </a:spcAft>
              <a:buFont typeface="+mj-lt"/>
              <a:buAutoNum type="arabicPeriod"/>
            </a:pPr>
            <a:r>
              <a:rPr lang="en-GB" dirty="0">
                <a:latin typeface="Calibri"/>
                <a:ea typeface="Calibri"/>
                <a:cs typeface="Times New Roman"/>
              </a:rPr>
              <a:t>In this type of combination ESI Fund programme and EFSI will meet at project level (they will invest in the same project but through distinct compartments).</a:t>
            </a:r>
          </a:p>
          <a:p>
            <a:pPr>
              <a:lnSpc>
                <a:spcPct val="115000"/>
              </a:lnSpc>
              <a:spcBef>
                <a:spcPts val="595"/>
              </a:spcBef>
              <a:spcAft>
                <a:spcPts val="991"/>
              </a:spcAft>
            </a:pPr>
            <a:r>
              <a:rPr lang="en-GB" dirty="0">
                <a:latin typeface="Calibri"/>
                <a:ea typeface="Calibri"/>
                <a:cs typeface="Times New Roman"/>
              </a:rPr>
              <a:t> </a:t>
            </a:r>
          </a:p>
          <a:p>
            <a:pPr marL="339781" indent="-339781">
              <a:lnSpc>
                <a:spcPct val="115000"/>
              </a:lnSpc>
              <a:spcBef>
                <a:spcPts val="595"/>
              </a:spcBef>
              <a:spcAft>
                <a:spcPts val="0"/>
              </a:spcAft>
              <a:buFont typeface="+mj-lt"/>
              <a:buAutoNum type="arabicPeriod" startAt="2"/>
            </a:pPr>
            <a:r>
              <a:rPr lang="en-GB" dirty="0">
                <a:latin typeface="Calibri"/>
                <a:ea typeface="Calibri"/>
                <a:cs typeface="Times New Roman"/>
              </a:rPr>
              <a:t>An eligible project receives funding:</a:t>
            </a:r>
          </a:p>
          <a:p>
            <a:pPr marL="339781" indent="-339781">
              <a:lnSpc>
                <a:spcPct val="115000"/>
              </a:lnSpc>
              <a:spcBef>
                <a:spcPts val="595"/>
              </a:spcBef>
              <a:spcAft>
                <a:spcPts val="991"/>
              </a:spcAft>
              <a:buFont typeface="Symbol"/>
              <a:buChar char=""/>
            </a:pPr>
            <a:r>
              <a:rPr lang="en-GB" dirty="0">
                <a:latin typeface="Calibri"/>
                <a:ea typeface="Calibri"/>
                <a:cs typeface="Times New Roman"/>
              </a:rPr>
              <a:t>from the ESIF programme (in the form of a grant (</a:t>
            </a:r>
            <a:r>
              <a:rPr lang="en-GB" b="1" dirty="0">
                <a:latin typeface="Calibri"/>
                <a:ea typeface="Calibri"/>
                <a:cs typeface="Times New Roman"/>
              </a:rPr>
              <a:t>this slide</a:t>
            </a:r>
            <a:r>
              <a:rPr lang="en-GB" dirty="0">
                <a:latin typeface="Calibri"/>
                <a:ea typeface="Calibri"/>
                <a:cs typeface="Times New Roman"/>
              </a:rPr>
              <a:t>) or through a financial instrument (</a:t>
            </a:r>
            <a:r>
              <a:rPr lang="en-GB" b="1" dirty="0">
                <a:latin typeface="Calibri"/>
                <a:ea typeface="Calibri"/>
                <a:cs typeface="Times New Roman"/>
              </a:rPr>
              <a:t>next slide</a:t>
            </a:r>
            <a:r>
              <a:rPr lang="en-GB" dirty="0">
                <a:latin typeface="Calibri"/>
                <a:ea typeface="Calibri"/>
                <a:cs typeface="Times New Roman"/>
              </a:rPr>
              <a:t>)), </a:t>
            </a:r>
          </a:p>
          <a:p>
            <a:pPr marL="339781" indent="-339781">
              <a:lnSpc>
                <a:spcPct val="115000"/>
              </a:lnSpc>
              <a:spcBef>
                <a:spcPts val="595"/>
              </a:spcBef>
              <a:spcAft>
                <a:spcPts val="991"/>
              </a:spcAft>
              <a:buFont typeface="Symbol"/>
              <a:buChar char=""/>
            </a:pPr>
            <a:r>
              <a:rPr lang="en-GB" dirty="0">
                <a:latin typeface="Calibri"/>
                <a:ea typeface="Calibri"/>
                <a:cs typeface="Times New Roman"/>
              </a:rPr>
              <a:t>from EFSI (always in a form of financial instrument product (e.g. loan)</a:t>
            </a:r>
          </a:p>
          <a:p>
            <a:pPr marL="339781" indent="-339781">
              <a:lnSpc>
                <a:spcPct val="115000"/>
              </a:lnSpc>
              <a:spcBef>
                <a:spcPts val="595"/>
              </a:spcBef>
              <a:spcAft>
                <a:spcPts val="991"/>
              </a:spcAft>
              <a:buFont typeface="Symbol"/>
              <a:buChar char=""/>
            </a:pPr>
            <a:r>
              <a:rPr lang="en-GB" dirty="0">
                <a:latin typeface="Calibri"/>
                <a:ea typeface="Calibri"/>
                <a:cs typeface="Times New Roman"/>
              </a:rPr>
              <a:t>and possibly also from other investors attracted by ESI Funds and EFSI. </a:t>
            </a:r>
          </a:p>
          <a:p>
            <a:pPr marL="30202">
              <a:lnSpc>
                <a:spcPct val="115000"/>
              </a:lnSpc>
              <a:spcBef>
                <a:spcPts val="595"/>
              </a:spcBef>
              <a:spcAft>
                <a:spcPts val="991"/>
              </a:spcAft>
            </a:pPr>
            <a:r>
              <a:rPr lang="en-GB" dirty="0">
                <a:latin typeface="Calibri"/>
                <a:ea typeface="Calibri"/>
                <a:cs typeface="Times New Roman"/>
              </a:rPr>
              <a:t> </a:t>
            </a:r>
          </a:p>
          <a:p>
            <a:pPr marL="339781" indent="-339781">
              <a:lnSpc>
                <a:spcPct val="115000"/>
              </a:lnSpc>
              <a:spcBef>
                <a:spcPts val="595"/>
              </a:spcBef>
              <a:spcAft>
                <a:spcPts val="991"/>
              </a:spcAft>
              <a:buFont typeface="+mj-lt"/>
              <a:buAutoNum type="arabicPeriod" startAt="3"/>
            </a:pPr>
            <a:r>
              <a:rPr lang="en-GB" dirty="0">
                <a:latin typeface="Calibri"/>
                <a:ea typeface="Calibri"/>
                <a:cs typeface="Times New Roman"/>
              </a:rPr>
              <a:t>When thinking of bigger infrastructure projects, grant support is often needed to make a project bankable and attractive for private investors.</a:t>
            </a:r>
          </a:p>
          <a:p>
            <a:endParaRPr lang="en-GB"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24</a:t>
            </a:fld>
            <a:endParaRPr lang="en-GB" altLang="en-US"/>
          </a:p>
        </p:txBody>
      </p:sp>
    </p:spTree>
    <p:extLst>
      <p:ext uri="{BB962C8B-B14F-4D97-AF65-F5344CB8AC3E}">
        <p14:creationId xmlns:p14="http://schemas.microsoft.com/office/powerpoint/2010/main" val="2688244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25</a:t>
            </a:fld>
            <a:endParaRPr lang="en-GB" altLang="en-US"/>
          </a:p>
        </p:txBody>
      </p:sp>
    </p:spTree>
    <p:extLst>
      <p:ext uri="{BB962C8B-B14F-4D97-AF65-F5344CB8AC3E}">
        <p14:creationId xmlns:p14="http://schemas.microsoft.com/office/powerpoint/2010/main" val="2136673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595"/>
              </a:spcBef>
              <a:spcAft>
                <a:spcPts val="991"/>
              </a:spcAft>
            </a:pPr>
            <a:r>
              <a:rPr lang="en-GB" dirty="0">
                <a:latin typeface="Calibri"/>
                <a:ea typeface="Calibri"/>
                <a:cs typeface="Times New Roman"/>
              </a:rPr>
              <a:t> </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In this type of combination ESI Funds programme and EFSI will </a:t>
            </a:r>
            <a:r>
              <a:rPr lang="en-GB" b="1" dirty="0">
                <a:latin typeface="Calibri"/>
                <a:ea typeface="Calibri"/>
                <a:cs typeface="Times New Roman"/>
              </a:rPr>
              <a:t>meet at the level of Investment platform</a:t>
            </a:r>
            <a:r>
              <a:rPr lang="en-GB" dirty="0">
                <a:latin typeface="Calibri"/>
                <a:ea typeface="Calibri"/>
                <a:cs typeface="Times New Roman"/>
              </a:rPr>
              <a:t> (which under CPR rules will be considered as a financial instrument).</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Both support from EFSI and ESI funds programme takes the form of financial instrument product (e.g. equity). This combination type will not work with a grant from ESI funds!</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Two main possibilities exist:</a:t>
            </a:r>
          </a:p>
          <a:p>
            <a:pPr marL="339781" indent="-339781">
              <a:lnSpc>
                <a:spcPct val="115000"/>
              </a:lnSpc>
              <a:spcBef>
                <a:spcPts val="595"/>
              </a:spcBef>
              <a:spcAft>
                <a:spcPts val="0"/>
              </a:spcAft>
              <a:buFont typeface="Symbol"/>
              <a:buChar char=""/>
            </a:pPr>
            <a:r>
              <a:rPr lang="en-GB" dirty="0">
                <a:latin typeface="Calibri"/>
                <a:ea typeface="Calibri"/>
                <a:cs typeface="Times New Roman"/>
              </a:rPr>
              <a:t>the managing authority may want to set up a </a:t>
            </a:r>
            <a:r>
              <a:rPr lang="en-GB" b="1" dirty="0">
                <a:latin typeface="Calibri"/>
                <a:ea typeface="Calibri"/>
                <a:cs typeface="Times New Roman"/>
              </a:rPr>
              <a:t>new </a:t>
            </a:r>
            <a:r>
              <a:rPr lang="en-GB" dirty="0">
                <a:latin typeface="Calibri"/>
                <a:ea typeface="Calibri"/>
                <a:cs typeface="Times New Roman"/>
              </a:rPr>
              <a:t>investment platform (considered as a financial instrument under CPR) in which EFSI and other investors would invest their resources. The investment platform would then invest EFSI and distinct ESI Funds programme contributions in projects (other investors may participate)</a:t>
            </a:r>
          </a:p>
          <a:p>
            <a:pPr marL="339781" indent="-339781">
              <a:lnSpc>
                <a:spcPct val="115000"/>
              </a:lnSpc>
              <a:spcBef>
                <a:spcPts val="595"/>
              </a:spcBef>
              <a:spcAft>
                <a:spcPts val="991"/>
              </a:spcAft>
              <a:buFont typeface="Symbol"/>
              <a:buChar char=""/>
            </a:pPr>
            <a:r>
              <a:rPr lang="en-GB" dirty="0">
                <a:latin typeface="Calibri"/>
                <a:ea typeface="Calibri"/>
                <a:cs typeface="Times New Roman"/>
              </a:rPr>
              <a:t>Another possibility is that the managing authority makes an ESI Funds programme contribution into an </a:t>
            </a:r>
            <a:r>
              <a:rPr lang="en-GB" b="1" dirty="0">
                <a:latin typeface="Calibri"/>
                <a:ea typeface="Calibri"/>
                <a:cs typeface="Times New Roman"/>
              </a:rPr>
              <a:t>existing</a:t>
            </a:r>
            <a:r>
              <a:rPr lang="en-GB" dirty="0">
                <a:latin typeface="Calibri"/>
                <a:ea typeface="Calibri"/>
                <a:cs typeface="Times New Roman"/>
              </a:rPr>
              <a:t> investment platform (considered as a financial instrument under CPR) which was set up with EFSI resources at national, regional, transnational or </a:t>
            </a:r>
            <a:r>
              <a:rPr lang="en-GB" dirty="0" err="1">
                <a:latin typeface="Calibri"/>
                <a:ea typeface="Calibri"/>
                <a:cs typeface="Times New Roman"/>
              </a:rPr>
              <a:t>cross-border</a:t>
            </a:r>
            <a:r>
              <a:rPr lang="en-GB" dirty="0">
                <a:latin typeface="Calibri"/>
                <a:ea typeface="Calibri"/>
                <a:cs typeface="Times New Roman"/>
              </a:rPr>
              <a:t> level. The investment platform would then invest EFSI and distinct ESI Funds programme contributions in projects (other investors may participate)</a:t>
            </a:r>
          </a:p>
          <a:p>
            <a:endParaRPr lang="en-GB"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26</a:t>
            </a:fld>
            <a:endParaRPr lang="en-GB" altLang="en-US"/>
          </a:p>
        </p:txBody>
      </p:sp>
    </p:spTree>
    <p:extLst>
      <p:ext uri="{BB962C8B-B14F-4D97-AF65-F5344CB8AC3E}">
        <p14:creationId xmlns:p14="http://schemas.microsoft.com/office/powerpoint/2010/main" val="3378108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595"/>
              </a:spcBef>
              <a:spcAft>
                <a:spcPts val="991"/>
              </a:spcAft>
            </a:pPr>
            <a:r>
              <a:rPr lang="en-GB" dirty="0">
                <a:latin typeface="Calibri"/>
                <a:ea typeface="Calibri"/>
                <a:cs typeface="Times New Roman"/>
              </a:rPr>
              <a:t> </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In this type of combination ESI Funds programme and E</a:t>
            </a:r>
            <a:r>
              <a:rPr lang="en-GB" b="1" dirty="0">
                <a:latin typeface="Calibri"/>
                <a:ea typeface="Calibri"/>
                <a:cs typeface="Times New Roman"/>
              </a:rPr>
              <a:t>FSI channelled through an investment platform</a:t>
            </a:r>
            <a:r>
              <a:rPr lang="en-GB" dirty="0">
                <a:latin typeface="Calibri"/>
                <a:ea typeface="Calibri"/>
                <a:cs typeface="Times New Roman"/>
              </a:rPr>
              <a:t> will </a:t>
            </a:r>
            <a:r>
              <a:rPr lang="en-GB" b="1" dirty="0">
                <a:latin typeface="Calibri"/>
                <a:ea typeface="Calibri"/>
                <a:cs typeface="Times New Roman"/>
              </a:rPr>
              <a:t>meet at the level of financial instrument</a:t>
            </a:r>
            <a:r>
              <a:rPr lang="en-GB" dirty="0">
                <a:latin typeface="Calibri"/>
                <a:ea typeface="Calibri"/>
                <a:cs typeface="Times New Roman"/>
              </a:rPr>
              <a:t>.</a:t>
            </a: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In this scenario, the managing authority sets up a financial instrument under CPR in which the investment platform (set up with EFSI support) participates as an investor. Other investors may also participate. The financial instrument would then invest EFSI and distinct ESI Funds programme contributions in projects (other investors may participate also at project level).</a:t>
            </a:r>
          </a:p>
          <a:p>
            <a:pPr marL="339781" indent="-339781">
              <a:lnSpc>
                <a:spcPct val="115000"/>
              </a:lnSpc>
              <a:spcBef>
                <a:spcPts val="595"/>
              </a:spcBef>
              <a:spcAft>
                <a:spcPts val="991"/>
              </a:spcAft>
              <a:buFont typeface="+mj-lt"/>
              <a:buAutoNum type="arabicPeriod"/>
            </a:pPr>
            <a:r>
              <a:rPr lang="en-GB" dirty="0">
                <a:latin typeface="Calibri"/>
                <a:ea typeface="Calibri"/>
                <a:cs typeface="Times New Roman"/>
              </a:rPr>
              <a:t>Another option would be an intervention by an investment platform (set up with EFSI support), directly at project level on a deal by deal basis.</a:t>
            </a:r>
          </a:p>
          <a:p>
            <a:endParaRPr lang="en-GB"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27</a:t>
            </a:fld>
            <a:endParaRPr lang="en-GB" altLang="en-US"/>
          </a:p>
        </p:txBody>
      </p:sp>
    </p:spTree>
    <p:extLst>
      <p:ext uri="{BB962C8B-B14F-4D97-AF65-F5344CB8AC3E}">
        <p14:creationId xmlns:p14="http://schemas.microsoft.com/office/powerpoint/2010/main" val="584141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In this type of combination ESI Funds programme and EFSI would </a:t>
            </a:r>
            <a:r>
              <a:rPr lang="en-GB" b="1" dirty="0">
                <a:latin typeface="Calibri"/>
                <a:ea typeface="Calibri"/>
                <a:cs typeface="Times New Roman"/>
              </a:rPr>
              <a:t>meet at EU level financial instrument.</a:t>
            </a:r>
            <a:endParaRPr lang="en-GB" dirty="0">
              <a:latin typeface="Calibri"/>
              <a:ea typeface="Calibri"/>
              <a:cs typeface="Times New Roman"/>
            </a:endParaRPr>
          </a:p>
          <a:p>
            <a:pPr marL="339781" indent="-339781">
              <a:lnSpc>
                <a:spcPct val="115000"/>
              </a:lnSpc>
              <a:spcBef>
                <a:spcPts val="595"/>
              </a:spcBef>
              <a:spcAft>
                <a:spcPts val="0"/>
              </a:spcAft>
              <a:buFont typeface="+mj-lt"/>
              <a:buAutoNum type="arabicPeriod"/>
            </a:pPr>
            <a:r>
              <a:rPr lang="en-GB" dirty="0">
                <a:latin typeface="Calibri"/>
                <a:ea typeface="Calibri"/>
                <a:cs typeface="Times New Roman"/>
              </a:rPr>
              <a:t>EFSI contribution to EU level instrument took place. Under the SME window, COSME and H2020 available under the EU budget until 2020 were frontloaded thanks to the EFSI guarantee. In other words, the EFSI guarantee allowed to multiply the volume available under existing instruments in 2016 and hence to address much quicker the investment gap.</a:t>
            </a:r>
          </a:p>
          <a:p>
            <a:pPr marL="339781" indent="-339781">
              <a:lnSpc>
                <a:spcPct val="115000"/>
              </a:lnSpc>
              <a:spcBef>
                <a:spcPts val="595"/>
              </a:spcBef>
              <a:spcAft>
                <a:spcPts val="991"/>
              </a:spcAft>
              <a:buFont typeface="+mj-lt"/>
              <a:buAutoNum type="arabicPeriod"/>
            </a:pPr>
            <a:r>
              <a:rPr lang="en-GB" dirty="0">
                <a:latin typeface="Calibri"/>
                <a:ea typeface="Calibri"/>
                <a:cs typeface="Times New Roman"/>
              </a:rPr>
              <a:t>The CPR also allows for the possibility of ESI Funds contributing to (these and other) EU level instruments if this modus will address best the market gaps identified in the ex-ante assessment. This will require establishing compartments in the EU level instruments to ensure that earmarked ESI Funds comply with the geographic and policy criteria of the originating programme. (N.B. so far ESI Funds programme contribution did not take place)</a:t>
            </a:r>
          </a:p>
          <a:p>
            <a:endParaRPr lang="en-GB" dirty="0"/>
          </a:p>
        </p:txBody>
      </p:sp>
      <p:sp>
        <p:nvSpPr>
          <p:cNvPr id="4" name="Slide Number Placeholder 3"/>
          <p:cNvSpPr>
            <a:spLocks noGrp="1"/>
          </p:cNvSpPr>
          <p:nvPr>
            <p:ph type="sldNum" sz="quarter" idx="10"/>
          </p:nvPr>
        </p:nvSpPr>
        <p:spPr/>
        <p:txBody>
          <a:bodyPr/>
          <a:lstStyle/>
          <a:p>
            <a:fld id="{30C36A91-4921-41BC-B369-7A2F2C78E38E}" type="slidenum">
              <a:rPr lang="en-GB" altLang="en-US" smtClean="0"/>
              <a:pPr/>
              <a:t>28</a:t>
            </a:fld>
            <a:endParaRPr lang="en-GB" altLang="en-US"/>
          </a:p>
        </p:txBody>
      </p:sp>
    </p:spTree>
    <p:extLst>
      <p:ext uri="{BB962C8B-B14F-4D97-AF65-F5344CB8AC3E}">
        <p14:creationId xmlns:p14="http://schemas.microsoft.com/office/powerpoint/2010/main" val="1868532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520" indent="-226520">
              <a:buAutoNum type="arabicParenR"/>
            </a:pPr>
            <a:r>
              <a:rPr lang="en-GB" noProof="0" dirty="0"/>
              <a:t>The idea was to develop comprehensive legislation and in this way avoid guidance notes.</a:t>
            </a:r>
          </a:p>
          <a:p>
            <a:pPr marL="226520" indent="-226520">
              <a:buAutoNum type="arabicParenR"/>
            </a:pPr>
            <a:r>
              <a:rPr lang="en-GB" noProof="0" dirty="0"/>
              <a:t>The reality</a:t>
            </a:r>
            <a:r>
              <a:rPr lang="en-GB" baseline="0" noProof="0" dirty="0"/>
              <a:t> is different. COM receives significant number of questions in relation to FI</a:t>
            </a:r>
          </a:p>
          <a:p>
            <a:pPr marL="226520" indent="-226520">
              <a:buAutoNum type="arabicParenR"/>
            </a:pPr>
            <a:r>
              <a:rPr lang="en-GB" baseline="0" noProof="0" dirty="0"/>
              <a:t>Single Framework for all ESIF implies also longer process of producing, consulting guidance</a:t>
            </a:r>
            <a:endParaRPr lang="en-GB" noProof="0" dirty="0"/>
          </a:p>
        </p:txBody>
      </p:sp>
      <p:sp>
        <p:nvSpPr>
          <p:cNvPr id="4" name="Slide Number Placeholder 3"/>
          <p:cNvSpPr>
            <a:spLocks noGrp="1"/>
          </p:cNvSpPr>
          <p:nvPr>
            <p:ph type="sldNum" sz="quarter" idx="10"/>
          </p:nvPr>
        </p:nvSpPr>
        <p:spPr/>
        <p:txBody>
          <a:bodyPr/>
          <a:lstStyle/>
          <a:p>
            <a:pPr>
              <a:defRPr/>
            </a:pPr>
            <a:fld id="{850CC616-46B9-475D-BB61-3C62654C50C5}" type="slidenum">
              <a:rPr lang="en-GB" smtClean="0"/>
              <a:pPr>
                <a:defRPr/>
              </a:pPr>
              <a:t>29</a:t>
            </a:fld>
            <a:endParaRPr lang="en-GB" dirty="0"/>
          </a:p>
        </p:txBody>
      </p:sp>
    </p:spTree>
    <p:extLst>
      <p:ext uri="{BB962C8B-B14F-4D97-AF65-F5344CB8AC3E}">
        <p14:creationId xmlns:p14="http://schemas.microsoft.com/office/powerpoint/2010/main" val="2525950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8" name="Slide Number Placeholder 3"/>
          <p:cNvSpPr>
            <a:spLocks noGrp="1"/>
          </p:cNvSpPr>
          <p:nvPr>
            <p:ph type="sldNum" sz="quarter" idx="5"/>
          </p:nvPr>
        </p:nvSpPr>
        <p:spPr>
          <a:noFill/>
          <a:ln>
            <a:miter lim="800000"/>
            <a:headEnd/>
            <a:tailEnd/>
          </a:ln>
        </p:spPr>
        <p:txBody>
          <a:bodyPr/>
          <a:lstStyle/>
          <a:p>
            <a:fld id="{1B0FEF29-1646-454E-8E5C-0F9F304C985A}" type="slidenum">
              <a:rPr lang="en-GB" smtClean="0">
                <a:solidFill>
                  <a:srgbClr val="000000"/>
                </a:solidFill>
              </a:rPr>
              <a:pPr/>
              <a:t>30</a:t>
            </a:fld>
            <a:endParaRPr lang="en-GB" dirty="0">
              <a:solidFill>
                <a:srgbClr val="000000"/>
              </a:solidFill>
            </a:endParaRPr>
          </a:p>
        </p:txBody>
      </p:sp>
      <p:sp>
        <p:nvSpPr>
          <p:cNvPr id="2" name="Notes Placeholder 1"/>
          <p:cNvSpPr>
            <a:spLocks noGrp="1"/>
          </p:cNvSpPr>
          <p:nvPr>
            <p:ph type="body" sz="quarter" idx="10"/>
          </p:nvPr>
        </p:nvSpPr>
        <p:spPr/>
        <p:txBody>
          <a:bodyPr/>
          <a:lstStyle/>
          <a:p>
            <a:endParaRPr lang="fr-B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671516" y="4427196"/>
            <a:ext cx="5375268" cy="4688824"/>
          </a:xfrm>
          <a:noFill/>
        </p:spPr>
        <p:txBody>
          <a:bodyPr/>
          <a:lstStyle/>
          <a:p>
            <a:pPr marL="168317" indent="-168317">
              <a:buFontTx/>
              <a:buChar char="•"/>
            </a:pPr>
            <a:endParaRPr lang="en-US" altLang="en-US" sz="1100"/>
          </a:p>
        </p:txBody>
      </p:sp>
      <p:sp>
        <p:nvSpPr>
          <p:cNvPr id="34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36189" indent="-283150" eaLnBrk="0" hangingPunct="0">
              <a:spcBef>
                <a:spcPct val="30000"/>
              </a:spcBef>
              <a:defRPr sz="1200">
                <a:solidFill>
                  <a:schemeClr val="tx1"/>
                </a:solidFill>
                <a:latin typeface="Arial" pitchFamily="34" charset="0"/>
              </a:defRPr>
            </a:lvl2pPr>
            <a:lvl3pPr marL="1132599" indent="-226520" eaLnBrk="0" hangingPunct="0">
              <a:spcBef>
                <a:spcPct val="30000"/>
              </a:spcBef>
              <a:defRPr sz="1200">
                <a:solidFill>
                  <a:schemeClr val="tx1"/>
                </a:solidFill>
                <a:latin typeface="Arial" pitchFamily="34" charset="0"/>
              </a:defRPr>
            </a:lvl3pPr>
            <a:lvl4pPr marL="1585638" indent="-226520" eaLnBrk="0" hangingPunct="0">
              <a:spcBef>
                <a:spcPct val="30000"/>
              </a:spcBef>
              <a:defRPr sz="1200">
                <a:solidFill>
                  <a:schemeClr val="tx1"/>
                </a:solidFill>
                <a:latin typeface="Arial" pitchFamily="34" charset="0"/>
              </a:defRPr>
            </a:lvl4pPr>
            <a:lvl5pPr marL="2038678" indent="-226520" eaLnBrk="0" hangingPunct="0">
              <a:spcBef>
                <a:spcPct val="30000"/>
              </a:spcBef>
              <a:defRPr sz="1200">
                <a:solidFill>
                  <a:schemeClr val="tx1"/>
                </a:solidFill>
                <a:latin typeface="Arial" pitchFamily="34" charset="0"/>
              </a:defRPr>
            </a:lvl5pPr>
            <a:lvl6pPr marL="2491717" indent="-226520" eaLnBrk="0" fontAlgn="base" hangingPunct="0">
              <a:spcBef>
                <a:spcPct val="30000"/>
              </a:spcBef>
              <a:spcAft>
                <a:spcPct val="0"/>
              </a:spcAft>
              <a:defRPr sz="1200">
                <a:solidFill>
                  <a:schemeClr val="tx1"/>
                </a:solidFill>
                <a:latin typeface="Arial" pitchFamily="34" charset="0"/>
              </a:defRPr>
            </a:lvl6pPr>
            <a:lvl7pPr marL="2944757" indent="-226520" eaLnBrk="0" fontAlgn="base" hangingPunct="0">
              <a:spcBef>
                <a:spcPct val="30000"/>
              </a:spcBef>
              <a:spcAft>
                <a:spcPct val="0"/>
              </a:spcAft>
              <a:defRPr sz="1200">
                <a:solidFill>
                  <a:schemeClr val="tx1"/>
                </a:solidFill>
                <a:latin typeface="Arial" pitchFamily="34" charset="0"/>
              </a:defRPr>
            </a:lvl7pPr>
            <a:lvl8pPr marL="3397796" indent="-226520" eaLnBrk="0" fontAlgn="base" hangingPunct="0">
              <a:spcBef>
                <a:spcPct val="30000"/>
              </a:spcBef>
              <a:spcAft>
                <a:spcPct val="0"/>
              </a:spcAft>
              <a:defRPr sz="1200">
                <a:solidFill>
                  <a:schemeClr val="tx1"/>
                </a:solidFill>
                <a:latin typeface="Arial" pitchFamily="34" charset="0"/>
              </a:defRPr>
            </a:lvl8pPr>
            <a:lvl9pPr marL="3850836" indent="-22652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9082E24-02EA-466C-B99A-EDF1ECEF7A98}" type="slidenum">
              <a:rPr lang="en-GB" altLang="en-US" smtClean="0"/>
              <a:pPr eaLnBrk="1" hangingPunct="1">
                <a:spcBef>
                  <a:spcPct val="0"/>
                </a:spcBef>
              </a:pPr>
              <a:t>3</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8" name="Slide Number Placeholder 3"/>
          <p:cNvSpPr>
            <a:spLocks noGrp="1"/>
          </p:cNvSpPr>
          <p:nvPr>
            <p:ph type="sldNum" sz="quarter" idx="5"/>
          </p:nvPr>
        </p:nvSpPr>
        <p:spPr>
          <a:noFill/>
          <a:ln>
            <a:miter lim="800000"/>
            <a:headEnd/>
            <a:tailEnd/>
          </a:ln>
        </p:spPr>
        <p:txBody>
          <a:bodyPr/>
          <a:lstStyle/>
          <a:p>
            <a:fld id="{1B0FEF29-1646-454E-8E5C-0F9F304C985A}" type="slidenum">
              <a:rPr lang="en-GB" smtClean="0">
                <a:solidFill>
                  <a:srgbClr val="000000"/>
                </a:solidFill>
              </a:rPr>
              <a:pPr/>
              <a:t>31</a:t>
            </a:fld>
            <a:endParaRPr lang="en-GB" dirty="0">
              <a:solidFill>
                <a:srgbClr val="000000"/>
              </a:solidFill>
            </a:endParaRPr>
          </a:p>
        </p:txBody>
      </p:sp>
      <p:sp>
        <p:nvSpPr>
          <p:cNvPr id="2" name="Notes Placeholder 1"/>
          <p:cNvSpPr>
            <a:spLocks noGrp="1"/>
          </p:cNvSpPr>
          <p:nvPr>
            <p:ph type="body" sz="quarter" idx="10"/>
          </p:nvPr>
        </p:nvSpPr>
        <p:spPr/>
        <p:txBody>
          <a:bodyPr/>
          <a:lstStyle/>
          <a:p>
            <a:pPr eaLnBrk="0" hangingPunct="0">
              <a:spcBef>
                <a:spcPts val="0"/>
              </a:spcBef>
              <a:spcAft>
                <a:spcPts val="600"/>
              </a:spcAft>
              <a:buClr>
                <a:srgbClr val="0F5494"/>
              </a:buClr>
              <a:defRPr/>
            </a:pPr>
            <a:endParaRPr lang="en-GB" sz="1200" i="0" dirty="0">
              <a:latin typeface="Myriad Pro Black"/>
            </a:endParaRPr>
          </a:p>
          <a:p>
            <a:pPr eaLnBrk="0" hangingPunct="0">
              <a:spcBef>
                <a:spcPts val="0"/>
              </a:spcBef>
              <a:spcAft>
                <a:spcPts val="600"/>
              </a:spcAft>
              <a:buClr>
                <a:srgbClr val="0F5494"/>
              </a:buClr>
              <a:defRPr/>
            </a:pPr>
            <a:r>
              <a:rPr lang="en-GB" sz="1200" i="0" dirty="0">
                <a:latin typeface="Myriad Pro Black"/>
              </a:rPr>
              <a:t>Needs</a:t>
            </a:r>
            <a:r>
              <a:rPr lang="en-GB" sz="1200" i="0" baseline="0" dirty="0">
                <a:latin typeface="Myriad Pro Black"/>
              </a:rPr>
              <a:t> to be completed </a:t>
            </a:r>
            <a:r>
              <a:rPr lang="en-GB" sz="1200" b="1" i="0" baseline="0" dirty="0">
                <a:latin typeface="Myriad Pro Black"/>
              </a:rPr>
              <a:t>before any programme contribution</a:t>
            </a:r>
            <a:r>
              <a:rPr lang="en-GB" sz="1200" b="1" i="0" dirty="0">
                <a:latin typeface="Myriad Pro Black"/>
              </a:rPr>
              <a:t> is made</a:t>
            </a:r>
            <a:r>
              <a:rPr lang="en-GB" sz="1200" i="0" dirty="0">
                <a:latin typeface="Myriad Pro Black"/>
              </a:rPr>
              <a:t> (</a:t>
            </a:r>
            <a:r>
              <a:rPr lang="en-GB" sz="1200" i="0" dirty="0" err="1">
                <a:latin typeface="Myriad Pro Black"/>
              </a:rPr>
              <a:t>i</a:t>
            </a:r>
            <a:r>
              <a:rPr lang="en-GB" sz="1200" i="0" dirty="0">
                <a:latin typeface="Myriad Pro Black"/>
              </a:rPr>
              <a:t>) for the setting up of a new FI or (ii) for an existing FI.</a:t>
            </a:r>
          </a:p>
          <a:p>
            <a:pPr eaLnBrk="0" hangingPunct="0">
              <a:spcBef>
                <a:spcPts val="0"/>
              </a:spcBef>
              <a:spcAft>
                <a:spcPts val="600"/>
              </a:spcAft>
              <a:buClr>
                <a:srgbClr val="0F5494"/>
              </a:buClr>
              <a:defRPr/>
            </a:pPr>
            <a:r>
              <a:rPr lang="en-GB" sz="1200" i="0" dirty="0">
                <a:latin typeface="Myriad Pro Black"/>
              </a:rPr>
              <a:t>Can be carried out by the MA or be outsourced; can be financed from TA allocations. </a:t>
            </a:r>
          </a:p>
          <a:p>
            <a:pPr>
              <a:lnSpc>
                <a:spcPct val="150000"/>
              </a:lnSpc>
            </a:pPr>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0CC616-46B9-475D-BB61-3C62654C50C5}" type="slidenum">
              <a:rPr lang="en-GB" smtClean="0"/>
              <a:pPr>
                <a:defRPr/>
              </a:pPr>
              <a:t>32</a:t>
            </a:fld>
            <a:endParaRPr lang="en-GB" dirty="0"/>
          </a:p>
        </p:txBody>
      </p:sp>
    </p:spTree>
    <p:extLst>
      <p:ext uri="{BB962C8B-B14F-4D97-AF65-F5344CB8AC3E}">
        <p14:creationId xmlns:p14="http://schemas.microsoft.com/office/powerpoint/2010/main" val="1807449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8" name="Slide Number Placeholder 3"/>
          <p:cNvSpPr>
            <a:spLocks noGrp="1"/>
          </p:cNvSpPr>
          <p:nvPr>
            <p:ph type="sldNum" sz="quarter" idx="5"/>
          </p:nvPr>
        </p:nvSpPr>
        <p:spPr>
          <a:noFill/>
          <a:ln>
            <a:miter lim="800000"/>
            <a:headEnd/>
            <a:tailEnd/>
          </a:ln>
        </p:spPr>
        <p:txBody>
          <a:bodyPr/>
          <a:lstStyle/>
          <a:p>
            <a:fld id="{1B0FEF29-1646-454E-8E5C-0F9F304C985A}" type="slidenum">
              <a:rPr lang="en-GB" smtClean="0">
                <a:solidFill>
                  <a:srgbClr val="000000"/>
                </a:solidFill>
              </a:rPr>
              <a:pPr/>
              <a:t>33</a:t>
            </a:fld>
            <a:endParaRPr lang="en-GB" dirty="0">
              <a:solidFill>
                <a:srgbClr val="000000"/>
              </a:solidFill>
            </a:endParaRPr>
          </a:p>
        </p:txBody>
      </p:sp>
      <p:sp>
        <p:nvSpPr>
          <p:cNvPr id="2" name="Notes Placeholder 1"/>
          <p:cNvSpPr>
            <a:spLocks noGrp="1"/>
          </p:cNvSpPr>
          <p:nvPr>
            <p:ph type="body" sz="quarter" idx="10"/>
          </p:nvPr>
        </p:nvSpPr>
        <p:spPr/>
        <p:txBody>
          <a:bodyPr/>
          <a:lstStyle/>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8" name="Slide Number Placeholder 3"/>
          <p:cNvSpPr>
            <a:spLocks noGrp="1"/>
          </p:cNvSpPr>
          <p:nvPr>
            <p:ph type="sldNum" sz="quarter" idx="5"/>
          </p:nvPr>
        </p:nvSpPr>
        <p:spPr>
          <a:noFill/>
          <a:ln>
            <a:miter lim="800000"/>
            <a:headEnd/>
            <a:tailEnd/>
          </a:ln>
        </p:spPr>
        <p:txBody>
          <a:bodyPr/>
          <a:lstStyle/>
          <a:p>
            <a:fld id="{1B0FEF29-1646-454E-8E5C-0F9F304C985A}" type="slidenum">
              <a:rPr lang="en-GB" smtClean="0">
                <a:solidFill>
                  <a:srgbClr val="000000"/>
                </a:solidFill>
              </a:rPr>
              <a:pPr/>
              <a:t>34</a:t>
            </a:fld>
            <a:endParaRPr lang="en-GB" dirty="0">
              <a:solidFill>
                <a:srgbClr val="000000"/>
              </a:solidFill>
            </a:endParaRPr>
          </a:p>
        </p:txBody>
      </p:sp>
      <p:sp>
        <p:nvSpPr>
          <p:cNvPr id="2" name="Notes Placeholder 1"/>
          <p:cNvSpPr>
            <a:spLocks noGrp="1"/>
          </p:cNvSpPr>
          <p:nvPr>
            <p:ph type="body" sz="quarter" idx="10"/>
          </p:nvPr>
        </p:nvSpPr>
        <p:spPr/>
        <p:txBody>
          <a:bodyPr/>
          <a:lstStyle/>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0CC616-46B9-475D-BB61-3C62654C50C5}" type="slidenum">
              <a:rPr lang="en-GB" smtClean="0"/>
              <a:pPr>
                <a:defRPr/>
              </a:pPr>
              <a:t>35</a:t>
            </a:fld>
            <a:endParaRPr lang="en-GB" dirty="0"/>
          </a:p>
        </p:txBody>
      </p:sp>
    </p:spTree>
    <p:extLst>
      <p:ext uri="{BB962C8B-B14F-4D97-AF65-F5344CB8AC3E}">
        <p14:creationId xmlns:p14="http://schemas.microsoft.com/office/powerpoint/2010/main" val="2525950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0CC616-46B9-475D-BB61-3C62654C50C5}" type="slidenum">
              <a:rPr lang="en-GB" smtClean="0"/>
              <a:pPr>
                <a:defRPr/>
              </a:pPr>
              <a:t>36</a:t>
            </a:fld>
            <a:endParaRPr lang="en-GB" dirty="0"/>
          </a:p>
        </p:txBody>
      </p:sp>
    </p:spTree>
    <p:extLst>
      <p:ext uri="{BB962C8B-B14F-4D97-AF65-F5344CB8AC3E}">
        <p14:creationId xmlns:p14="http://schemas.microsoft.com/office/powerpoint/2010/main" val="2525950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0CC616-46B9-475D-BB61-3C62654C50C5}" type="slidenum">
              <a:rPr lang="en-GB" smtClean="0"/>
              <a:pPr>
                <a:defRPr/>
              </a:pPr>
              <a:t>37</a:t>
            </a:fld>
            <a:endParaRPr lang="en-GB" dirty="0"/>
          </a:p>
        </p:txBody>
      </p:sp>
    </p:spTree>
    <p:extLst>
      <p:ext uri="{BB962C8B-B14F-4D97-AF65-F5344CB8AC3E}">
        <p14:creationId xmlns:p14="http://schemas.microsoft.com/office/powerpoint/2010/main" val="2525950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0CC616-46B9-475D-BB61-3C62654C50C5}" type="slidenum">
              <a:rPr lang="en-GB" smtClean="0"/>
              <a:pPr>
                <a:defRPr/>
              </a:pPr>
              <a:t>38</a:t>
            </a:fld>
            <a:endParaRPr lang="en-GB" dirty="0"/>
          </a:p>
        </p:txBody>
      </p:sp>
    </p:spTree>
    <p:extLst>
      <p:ext uri="{BB962C8B-B14F-4D97-AF65-F5344CB8AC3E}">
        <p14:creationId xmlns:p14="http://schemas.microsoft.com/office/powerpoint/2010/main" val="2525950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0CC616-46B9-475D-BB61-3C62654C50C5}" type="slidenum">
              <a:rPr lang="en-GB" smtClean="0"/>
              <a:pPr>
                <a:defRPr/>
              </a:pPr>
              <a:t>39</a:t>
            </a:fld>
            <a:endParaRPr lang="en-GB" dirty="0"/>
          </a:p>
        </p:txBody>
      </p:sp>
    </p:spTree>
    <p:extLst>
      <p:ext uri="{BB962C8B-B14F-4D97-AF65-F5344CB8AC3E}">
        <p14:creationId xmlns:p14="http://schemas.microsoft.com/office/powerpoint/2010/main" val="2525950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0CC616-46B9-475D-BB61-3C62654C50C5}" type="slidenum">
              <a:rPr lang="en-GB" smtClean="0"/>
              <a:pPr>
                <a:defRPr/>
              </a:pPr>
              <a:t>40</a:t>
            </a:fld>
            <a:endParaRPr lang="en-GB" dirty="0"/>
          </a:p>
        </p:txBody>
      </p:sp>
    </p:spTree>
    <p:extLst>
      <p:ext uri="{BB962C8B-B14F-4D97-AF65-F5344CB8AC3E}">
        <p14:creationId xmlns:p14="http://schemas.microsoft.com/office/powerpoint/2010/main" val="252595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4938" indent="-282668" eaLnBrk="0" hangingPunct="0">
              <a:defRPr sz="1200">
                <a:solidFill>
                  <a:srgbClr val="0F5494"/>
                </a:solidFill>
                <a:latin typeface="Verdana" pitchFamily="34" charset="0"/>
              </a:defRPr>
            </a:lvl2pPr>
            <a:lvl3pPr marL="1130673" indent="-226134" eaLnBrk="0" hangingPunct="0">
              <a:defRPr sz="1200">
                <a:solidFill>
                  <a:srgbClr val="0F5494"/>
                </a:solidFill>
                <a:latin typeface="Verdana" pitchFamily="34" charset="0"/>
              </a:defRPr>
            </a:lvl3pPr>
            <a:lvl4pPr marL="1582943" indent="-226134" eaLnBrk="0" hangingPunct="0">
              <a:defRPr sz="1200">
                <a:solidFill>
                  <a:srgbClr val="0F5494"/>
                </a:solidFill>
                <a:latin typeface="Verdana" pitchFamily="34" charset="0"/>
              </a:defRPr>
            </a:lvl4pPr>
            <a:lvl5pPr marL="2035211" indent="-226134" eaLnBrk="0" hangingPunct="0">
              <a:defRPr sz="1200">
                <a:solidFill>
                  <a:srgbClr val="0F5494"/>
                </a:solidFill>
                <a:latin typeface="Verdana" pitchFamily="34" charset="0"/>
              </a:defRPr>
            </a:lvl5pPr>
            <a:lvl6pPr marL="2487481" indent="-226134" eaLnBrk="0" fontAlgn="base" hangingPunct="0">
              <a:spcBef>
                <a:spcPct val="0"/>
              </a:spcBef>
              <a:spcAft>
                <a:spcPct val="0"/>
              </a:spcAft>
              <a:defRPr sz="1200">
                <a:solidFill>
                  <a:srgbClr val="0F5494"/>
                </a:solidFill>
                <a:latin typeface="Verdana" pitchFamily="34" charset="0"/>
              </a:defRPr>
            </a:lvl6pPr>
            <a:lvl7pPr marL="2939751" indent="-226134" eaLnBrk="0" fontAlgn="base" hangingPunct="0">
              <a:spcBef>
                <a:spcPct val="0"/>
              </a:spcBef>
              <a:spcAft>
                <a:spcPct val="0"/>
              </a:spcAft>
              <a:defRPr sz="1200">
                <a:solidFill>
                  <a:srgbClr val="0F5494"/>
                </a:solidFill>
                <a:latin typeface="Verdana" pitchFamily="34" charset="0"/>
              </a:defRPr>
            </a:lvl7pPr>
            <a:lvl8pPr marL="3392020" indent="-226134" eaLnBrk="0" fontAlgn="base" hangingPunct="0">
              <a:spcBef>
                <a:spcPct val="0"/>
              </a:spcBef>
              <a:spcAft>
                <a:spcPct val="0"/>
              </a:spcAft>
              <a:defRPr sz="1200">
                <a:solidFill>
                  <a:srgbClr val="0F5494"/>
                </a:solidFill>
                <a:latin typeface="Verdana" pitchFamily="34" charset="0"/>
              </a:defRPr>
            </a:lvl8pPr>
            <a:lvl9pPr marL="3844289" indent="-226134" eaLnBrk="0" fontAlgn="base" hangingPunct="0">
              <a:spcBef>
                <a:spcPct val="0"/>
              </a:spcBef>
              <a:spcAft>
                <a:spcPct val="0"/>
              </a:spcAft>
              <a:defRPr sz="1200">
                <a:solidFill>
                  <a:srgbClr val="0F5494"/>
                </a:solidFill>
                <a:latin typeface="Verdana" pitchFamily="34" charset="0"/>
              </a:defRPr>
            </a:lvl9pPr>
          </a:lstStyle>
          <a:p>
            <a:pPr eaLnBrk="1" hangingPunct="1"/>
            <a:fld id="{390C5662-AB99-4429-BA8E-BD7BCF5234DB}" type="slidenum">
              <a:rPr lang="en-GB" altLang="en-US" smtClean="0">
                <a:solidFill>
                  <a:schemeClr val="tx1"/>
                </a:solidFill>
                <a:latin typeface="Arial" pitchFamily="34" charset="0"/>
              </a:rPr>
              <a:pPr eaLnBrk="1" hangingPunct="1"/>
              <a:t>4</a:t>
            </a:fld>
            <a:endParaRPr lang="en-GB" altLang="en-US">
              <a:solidFill>
                <a:schemeClr val="tx1"/>
              </a:solidFill>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3366"/>
              </a:buClr>
            </a:pPr>
            <a:r>
              <a:rPr lang="en-GB" b="1" dirty="0"/>
              <a:t>Model for reporting on FI </a:t>
            </a:r>
          </a:p>
          <a:p>
            <a:pPr>
              <a:buClr>
                <a:srgbClr val="003366"/>
              </a:buClr>
            </a:pPr>
            <a:r>
              <a:rPr lang="en-GB" dirty="0"/>
              <a:t>Implementing Regulation (EU) No 821/2014 – Annex I</a:t>
            </a:r>
          </a:p>
          <a:p>
            <a:pPr>
              <a:buClr>
                <a:srgbClr val="003366"/>
              </a:buClr>
            </a:pPr>
            <a:endParaRPr lang="en-GB" altLang="en-US" b="1" dirty="0"/>
          </a:p>
          <a:p>
            <a:pPr>
              <a:buClr>
                <a:srgbClr val="003366"/>
              </a:buClr>
            </a:pPr>
            <a:r>
              <a:rPr lang="en-GB" altLang="en-US" b="1" dirty="0"/>
              <a:t>New:</a:t>
            </a:r>
            <a:endParaRPr lang="en-US" altLang="en-US" b="1" dirty="0"/>
          </a:p>
          <a:p>
            <a:pPr>
              <a:buClr>
                <a:srgbClr val="003366"/>
              </a:buClr>
              <a:buFont typeface="Wingdings" panose="05000000000000000000" pitchFamily="2" charset="2"/>
              <a:buChar char="Ø"/>
            </a:pPr>
            <a:r>
              <a:rPr lang="en-US" altLang="en-US" dirty="0"/>
              <a:t> Obligatory information will become compulsory </a:t>
            </a:r>
          </a:p>
          <a:p>
            <a:pPr>
              <a:buClr>
                <a:srgbClr val="003366"/>
              </a:buClr>
              <a:buFont typeface="Wingdings" panose="05000000000000000000" pitchFamily="2" charset="2"/>
              <a:buChar char="Ø"/>
            </a:pPr>
            <a:r>
              <a:rPr lang="en-US" altLang="en-US" dirty="0"/>
              <a:t>More information on "other financial instruments" and subsidy schemes</a:t>
            </a:r>
          </a:p>
          <a:p>
            <a:pPr>
              <a:buClr>
                <a:srgbClr val="003366"/>
              </a:buClr>
              <a:buFont typeface="Wingdings" panose="05000000000000000000" pitchFamily="2" charset="2"/>
              <a:buChar char="Ø"/>
            </a:pPr>
            <a:r>
              <a:rPr lang="en-US" altLang="en-US" dirty="0"/>
              <a:t> Information on setting up FI (ex-ante, selection procedures) </a:t>
            </a:r>
          </a:p>
          <a:p>
            <a:pPr>
              <a:buClr>
                <a:srgbClr val="003366"/>
              </a:buClr>
              <a:buFont typeface="Wingdings" panose="05000000000000000000" pitchFamily="2" charset="2"/>
              <a:buChar char="Ø"/>
            </a:pPr>
            <a:r>
              <a:rPr lang="en-US" altLang="en-US" dirty="0"/>
              <a:t> More details on management costs and fees</a:t>
            </a:r>
          </a:p>
          <a:p>
            <a:pPr>
              <a:buClr>
                <a:srgbClr val="003366"/>
              </a:buClr>
              <a:buFont typeface="Wingdings" panose="05000000000000000000" pitchFamily="2" charset="2"/>
              <a:buChar char="Ø"/>
            </a:pPr>
            <a:r>
              <a:rPr lang="en-US" altLang="en-US" dirty="0"/>
              <a:t> Reflows and follow on investment</a:t>
            </a:r>
          </a:p>
          <a:p>
            <a:pPr>
              <a:buClr>
                <a:srgbClr val="003366"/>
              </a:buClr>
              <a:buFont typeface="Wingdings" panose="05000000000000000000" pitchFamily="2" charset="2"/>
              <a:buChar char="Ø"/>
            </a:pPr>
            <a:r>
              <a:rPr lang="en-US" altLang="en-US" dirty="0"/>
              <a:t> Default of loans and guarantees </a:t>
            </a:r>
          </a:p>
          <a:p>
            <a:pPr>
              <a:buClr>
                <a:srgbClr val="003366"/>
              </a:buClr>
              <a:buFont typeface="Wingdings" panose="05000000000000000000" pitchFamily="2" charset="2"/>
              <a:buChar char="Ø"/>
            </a:pPr>
            <a:r>
              <a:rPr lang="en-US" altLang="en-US" dirty="0"/>
              <a:t> Leverage (only in 2017, 2019 and final report)</a:t>
            </a:r>
          </a:p>
          <a:p>
            <a:pPr>
              <a:buClr>
                <a:srgbClr val="003366"/>
              </a:buClr>
              <a:buFont typeface="Wingdings" panose="05000000000000000000" pitchFamily="2" charset="2"/>
              <a:buChar char="Ø"/>
            </a:pPr>
            <a:r>
              <a:rPr lang="en-US" altLang="en-US" dirty="0"/>
              <a:t> Output indicators (only in 2017, 2019 and final report)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50CC616-46B9-475D-BB61-3C62654C50C5}" type="slidenum">
              <a:rPr lang="en-GB" smtClean="0"/>
              <a:pPr>
                <a:defRPr/>
              </a:pPr>
              <a:t>47</a:t>
            </a:fld>
            <a:endParaRPr lang="en-GB" dirty="0"/>
          </a:p>
        </p:txBody>
      </p:sp>
    </p:spTree>
    <p:extLst>
      <p:ext uri="{BB962C8B-B14F-4D97-AF65-F5344CB8AC3E}">
        <p14:creationId xmlns:p14="http://schemas.microsoft.com/office/powerpoint/2010/main" val="62455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02FB71-682F-4B83-881B-38B39226B875}" type="slidenum">
              <a:rPr lang="en-GB" altLang="en-US" smtClean="0"/>
              <a:pPr/>
              <a:t>5</a:t>
            </a:fld>
            <a:endParaRPr lang="en-GB" altLang="en-US"/>
          </a:p>
        </p:txBody>
      </p:sp>
    </p:spTree>
    <p:extLst>
      <p:ext uri="{BB962C8B-B14F-4D97-AF65-F5344CB8AC3E}">
        <p14:creationId xmlns:p14="http://schemas.microsoft.com/office/powerpoint/2010/main" val="54563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02FB71-682F-4B83-881B-38B39226B875}" type="slidenum">
              <a:rPr lang="en-GB" altLang="en-US" smtClean="0"/>
              <a:pPr/>
              <a:t>6</a:t>
            </a:fld>
            <a:endParaRPr lang="en-GB" altLang="en-US"/>
          </a:p>
        </p:txBody>
      </p:sp>
    </p:spTree>
    <p:extLst>
      <p:ext uri="{BB962C8B-B14F-4D97-AF65-F5344CB8AC3E}">
        <p14:creationId xmlns:p14="http://schemas.microsoft.com/office/powerpoint/2010/main" val="24798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4938" indent="-282668" eaLnBrk="0" hangingPunct="0">
              <a:defRPr sz="1200">
                <a:solidFill>
                  <a:srgbClr val="0F5494"/>
                </a:solidFill>
                <a:latin typeface="Verdana" pitchFamily="34" charset="0"/>
              </a:defRPr>
            </a:lvl2pPr>
            <a:lvl3pPr marL="1130673" indent="-226134" eaLnBrk="0" hangingPunct="0">
              <a:defRPr sz="1200">
                <a:solidFill>
                  <a:srgbClr val="0F5494"/>
                </a:solidFill>
                <a:latin typeface="Verdana" pitchFamily="34" charset="0"/>
              </a:defRPr>
            </a:lvl3pPr>
            <a:lvl4pPr marL="1582943" indent="-226134" eaLnBrk="0" hangingPunct="0">
              <a:defRPr sz="1200">
                <a:solidFill>
                  <a:srgbClr val="0F5494"/>
                </a:solidFill>
                <a:latin typeface="Verdana" pitchFamily="34" charset="0"/>
              </a:defRPr>
            </a:lvl4pPr>
            <a:lvl5pPr marL="2035211" indent="-226134" eaLnBrk="0" hangingPunct="0">
              <a:defRPr sz="1200">
                <a:solidFill>
                  <a:srgbClr val="0F5494"/>
                </a:solidFill>
                <a:latin typeface="Verdana" pitchFamily="34" charset="0"/>
              </a:defRPr>
            </a:lvl5pPr>
            <a:lvl6pPr marL="2487481" indent="-226134" eaLnBrk="0" fontAlgn="base" hangingPunct="0">
              <a:spcBef>
                <a:spcPct val="0"/>
              </a:spcBef>
              <a:spcAft>
                <a:spcPct val="0"/>
              </a:spcAft>
              <a:defRPr sz="1200">
                <a:solidFill>
                  <a:srgbClr val="0F5494"/>
                </a:solidFill>
                <a:latin typeface="Verdana" pitchFamily="34" charset="0"/>
              </a:defRPr>
            </a:lvl6pPr>
            <a:lvl7pPr marL="2939751" indent="-226134" eaLnBrk="0" fontAlgn="base" hangingPunct="0">
              <a:spcBef>
                <a:spcPct val="0"/>
              </a:spcBef>
              <a:spcAft>
                <a:spcPct val="0"/>
              </a:spcAft>
              <a:defRPr sz="1200">
                <a:solidFill>
                  <a:srgbClr val="0F5494"/>
                </a:solidFill>
                <a:latin typeface="Verdana" pitchFamily="34" charset="0"/>
              </a:defRPr>
            </a:lvl7pPr>
            <a:lvl8pPr marL="3392020" indent="-226134" eaLnBrk="0" fontAlgn="base" hangingPunct="0">
              <a:spcBef>
                <a:spcPct val="0"/>
              </a:spcBef>
              <a:spcAft>
                <a:spcPct val="0"/>
              </a:spcAft>
              <a:defRPr sz="1200">
                <a:solidFill>
                  <a:srgbClr val="0F5494"/>
                </a:solidFill>
                <a:latin typeface="Verdana" pitchFamily="34" charset="0"/>
              </a:defRPr>
            </a:lvl8pPr>
            <a:lvl9pPr marL="3844289" indent="-226134" eaLnBrk="0" fontAlgn="base" hangingPunct="0">
              <a:spcBef>
                <a:spcPct val="0"/>
              </a:spcBef>
              <a:spcAft>
                <a:spcPct val="0"/>
              </a:spcAft>
              <a:defRPr sz="1200">
                <a:solidFill>
                  <a:srgbClr val="0F5494"/>
                </a:solidFill>
                <a:latin typeface="Verdana" pitchFamily="34" charset="0"/>
              </a:defRPr>
            </a:lvl9pPr>
          </a:lstStyle>
          <a:p>
            <a:pPr eaLnBrk="1" hangingPunct="1"/>
            <a:fld id="{56755079-2016-4752-8FA6-F8D2CB4FD4C6}" type="slidenum">
              <a:rPr lang="en-GB" altLang="en-US" smtClean="0">
                <a:solidFill>
                  <a:schemeClr val="tx1"/>
                </a:solidFill>
                <a:latin typeface="Arial" pitchFamily="34" charset="0"/>
              </a:rPr>
              <a:pPr eaLnBrk="1" hangingPunct="1"/>
              <a:t>7</a:t>
            </a:fld>
            <a:endParaRPr lang="en-GB" altLang="en-US">
              <a:solidFill>
                <a:schemeClr val="tx1"/>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4938" indent="-282668" eaLnBrk="0" hangingPunct="0">
              <a:defRPr sz="1200">
                <a:solidFill>
                  <a:srgbClr val="0F5494"/>
                </a:solidFill>
                <a:latin typeface="Verdana" pitchFamily="34" charset="0"/>
              </a:defRPr>
            </a:lvl2pPr>
            <a:lvl3pPr marL="1130673" indent="-226134" eaLnBrk="0" hangingPunct="0">
              <a:defRPr sz="1200">
                <a:solidFill>
                  <a:srgbClr val="0F5494"/>
                </a:solidFill>
                <a:latin typeface="Verdana" pitchFamily="34" charset="0"/>
              </a:defRPr>
            </a:lvl3pPr>
            <a:lvl4pPr marL="1582943" indent="-226134" eaLnBrk="0" hangingPunct="0">
              <a:defRPr sz="1200">
                <a:solidFill>
                  <a:srgbClr val="0F5494"/>
                </a:solidFill>
                <a:latin typeface="Verdana" pitchFamily="34" charset="0"/>
              </a:defRPr>
            </a:lvl4pPr>
            <a:lvl5pPr marL="2035211" indent="-226134" eaLnBrk="0" hangingPunct="0">
              <a:defRPr sz="1200">
                <a:solidFill>
                  <a:srgbClr val="0F5494"/>
                </a:solidFill>
                <a:latin typeface="Verdana" pitchFamily="34" charset="0"/>
              </a:defRPr>
            </a:lvl5pPr>
            <a:lvl6pPr marL="2487481" indent="-226134" eaLnBrk="0" fontAlgn="base" hangingPunct="0">
              <a:spcBef>
                <a:spcPct val="0"/>
              </a:spcBef>
              <a:spcAft>
                <a:spcPct val="0"/>
              </a:spcAft>
              <a:defRPr sz="1200">
                <a:solidFill>
                  <a:srgbClr val="0F5494"/>
                </a:solidFill>
                <a:latin typeface="Verdana" pitchFamily="34" charset="0"/>
              </a:defRPr>
            </a:lvl6pPr>
            <a:lvl7pPr marL="2939751" indent="-226134" eaLnBrk="0" fontAlgn="base" hangingPunct="0">
              <a:spcBef>
                <a:spcPct val="0"/>
              </a:spcBef>
              <a:spcAft>
                <a:spcPct val="0"/>
              </a:spcAft>
              <a:defRPr sz="1200">
                <a:solidFill>
                  <a:srgbClr val="0F5494"/>
                </a:solidFill>
                <a:latin typeface="Verdana" pitchFamily="34" charset="0"/>
              </a:defRPr>
            </a:lvl7pPr>
            <a:lvl8pPr marL="3392020" indent="-226134" eaLnBrk="0" fontAlgn="base" hangingPunct="0">
              <a:spcBef>
                <a:spcPct val="0"/>
              </a:spcBef>
              <a:spcAft>
                <a:spcPct val="0"/>
              </a:spcAft>
              <a:defRPr sz="1200">
                <a:solidFill>
                  <a:srgbClr val="0F5494"/>
                </a:solidFill>
                <a:latin typeface="Verdana" pitchFamily="34" charset="0"/>
              </a:defRPr>
            </a:lvl8pPr>
            <a:lvl9pPr marL="3844289" indent="-226134" eaLnBrk="0" fontAlgn="base" hangingPunct="0">
              <a:spcBef>
                <a:spcPct val="0"/>
              </a:spcBef>
              <a:spcAft>
                <a:spcPct val="0"/>
              </a:spcAft>
              <a:defRPr sz="1200">
                <a:solidFill>
                  <a:srgbClr val="0F5494"/>
                </a:solidFill>
                <a:latin typeface="Verdana" pitchFamily="34" charset="0"/>
              </a:defRPr>
            </a:lvl9pPr>
          </a:lstStyle>
          <a:p>
            <a:pPr eaLnBrk="1" hangingPunct="1"/>
            <a:fld id="{3D0C148B-1788-45E1-A2F7-0846B04196F5}" type="slidenum">
              <a:rPr lang="en-GB" altLang="en-US" smtClean="0">
                <a:solidFill>
                  <a:schemeClr val="tx1"/>
                </a:solidFill>
                <a:latin typeface="Arial" pitchFamily="34" charset="0"/>
              </a:rPr>
              <a:pPr eaLnBrk="1" hangingPunct="1"/>
              <a:t>8</a:t>
            </a:fld>
            <a:endParaRPr lang="en-GB" altLang="en-US">
              <a:solidFill>
                <a:schemeClr val="tx1"/>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671516" y="4427196"/>
            <a:ext cx="5375268" cy="4860617"/>
          </a:xfrm>
          <a:noFill/>
        </p:spPr>
        <p:txBody>
          <a:bodyPr/>
          <a:lstStyle/>
          <a:p>
            <a:pPr eaLnBrk="1" hangingPunct="1"/>
            <a:r>
              <a:rPr lang="en-GB" altLang="en-US" sz="1100">
                <a:solidFill>
                  <a:srgbClr val="16489F"/>
                </a:solidFill>
                <a:cs typeface="Arial" pitchFamily="34" charset="0"/>
              </a:rPr>
              <a:t>The Urban Development Fund shall take the form of a loan fund to be set up and managed by a financial intermediary with contribution from the ESIF programme and contribution of at least 30% of the loan fund from the financial intermediary. </a:t>
            </a:r>
          </a:p>
          <a:p>
            <a:pPr eaLnBrk="1" hangingPunct="1"/>
            <a:endParaRPr lang="en-GB" altLang="en-US" sz="1100">
              <a:solidFill>
                <a:srgbClr val="16489F"/>
              </a:solidFill>
              <a:cs typeface="Arial" pitchFamily="34" charset="0"/>
            </a:endParaRPr>
          </a:p>
          <a:p>
            <a:pPr eaLnBrk="1" hangingPunct="1"/>
            <a:r>
              <a:rPr lang="en-GB" altLang="en-US" sz="1100">
                <a:solidFill>
                  <a:srgbClr val="16489F"/>
                </a:solidFill>
                <a:cs typeface="Arial" pitchFamily="34" charset="0"/>
              </a:rPr>
              <a:t>The Urban Development Fund shall finance and support implementation of urban development projects in assisted areas, as well as mobilise co-investment from private sources, including among others the financial intermediary's co-financing.</a:t>
            </a:r>
          </a:p>
          <a:p>
            <a:pPr marL="0" lvl="1"/>
            <a:endParaRPr lang="fr-BE" altLang="en-US" sz="1100" b="1"/>
          </a:p>
          <a:p>
            <a:pPr eaLnBrk="1" hangingPunct="1"/>
            <a:r>
              <a:rPr lang="en-GB" altLang="en-US" sz="1100" i="1"/>
              <a:t>In order to address high concentration of economic, environmental and social problems of urban areas located in assisted areas identified in a regional aid map, an urban development fund may be an appropriate financial instrument. </a:t>
            </a:r>
          </a:p>
          <a:p>
            <a:pPr eaLnBrk="1" hangingPunct="1"/>
            <a:r>
              <a:rPr lang="en-GB" altLang="en-US" sz="1100" i="1"/>
              <a:t>The urban development fund mobilises co-investment from private investors to support implementation of urban development projects and aims to addressing market failures by supporting sustainable urban development strategies, in a context of limited availability of funding or relatively low appetite of the financial intermediaries for supporting urban development projects.</a:t>
            </a:r>
          </a:p>
          <a:p>
            <a:pPr eaLnBrk="1" hangingPunct="1"/>
            <a:endParaRPr lang="en-GB" altLang="en-US" sz="1100" i="1"/>
          </a:p>
          <a:p>
            <a:pPr eaLnBrk="1" hangingPunct="1"/>
            <a:endParaRPr lang="en-GB" altLang="en-US" sz="1100" i="1"/>
          </a:p>
          <a:p>
            <a:pPr eaLnBrk="1" hangingPunct="1"/>
            <a:r>
              <a:rPr lang="en-GB" altLang="en-US" sz="1100" i="1"/>
              <a:t>‘assisted areas’ means areas designated in an approved regional aid map for the period 1.7.2014 - 31.12.2020 in application of Articles 107(3)(a) and (c) of the Treaty.</a:t>
            </a:r>
          </a:p>
          <a:p>
            <a:pPr marL="0" lvl="1"/>
            <a:endParaRPr lang="en-GB" altLang="en-US" sz="1100" b="1"/>
          </a:p>
        </p:txBody>
      </p:sp>
      <p:sp>
        <p:nvSpPr>
          <p:cNvPr id="38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36189" indent="-283150" eaLnBrk="0" hangingPunct="0">
              <a:spcBef>
                <a:spcPct val="30000"/>
              </a:spcBef>
              <a:defRPr sz="1200">
                <a:solidFill>
                  <a:schemeClr val="tx1"/>
                </a:solidFill>
                <a:latin typeface="Arial" pitchFamily="34" charset="0"/>
              </a:defRPr>
            </a:lvl2pPr>
            <a:lvl3pPr marL="1132599" indent="-226520" eaLnBrk="0" hangingPunct="0">
              <a:spcBef>
                <a:spcPct val="30000"/>
              </a:spcBef>
              <a:defRPr sz="1200">
                <a:solidFill>
                  <a:schemeClr val="tx1"/>
                </a:solidFill>
                <a:latin typeface="Arial" pitchFamily="34" charset="0"/>
              </a:defRPr>
            </a:lvl3pPr>
            <a:lvl4pPr marL="1585638" indent="-226520" eaLnBrk="0" hangingPunct="0">
              <a:spcBef>
                <a:spcPct val="30000"/>
              </a:spcBef>
              <a:defRPr sz="1200">
                <a:solidFill>
                  <a:schemeClr val="tx1"/>
                </a:solidFill>
                <a:latin typeface="Arial" pitchFamily="34" charset="0"/>
              </a:defRPr>
            </a:lvl4pPr>
            <a:lvl5pPr marL="2038678" indent="-226520" eaLnBrk="0" hangingPunct="0">
              <a:spcBef>
                <a:spcPct val="30000"/>
              </a:spcBef>
              <a:defRPr sz="1200">
                <a:solidFill>
                  <a:schemeClr val="tx1"/>
                </a:solidFill>
                <a:latin typeface="Arial" pitchFamily="34" charset="0"/>
              </a:defRPr>
            </a:lvl5pPr>
            <a:lvl6pPr marL="2491717" indent="-226520" eaLnBrk="0" fontAlgn="base" hangingPunct="0">
              <a:spcBef>
                <a:spcPct val="30000"/>
              </a:spcBef>
              <a:spcAft>
                <a:spcPct val="0"/>
              </a:spcAft>
              <a:defRPr sz="1200">
                <a:solidFill>
                  <a:schemeClr val="tx1"/>
                </a:solidFill>
                <a:latin typeface="Arial" pitchFamily="34" charset="0"/>
              </a:defRPr>
            </a:lvl6pPr>
            <a:lvl7pPr marL="2944757" indent="-226520" eaLnBrk="0" fontAlgn="base" hangingPunct="0">
              <a:spcBef>
                <a:spcPct val="30000"/>
              </a:spcBef>
              <a:spcAft>
                <a:spcPct val="0"/>
              </a:spcAft>
              <a:defRPr sz="1200">
                <a:solidFill>
                  <a:schemeClr val="tx1"/>
                </a:solidFill>
                <a:latin typeface="Arial" pitchFamily="34" charset="0"/>
              </a:defRPr>
            </a:lvl7pPr>
            <a:lvl8pPr marL="3397796" indent="-226520" eaLnBrk="0" fontAlgn="base" hangingPunct="0">
              <a:spcBef>
                <a:spcPct val="30000"/>
              </a:spcBef>
              <a:spcAft>
                <a:spcPct val="0"/>
              </a:spcAft>
              <a:defRPr sz="1200">
                <a:solidFill>
                  <a:schemeClr val="tx1"/>
                </a:solidFill>
                <a:latin typeface="Arial" pitchFamily="34" charset="0"/>
              </a:defRPr>
            </a:lvl8pPr>
            <a:lvl9pPr marL="3850836" indent="-22652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71DB1A9-2A6C-4F9B-BFF3-E91038BE8DDF}" type="slidenum">
              <a:rPr lang="en-GB" altLang="en-US" smtClean="0"/>
              <a:pPr eaLnBrk="1" hangingPunct="1">
                <a:spcBef>
                  <a:spcPct val="0"/>
                </a:spcBef>
              </a:pPr>
              <a:t>10</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997AA0A2-4986-45A1-83E8-473538FC34F1}" type="slidenum">
              <a:rPr lang="en-GB" altLang="en-US"/>
              <a:pPr/>
              <a:t>‹N°›</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66E7931-F476-4A16-9A5A-B2EF7BFFA793}" type="slidenum">
              <a:rPr lang="en-GB" altLang="en-US"/>
              <a:pPr/>
              <a:t>‹N°›</a:t>
            </a:fld>
            <a:endParaRPr lang="en-GB" altLang="en-US"/>
          </a:p>
        </p:txBody>
      </p:sp>
    </p:spTree>
    <p:extLst>
      <p:ext uri="{BB962C8B-B14F-4D97-AF65-F5344CB8AC3E}">
        <p14:creationId xmlns:p14="http://schemas.microsoft.com/office/powerpoint/2010/main" val="34154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DE933AE-BD22-47B3-971F-358906BBB300}" type="slidenum">
              <a:rPr lang="en-GB" altLang="en-US"/>
              <a:pPr/>
              <a:t>‹N°›</a:t>
            </a:fld>
            <a:endParaRPr lang="en-GB" altLang="en-US"/>
          </a:p>
        </p:txBody>
      </p:sp>
    </p:spTree>
    <p:extLst>
      <p:ext uri="{BB962C8B-B14F-4D97-AF65-F5344CB8AC3E}">
        <p14:creationId xmlns:p14="http://schemas.microsoft.com/office/powerpoint/2010/main" val="164567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p:txBody>
          <a:bodyPr/>
          <a:lstStyle>
            <a:lvl1pPr eaLnBrk="0" fontAlgn="auto" hangingPunct="0">
              <a:spcBef>
                <a:spcPts val="0"/>
              </a:spcBef>
              <a:spcAft>
                <a:spcPts val="0"/>
              </a:spcAft>
              <a:buFontTx/>
              <a:buChar cha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eaLnBrk="0" fontAlgn="auto" hangingPunct="0">
              <a:spcBef>
                <a:spcPts val="0"/>
              </a:spcBef>
              <a:spcAft>
                <a:spcPts val="0"/>
              </a:spcAft>
              <a:buFontTx/>
              <a:buChar cha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p:txBody>
          <a:bodyPr/>
          <a:lstStyle>
            <a:lvl1pPr eaLnBrk="0" fontAlgn="auto" hangingPunct="0">
              <a:spcBef>
                <a:spcPts val="0"/>
              </a:spcBef>
              <a:spcAft>
                <a:spcPts val="0"/>
              </a:spcAft>
              <a:buFontTx/>
              <a:buChar char="–"/>
              <a:defRPr/>
            </a:lvl1pPr>
          </a:lstStyle>
          <a:p>
            <a:pPr>
              <a:defRPr/>
            </a:pPr>
            <a:fld id="{B356A855-DB74-420F-9C87-EE4C4AD74EF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19029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0F5494"/>
              </a:buClr>
              <a:buFont typeface="Wingdings" panose="05000000000000000000" pitchFamily="2" charset="2"/>
              <a:buChar char="Ø"/>
              <a:defRPr i="0"/>
            </a:lvl1pPr>
            <a:lvl2pPr>
              <a:buClr>
                <a:srgbClr val="0F5494"/>
              </a:buClr>
              <a:defRPr b="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F0D3EEA-0823-4665-B950-ECF452861E02}" type="slidenum">
              <a:rPr lang="en-GB" altLang="en-US"/>
              <a:pPr/>
              <a:t>‹N°›</a:t>
            </a:fld>
            <a:endParaRPr lang="en-GB" altLang="en-US"/>
          </a:p>
        </p:txBody>
      </p:sp>
    </p:spTree>
    <p:extLst>
      <p:ext uri="{BB962C8B-B14F-4D97-AF65-F5344CB8AC3E}">
        <p14:creationId xmlns:p14="http://schemas.microsoft.com/office/powerpoint/2010/main" val="131825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95661F4-E852-40C5-9E34-FF97D96A9C3D}" type="slidenum">
              <a:rPr lang="en-GB" altLang="en-US"/>
              <a:pPr/>
              <a:t>‹N°›</a:t>
            </a:fld>
            <a:endParaRPr lang="en-GB" altLang="en-US"/>
          </a:p>
        </p:txBody>
      </p:sp>
    </p:spTree>
    <p:extLst>
      <p:ext uri="{BB962C8B-B14F-4D97-AF65-F5344CB8AC3E}">
        <p14:creationId xmlns:p14="http://schemas.microsoft.com/office/powerpoint/2010/main" val="141594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21A2C25-C79C-494B-9EDA-FE76F9253D05}" type="slidenum">
              <a:rPr lang="en-GB" altLang="en-US"/>
              <a:pPr/>
              <a:t>‹N°›</a:t>
            </a:fld>
            <a:endParaRPr lang="en-GB" altLang="en-US"/>
          </a:p>
        </p:txBody>
      </p:sp>
    </p:spTree>
    <p:extLst>
      <p:ext uri="{BB962C8B-B14F-4D97-AF65-F5344CB8AC3E}">
        <p14:creationId xmlns:p14="http://schemas.microsoft.com/office/powerpoint/2010/main" val="253426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AAF24F8-FD11-4EE6-B28F-B7872C1E9313}" type="slidenum">
              <a:rPr lang="en-GB" altLang="en-US"/>
              <a:pPr/>
              <a:t>‹N°›</a:t>
            </a:fld>
            <a:endParaRPr lang="en-GB" altLang="en-US"/>
          </a:p>
        </p:txBody>
      </p:sp>
    </p:spTree>
    <p:extLst>
      <p:ext uri="{BB962C8B-B14F-4D97-AF65-F5344CB8AC3E}">
        <p14:creationId xmlns:p14="http://schemas.microsoft.com/office/powerpoint/2010/main" val="265981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69F3D46-2019-4F16-9430-DEEB1B7F15C7}" type="slidenum">
              <a:rPr lang="en-GB" altLang="en-US"/>
              <a:pPr/>
              <a:t>‹N°›</a:t>
            </a:fld>
            <a:endParaRPr lang="en-GB" altLang="en-US"/>
          </a:p>
        </p:txBody>
      </p:sp>
    </p:spTree>
    <p:extLst>
      <p:ext uri="{BB962C8B-B14F-4D97-AF65-F5344CB8AC3E}">
        <p14:creationId xmlns:p14="http://schemas.microsoft.com/office/powerpoint/2010/main" val="172925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94851FD2-5A86-4E9D-B8F1-17DF41450909}" type="slidenum">
              <a:rPr lang="en-GB" altLang="en-US"/>
              <a:pPr/>
              <a:t>‹N°›</a:t>
            </a:fld>
            <a:endParaRPr lang="en-GB" altLang="en-US"/>
          </a:p>
        </p:txBody>
      </p:sp>
    </p:spTree>
    <p:extLst>
      <p:ext uri="{BB962C8B-B14F-4D97-AF65-F5344CB8AC3E}">
        <p14:creationId xmlns:p14="http://schemas.microsoft.com/office/powerpoint/2010/main" val="237280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D6198D7-1BEC-4BD9-9046-50B87F189079}" type="slidenum">
              <a:rPr lang="en-GB" altLang="en-US"/>
              <a:pPr/>
              <a:t>‹N°›</a:t>
            </a:fld>
            <a:endParaRPr lang="en-GB" altLang="en-US"/>
          </a:p>
        </p:txBody>
      </p:sp>
    </p:spTree>
    <p:extLst>
      <p:ext uri="{BB962C8B-B14F-4D97-AF65-F5344CB8AC3E}">
        <p14:creationId xmlns:p14="http://schemas.microsoft.com/office/powerpoint/2010/main" val="396971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5C808DC-D48F-40DD-9EB0-AC365DEEB47E}" type="slidenum">
              <a:rPr lang="en-GB" altLang="en-US"/>
              <a:pPr/>
              <a:t>‹N°›</a:t>
            </a:fld>
            <a:endParaRPr lang="en-GB" altLang="en-US"/>
          </a:p>
        </p:txBody>
      </p:sp>
    </p:spTree>
    <p:extLst>
      <p:ext uri="{BB962C8B-B14F-4D97-AF65-F5344CB8AC3E}">
        <p14:creationId xmlns:p14="http://schemas.microsoft.com/office/powerpoint/2010/main" val="350677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4D07225A-8137-41E6-A0E6-DC96B0D8003A}" type="slidenum">
              <a:rPr lang="en-GB" altLang="en-US"/>
              <a:pPr/>
              <a:t>‹N°›</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611560" y="2564904"/>
            <a:ext cx="8424936" cy="1296144"/>
          </a:xfrm>
        </p:spPr>
        <p:txBody>
          <a:bodyPr/>
          <a:lstStyle/>
          <a:p>
            <a:r>
              <a:rPr lang="fr-BE" altLang="en-US" sz="3200" dirty="0">
                <a:latin typeface="+mj-lt"/>
              </a:rPr>
              <a:t>1.Financial Instruments</a:t>
            </a:r>
            <a:r>
              <a:rPr lang="en-GB" altLang="en-US" sz="3200" dirty="0"/>
              <a:t> under </a:t>
            </a:r>
            <a:br>
              <a:rPr lang="en-GB" altLang="en-US" sz="3200" dirty="0"/>
            </a:br>
            <a:r>
              <a:rPr lang="en-GB" sz="3200" dirty="0"/>
              <a:t>ESIF 2014-2020</a:t>
            </a:r>
            <a:br>
              <a:rPr lang="en-GB" sz="3200" dirty="0"/>
            </a:br>
            <a:r>
              <a:rPr lang="en-GB" sz="3200" dirty="0"/>
              <a:t>2. Synergies between ESIF and EFSI (</a:t>
            </a:r>
            <a:r>
              <a:rPr lang="en-GB" sz="3200" dirty="0" err="1"/>
              <a:t>Juncker</a:t>
            </a:r>
            <a:r>
              <a:rPr lang="en-GB" sz="3200" dirty="0"/>
              <a:t> Plan)</a:t>
            </a:r>
            <a:br>
              <a:rPr lang="en-GB" sz="3200" dirty="0"/>
            </a:br>
            <a:r>
              <a:rPr lang="en-GB" sz="3200" dirty="0"/>
              <a:t>3. Commission Guidance on Financial Instruments</a:t>
            </a:r>
            <a:endParaRPr lang="en-GB" altLang="en-US" sz="3200" dirty="0"/>
          </a:p>
        </p:txBody>
      </p:sp>
      <p:sp>
        <p:nvSpPr>
          <p:cNvPr id="81926" name="Rectangle 6"/>
          <p:cNvSpPr>
            <a:spLocks noGrp="1" noChangeArrowheads="1"/>
          </p:cNvSpPr>
          <p:nvPr>
            <p:ph type="subTitle" idx="1"/>
          </p:nvPr>
        </p:nvSpPr>
        <p:spPr>
          <a:xfrm>
            <a:off x="611188" y="4365104"/>
            <a:ext cx="8532812" cy="1728787"/>
          </a:xfrm>
        </p:spPr>
        <p:txBody>
          <a:bodyPr/>
          <a:lstStyle/>
          <a:p>
            <a:endParaRPr lang="en-GB" sz="2000" dirty="0"/>
          </a:p>
          <a:p>
            <a:r>
              <a:rPr lang="en-GB" sz="2000" dirty="0"/>
              <a:t>AGORADA , BRUSSELS, MAY  2016</a:t>
            </a:r>
            <a:endParaRPr lang="en-GB" altLang="en-US" sz="20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GB" altLang="en-US"/>
              <a:t>ESIF 14-20: Off-the-shelf instruments-1</a:t>
            </a:r>
          </a:p>
        </p:txBody>
      </p:sp>
      <p:sp>
        <p:nvSpPr>
          <p:cNvPr id="5" name="Content Placeholder 4"/>
          <p:cNvSpPr txBox="1">
            <a:spLocks/>
          </p:cNvSpPr>
          <p:nvPr/>
        </p:nvSpPr>
        <p:spPr bwMode="auto">
          <a:xfrm>
            <a:off x="457557" y="2538413"/>
            <a:ext cx="4748576" cy="1637505"/>
          </a:xfrm>
          <a:prstGeom prst="roundRect">
            <a:avLst/>
          </a:prstGeom>
          <a:solidFill>
            <a:srgbClr val="808080"/>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FontTx/>
              <a:buNone/>
              <a:defRPr/>
            </a:pPr>
            <a:r>
              <a:rPr lang="en-GB" sz="1600" b="1" i="0" kern="0" dirty="0">
                <a:solidFill>
                  <a:schemeClr val="bg1"/>
                </a:solidFill>
                <a:latin typeface="Arial" panose="020B0604020202020204" pitchFamily="34" charset="0"/>
                <a:cs typeface="Arial" panose="020B0604020202020204" pitchFamily="34" charset="0"/>
              </a:rPr>
              <a:t>What are off-the shelf instruments?</a:t>
            </a:r>
          </a:p>
          <a:p>
            <a:pPr marL="0" indent="0">
              <a:buFontTx/>
              <a:buNone/>
              <a:defRPr/>
            </a:pPr>
            <a:endParaRPr lang="en-GB" sz="100" b="1" i="0" kern="0" dirty="0">
              <a:solidFill>
                <a:schemeClr val="bg1"/>
              </a:solidFill>
              <a:latin typeface="Arial" panose="020B0604020202020204" pitchFamily="34" charset="0"/>
              <a:cs typeface="Arial" panose="020B0604020202020204" pitchFamily="34" charset="0"/>
            </a:endParaRPr>
          </a:p>
          <a:p>
            <a:pPr marL="0" indent="0">
              <a:buFontTx/>
              <a:buNone/>
              <a:defRPr/>
            </a:pPr>
            <a:r>
              <a:rPr lang="en-GB" sz="1400" b="1" i="0" kern="0" dirty="0">
                <a:solidFill>
                  <a:schemeClr val="bg1"/>
                </a:solidFill>
                <a:latin typeface="Arial" panose="020B0604020202020204" pitchFamily="34" charset="0"/>
                <a:cs typeface="Arial" panose="020B0604020202020204" pitchFamily="34" charset="0"/>
              </a:rPr>
              <a:t>Financial instruments complying with the standard terms and conditions laid down by the Commission</a:t>
            </a:r>
          </a:p>
          <a:p>
            <a:pPr marL="0" indent="0">
              <a:buFontTx/>
              <a:buNone/>
              <a:defRPr/>
            </a:pPr>
            <a:r>
              <a:rPr lang="en-GB" sz="1400" b="1" i="0" kern="0" dirty="0">
                <a:solidFill>
                  <a:schemeClr val="bg1"/>
                </a:solidFill>
                <a:latin typeface="Arial" panose="020B0604020202020204" pitchFamily="34" charset="0"/>
                <a:cs typeface="Arial" panose="020B0604020202020204" pitchFamily="34" charset="0"/>
              </a:rPr>
              <a:t> Help to accelerate implementation</a:t>
            </a:r>
          </a:p>
          <a:p>
            <a:pPr marL="0" indent="0">
              <a:buFontTx/>
              <a:buNone/>
              <a:defRPr/>
            </a:pPr>
            <a:r>
              <a:rPr lang="en-GB" sz="1400" b="1" i="0" kern="0" dirty="0">
                <a:solidFill>
                  <a:schemeClr val="bg1"/>
                </a:solidFill>
                <a:latin typeface="Arial" panose="020B0604020202020204" pitchFamily="34" charset="0"/>
                <a:cs typeface="Arial" panose="020B0604020202020204" pitchFamily="34" charset="0"/>
              </a:rPr>
              <a:t>Learn and build on the experience from 2007-2013</a:t>
            </a:r>
          </a:p>
        </p:txBody>
      </p:sp>
      <p:sp>
        <p:nvSpPr>
          <p:cNvPr id="6" name="Content Placeholder 4"/>
          <p:cNvSpPr txBox="1">
            <a:spLocks/>
          </p:cNvSpPr>
          <p:nvPr/>
        </p:nvSpPr>
        <p:spPr bwMode="auto">
          <a:xfrm>
            <a:off x="457555" y="4397376"/>
            <a:ext cx="4748578" cy="1939924"/>
          </a:xfrm>
          <a:prstGeom prst="roundRect">
            <a:avLst/>
          </a:prstGeom>
          <a:solidFill>
            <a:srgbClr val="FFD624"/>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ClrTx/>
              <a:buFontTx/>
              <a:buNone/>
              <a:defRPr/>
            </a:pPr>
            <a:r>
              <a:rPr lang="en-GB" sz="1600" b="1" i="0" kern="0" dirty="0">
                <a:solidFill>
                  <a:schemeClr val="tx1"/>
                </a:solidFill>
                <a:latin typeface="Arial" panose="020B0604020202020204" pitchFamily="34" charset="0"/>
                <a:cs typeface="Arial" panose="020B0604020202020204" pitchFamily="34" charset="0"/>
              </a:rPr>
              <a:t>Key advantages</a:t>
            </a:r>
          </a:p>
          <a:p>
            <a:pPr marL="0" indent="0">
              <a:buClrTx/>
              <a:buFontTx/>
              <a:buNone/>
              <a:defRPr/>
            </a:pPr>
            <a:r>
              <a:rPr lang="en-GB" sz="100" b="1" i="0" kern="0" dirty="0">
                <a:solidFill>
                  <a:schemeClr val="tx1"/>
                </a:solidFill>
                <a:latin typeface="Arial" panose="020B0604020202020204" pitchFamily="34" charset="0"/>
                <a:cs typeface="Arial" panose="020B0604020202020204" pitchFamily="34" charset="0"/>
              </a:rPr>
              <a:t> </a:t>
            </a:r>
          </a:p>
          <a:p>
            <a:pPr marL="0" indent="0">
              <a:buClrTx/>
              <a:buFontTx/>
              <a:buNone/>
              <a:defRPr/>
            </a:pPr>
            <a:r>
              <a:rPr lang="en-GB" sz="1400" b="1" i="0" kern="0" dirty="0">
                <a:solidFill>
                  <a:schemeClr val="tx1"/>
                </a:solidFill>
                <a:latin typeface="Arial" panose="020B0604020202020204" pitchFamily="34" charset="0"/>
                <a:cs typeface="Arial" panose="020B0604020202020204" pitchFamily="34" charset="0"/>
              </a:rPr>
              <a:t>State aid compatibility</a:t>
            </a:r>
          </a:p>
          <a:p>
            <a:pPr marL="0" indent="0">
              <a:buClrTx/>
              <a:buFontTx/>
              <a:buNone/>
              <a:defRPr/>
            </a:pPr>
            <a:r>
              <a:rPr lang="en-GB" sz="1400" b="1" i="0" kern="0" dirty="0">
                <a:solidFill>
                  <a:schemeClr val="tx1"/>
                </a:solidFill>
                <a:latin typeface="Arial" panose="020B0604020202020204" pitchFamily="34" charset="0"/>
                <a:cs typeface="Arial" panose="020B0604020202020204" pitchFamily="34" charset="0"/>
              </a:rPr>
              <a:t>Governance structures</a:t>
            </a:r>
          </a:p>
          <a:p>
            <a:pPr marL="0" indent="0">
              <a:buClrTx/>
              <a:buFontTx/>
              <a:buNone/>
              <a:defRPr/>
            </a:pPr>
            <a:r>
              <a:rPr lang="en-GB" sz="1400" b="1" i="0" kern="0" dirty="0">
                <a:solidFill>
                  <a:schemeClr val="tx1"/>
                </a:solidFill>
                <a:latin typeface="Arial" panose="020B0604020202020204" pitchFamily="34" charset="0"/>
                <a:cs typeface="Arial" panose="020B0604020202020204" pitchFamily="34" charset="0"/>
              </a:rPr>
              <a:t>Based market practise</a:t>
            </a:r>
          </a:p>
          <a:p>
            <a:pPr marL="0" indent="0">
              <a:buClrTx/>
              <a:buFontTx/>
              <a:buNone/>
              <a:defRPr/>
            </a:pPr>
            <a:r>
              <a:rPr lang="en-GB" sz="1400" b="1" i="0" kern="0" dirty="0">
                <a:solidFill>
                  <a:schemeClr val="tx1"/>
                </a:solidFill>
                <a:latin typeface="Arial" panose="020B0604020202020204" pitchFamily="34" charset="0"/>
                <a:cs typeface="Arial" panose="020B0604020202020204" pitchFamily="34" charset="0"/>
              </a:rPr>
              <a:t>Full pass on of advantage to final beneficiary</a:t>
            </a:r>
          </a:p>
          <a:p>
            <a:pPr marL="0" indent="0">
              <a:buClrTx/>
              <a:buFontTx/>
              <a:buNone/>
              <a:defRPr/>
            </a:pPr>
            <a:r>
              <a:rPr lang="en-GB" sz="1400" b="1" i="0" kern="0" dirty="0">
                <a:solidFill>
                  <a:schemeClr val="tx1"/>
                </a:solidFill>
                <a:latin typeface="Arial" panose="020B0604020202020204" pitchFamily="34" charset="0"/>
                <a:cs typeface="Arial" panose="020B0604020202020204" pitchFamily="34" charset="0"/>
              </a:rPr>
              <a:t>Minimum leverage ensured</a:t>
            </a:r>
          </a:p>
        </p:txBody>
      </p:sp>
      <p:grpSp>
        <p:nvGrpSpPr>
          <p:cNvPr id="15369" name="Group 33"/>
          <p:cNvGrpSpPr>
            <a:grpSpLocks/>
          </p:cNvGrpSpPr>
          <p:nvPr/>
        </p:nvGrpSpPr>
        <p:grpSpPr bwMode="auto">
          <a:xfrm>
            <a:off x="5435600" y="2316163"/>
            <a:ext cx="3600450" cy="4021137"/>
            <a:chOff x="1394460" y="0"/>
            <a:chExt cx="2506980" cy="3278505"/>
          </a:xfrm>
        </p:grpSpPr>
        <p:sp>
          <p:nvSpPr>
            <p:cNvPr id="35" name="Rectangle 34"/>
            <p:cNvSpPr>
              <a:spLocks noChangeArrowheads="1"/>
            </p:cNvSpPr>
            <p:nvPr/>
          </p:nvSpPr>
          <p:spPr bwMode="auto">
            <a:xfrm>
              <a:off x="1394460" y="0"/>
              <a:ext cx="2506980" cy="362409"/>
            </a:xfrm>
            <a:prstGeom prst="rect">
              <a:avLst/>
            </a:prstGeom>
            <a:solidFill>
              <a:srgbClr val="FFD624"/>
            </a:solidFill>
            <a:ln w="12700">
              <a:solidFill>
                <a:schemeClr val="bg1"/>
              </a:solidFill>
              <a:miter lim="800000"/>
              <a:headEnd/>
              <a:tailEnd/>
            </a:ln>
            <a:effectLst>
              <a:outerShdw dist="28398" dir="3806097" algn="ctr" rotWithShape="0">
                <a:srgbClr val="243F60"/>
              </a:outerShdw>
            </a:effectLst>
          </p:spPr>
          <p:txBody>
            <a:bodyPr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en-GB" sz="1200" b="1" kern="0" dirty="0">
                  <a:solidFill>
                    <a:srgbClr val="000000"/>
                  </a:solidFill>
                  <a:latin typeface="Arial"/>
                  <a:cs typeface="Arial"/>
                </a:rPr>
                <a:t>Managing Authority</a:t>
              </a:r>
              <a:endParaRPr lang="en-GB" sz="1200" kern="0" dirty="0">
                <a:solidFill>
                  <a:srgbClr val="000000"/>
                </a:solidFill>
                <a:latin typeface="Times New Roman"/>
                <a:cs typeface="Times New Roman"/>
              </a:endParaRPr>
            </a:p>
          </p:txBody>
        </p:sp>
        <p:sp>
          <p:nvSpPr>
            <p:cNvPr id="37" name="Rectangle 36"/>
            <p:cNvSpPr>
              <a:spLocks noChangeArrowheads="1"/>
            </p:cNvSpPr>
            <p:nvPr/>
          </p:nvSpPr>
          <p:spPr bwMode="auto">
            <a:xfrm>
              <a:off x="1394460" y="893079"/>
              <a:ext cx="1203749" cy="293810"/>
            </a:xfrm>
            <a:prstGeom prst="rect">
              <a:avLst/>
            </a:prstGeom>
            <a:solidFill>
              <a:srgbClr val="FFD624"/>
            </a:solidFill>
            <a:ln w="12700">
              <a:solidFill>
                <a:schemeClr val="bg1"/>
              </a:solidFill>
              <a:miter lim="800000"/>
              <a:headEnd/>
              <a:tailEnd/>
            </a:ln>
            <a:effectLst>
              <a:outerShdw dist="28398" dir="3806097" algn="ctr" rotWithShape="0">
                <a:srgbClr val="243F60"/>
              </a:outerShdw>
            </a:effectLst>
          </p:spPr>
          <p:txBody>
            <a:bodyP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en-GB" sz="1200" b="1" kern="0" dirty="0">
                  <a:solidFill>
                    <a:srgbClr val="000000"/>
                  </a:solidFill>
                  <a:latin typeface="Arial"/>
                  <a:cs typeface="Arial"/>
                </a:rPr>
                <a:t>Fund of Fund</a:t>
              </a:r>
              <a:endParaRPr lang="en-GB" sz="1200" b="1" kern="0" dirty="0">
                <a:solidFill>
                  <a:srgbClr val="0070C0"/>
                </a:solidFill>
                <a:latin typeface="Arial"/>
                <a:cs typeface="Arial"/>
              </a:endParaRPr>
            </a:p>
          </p:txBody>
        </p:sp>
        <p:sp>
          <p:nvSpPr>
            <p:cNvPr id="38" name="AutoShape 18"/>
            <p:cNvSpPr>
              <a:spLocks noChangeArrowheads="1"/>
            </p:cNvSpPr>
            <p:nvPr/>
          </p:nvSpPr>
          <p:spPr bwMode="auto">
            <a:xfrm>
              <a:off x="1923933" y="2240463"/>
              <a:ext cx="133749" cy="456894"/>
            </a:xfrm>
            <a:prstGeom prst="curvedRightArrow">
              <a:avLst>
                <a:gd name="adj1" fmla="val 68571"/>
                <a:gd name="adj2" fmla="val 137143"/>
                <a:gd name="adj3" fmla="val 33333"/>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1593903" algn="ctr" rotWithShape="0">
                      <a:srgbClr val="EEECE1"/>
                    </a:outerShdw>
                  </a:effectLst>
                </a14:hiddenEffects>
              </a:ext>
            </a:extLst>
          </p:spPr>
          <p:txBody>
            <a:bodyPr/>
            <a:lstStyle/>
            <a:p>
              <a:pPr algn="ctr" fontAlgn="auto">
                <a:spcBef>
                  <a:spcPts val="0"/>
                </a:spcBef>
                <a:spcAft>
                  <a:spcPts val="0"/>
                </a:spcAft>
                <a:defRPr/>
              </a:pPr>
              <a:endParaRPr lang="en-GB" kern="0">
                <a:solidFill>
                  <a:sysClr val="windowText" lastClr="000000"/>
                </a:solidFill>
              </a:endParaRPr>
            </a:p>
          </p:txBody>
        </p:sp>
        <p:sp>
          <p:nvSpPr>
            <p:cNvPr id="39" name="AutoShape 19"/>
            <p:cNvSpPr>
              <a:spLocks noChangeArrowheads="1"/>
            </p:cNvSpPr>
            <p:nvPr/>
          </p:nvSpPr>
          <p:spPr bwMode="auto">
            <a:xfrm rot="10800000">
              <a:off x="3181844" y="2230108"/>
              <a:ext cx="142592" cy="467249"/>
            </a:xfrm>
            <a:prstGeom prst="curvedRightArrow">
              <a:avLst>
                <a:gd name="adj1" fmla="val 65333"/>
                <a:gd name="adj2" fmla="val 130667"/>
                <a:gd name="adj3" fmla="val 33333"/>
              </a:avLst>
            </a:prstGeom>
            <a:solidFill>
              <a:srgbClr val="808080"/>
            </a:solidFill>
            <a:ln w="9525">
              <a:noFill/>
              <a:miter lim="800000"/>
              <a:headEnd/>
              <a:tailEnd/>
            </a:ln>
            <a:effectLst/>
            <a:extLst>
              <a:ext uri="{AF507438-7753-43E0-B8FC-AC1667EBCBE1}">
                <a14:hiddenEffects xmlns:a14="http://schemas.microsoft.com/office/drawing/2010/main">
                  <a:effectLst>
                    <a:outerShdw dist="28398" dir="1593903" algn="ctr" rotWithShape="0">
                      <a:srgbClr val="EEECE1"/>
                    </a:outerShdw>
                  </a:effectLst>
                </a14:hiddenEffects>
              </a:ext>
            </a:extLst>
          </p:spPr>
          <p:txBody>
            <a:bodyPr/>
            <a:lstStyle/>
            <a:p>
              <a:pPr algn="ctr" fontAlgn="auto">
                <a:spcBef>
                  <a:spcPts val="0"/>
                </a:spcBef>
                <a:spcAft>
                  <a:spcPts val="0"/>
                </a:spcAft>
                <a:defRPr/>
              </a:pPr>
              <a:endParaRPr lang="en-GB" kern="0">
                <a:solidFill>
                  <a:sysClr val="windowText" lastClr="000000"/>
                </a:solidFill>
              </a:endParaRPr>
            </a:p>
          </p:txBody>
        </p:sp>
        <p:sp>
          <p:nvSpPr>
            <p:cNvPr id="40" name="Text Box 25"/>
            <p:cNvSpPr txBox="1">
              <a:spLocks noChangeArrowheads="1"/>
            </p:cNvSpPr>
            <p:nvPr/>
          </p:nvSpPr>
          <p:spPr bwMode="auto">
            <a:xfrm>
              <a:off x="2240069" y="2337537"/>
              <a:ext cx="741703" cy="38958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1593903" algn="ctr" rotWithShape="0">
                      <a:srgbClr val="EEECE1"/>
                    </a:outerShdw>
                  </a:effectLst>
                </a14:hiddenEffects>
              </a:ext>
            </a:extLst>
          </p:spPr>
          <p:txBody>
            <a:bodyP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lnSpc>
                  <a:spcPts val="1100"/>
                </a:lnSpc>
                <a:spcBef>
                  <a:spcPts val="0"/>
                </a:spcBef>
                <a:spcAft>
                  <a:spcPts val="0"/>
                </a:spcAft>
                <a:defRPr sz="1000"/>
              </a:pPr>
              <a:r>
                <a:rPr lang="en-GB" sz="1200" b="1" kern="0" dirty="0">
                  <a:solidFill>
                    <a:srgbClr val="000000"/>
                  </a:solidFill>
                  <a:latin typeface="Arial"/>
                  <a:cs typeface="Arial"/>
                </a:rPr>
                <a:t>Financial </a:t>
              </a:r>
              <a:endParaRPr lang="en-GB" sz="1200" kern="0" dirty="0">
                <a:solidFill>
                  <a:srgbClr val="000000"/>
                </a:solidFill>
                <a:latin typeface="Times New Roman"/>
                <a:cs typeface="Times New Roman"/>
              </a:endParaRPr>
            </a:p>
            <a:p>
              <a:pPr algn="ctr" fontAlgn="auto">
                <a:lnSpc>
                  <a:spcPts val="1000"/>
                </a:lnSpc>
                <a:spcBef>
                  <a:spcPts val="0"/>
                </a:spcBef>
                <a:spcAft>
                  <a:spcPts val="0"/>
                </a:spcAft>
                <a:defRPr sz="1000"/>
              </a:pPr>
              <a:r>
                <a:rPr lang="en-GB" sz="1200" b="1" kern="0" dirty="0">
                  <a:solidFill>
                    <a:srgbClr val="000000"/>
                  </a:solidFill>
                  <a:latin typeface="Arial"/>
                  <a:cs typeface="Arial"/>
                </a:rPr>
                <a:t>products</a:t>
              </a:r>
            </a:p>
          </p:txBody>
        </p:sp>
        <p:sp>
          <p:nvSpPr>
            <p:cNvPr id="41" name="AutoShape 34"/>
            <p:cNvSpPr>
              <a:spLocks noChangeArrowheads="1"/>
            </p:cNvSpPr>
            <p:nvPr/>
          </p:nvSpPr>
          <p:spPr bwMode="auto">
            <a:xfrm rot="5400000">
              <a:off x="1718504" y="492473"/>
              <a:ext cx="361115" cy="29513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808080"/>
            </a:solidFill>
            <a:ln>
              <a:noFill/>
            </a:ln>
            <a:effectLst/>
            <a:extLst>
              <a:ext uri="{91240B29-F687-4F45-9708-019B960494DF}">
                <a14:hiddenLine xmlns:a14="http://schemas.microsoft.com/office/drawing/2010/main" w="19050">
                  <a:solidFill>
                    <a:srgbClr val="EEECE1"/>
                  </a:solidFill>
                  <a:miter lim="800000"/>
                  <a:headEnd/>
                  <a:tailEnd/>
                </a14:hiddenLine>
              </a:ext>
              <a:ext uri="{AF507438-7753-43E0-B8FC-AC1667EBCBE1}">
                <a14:hiddenEffects xmlns:a14="http://schemas.microsoft.com/office/drawing/2010/main">
                  <a:effectLst>
                    <a:outerShdw dist="28398" dir="1593903" algn="ctr" rotWithShape="0">
                      <a:srgbClr val="EEECE1"/>
                    </a:outerShdw>
                  </a:effectLst>
                </a14:hiddenEffects>
              </a:ext>
            </a:extLst>
          </p:spPr>
          <p:txBody>
            <a:bodyPr/>
            <a:lstStyle/>
            <a:p>
              <a:pPr algn="ctr" fontAlgn="auto">
                <a:spcBef>
                  <a:spcPts val="0"/>
                </a:spcBef>
                <a:spcAft>
                  <a:spcPts val="0"/>
                </a:spcAft>
                <a:defRPr/>
              </a:pPr>
              <a:endParaRPr lang="en-GB" kern="0">
                <a:solidFill>
                  <a:sysClr val="windowText" lastClr="000000"/>
                </a:solidFill>
              </a:endParaRPr>
            </a:p>
          </p:txBody>
        </p:sp>
        <p:sp>
          <p:nvSpPr>
            <p:cNvPr id="42" name="AutoShape 36"/>
            <p:cNvSpPr>
              <a:spLocks noChangeArrowheads="1"/>
            </p:cNvSpPr>
            <p:nvPr/>
          </p:nvSpPr>
          <p:spPr bwMode="auto">
            <a:xfrm rot="5400000">
              <a:off x="2985691" y="1035836"/>
              <a:ext cx="1286551" cy="20891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808080"/>
            </a:solidFill>
            <a:ln>
              <a:noFill/>
            </a:ln>
            <a:effectLst/>
            <a:extLst>
              <a:ext uri="{91240B29-F687-4F45-9708-019B960494DF}">
                <a14:hiddenLine xmlns:a14="http://schemas.microsoft.com/office/drawing/2010/main" w="19050">
                  <a:solidFill>
                    <a:srgbClr val="EEECE1"/>
                  </a:solidFill>
                  <a:miter lim="800000"/>
                  <a:headEnd/>
                  <a:tailEnd/>
                </a14:hiddenLine>
              </a:ext>
              <a:ext uri="{AF507438-7753-43E0-B8FC-AC1667EBCBE1}">
                <a14:hiddenEffects xmlns:a14="http://schemas.microsoft.com/office/drawing/2010/main">
                  <a:effectLst>
                    <a:outerShdw dist="28398" dir="1593903" algn="ctr" rotWithShape="0">
                      <a:srgbClr val="EEECE1"/>
                    </a:outerShdw>
                  </a:effectLst>
                </a14:hiddenEffects>
              </a:ext>
            </a:extLst>
          </p:spPr>
          <p:txBody>
            <a:bodyPr/>
            <a:lstStyle/>
            <a:p>
              <a:pPr algn="ctr" fontAlgn="auto">
                <a:spcBef>
                  <a:spcPts val="0"/>
                </a:spcBef>
                <a:spcAft>
                  <a:spcPts val="0"/>
                </a:spcAft>
                <a:defRPr/>
              </a:pPr>
              <a:endParaRPr lang="en-GB" kern="0">
                <a:solidFill>
                  <a:sysClr val="windowText" lastClr="000000"/>
                </a:solidFill>
              </a:endParaRPr>
            </a:p>
          </p:txBody>
        </p:sp>
        <p:sp>
          <p:nvSpPr>
            <p:cNvPr id="43" name="AutoShape 1034"/>
            <p:cNvSpPr>
              <a:spLocks noChangeArrowheads="1"/>
            </p:cNvSpPr>
            <p:nvPr/>
          </p:nvSpPr>
          <p:spPr bwMode="auto">
            <a:xfrm rot="5400000">
              <a:off x="1729558" y="1368726"/>
              <a:ext cx="361114" cy="29513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808080"/>
            </a:solidFill>
            <a:ln>
              <a:noFill/>
            </a:ln>
            <a:effectLst/>
            <a:extLst>
              <a:ext uri="{91240B29-F687-4F45-9708-019B960494DF}">
                <a14:hiddenLine xmlns:a14="http://schemas.microsoft.com/office/drawing/2010/main" w="19050">
                  <a:solidFill>
                    <a:srgbClr val="EEECE1"/>
                  </a:solidFill>
                  <a:miter lim="800000"/>
                  <a:headEnd/>
                  <a:tailEnd/>
                </a14:hiddenLine>
              </a:ext>
              <a:ext uri="{AF507438-7753-43E0-B8FC-AC1667EBCBE1}">
                <a14:hiddenEffects xmlns:a14="http://schemas.microsoft.com/office/drawing/2010/main">
                  <a:effectLst>
                    <a:outerShdw dist="28398" dir="1593903" algn="ctr" rotWithShape="0">
                      <a:srgbClr val="EEECE1"/>
                    </a:outerShdw>
                  </a:effectLst>
                </a14:hiddenEffects>
              </a:ext>
            </a:extLst>
          </p:spPr>
          <p:txBody>
            <a:bodyPr/>
            <a:lstStyle/>
            <a:p>
              <a:pPr algn="ctr" fontAlgn="auto">
                <a:spcBef>
                  <a:spcPts val="0"/>
                </a:spcBef>
                <a:spcAft>
                  <a:spcPts val="0"/>
                </a:spcAft>
                <a:defRPr/>
              </a:pPr>
              <a:endParaRPr lang="en-GB" kern="0">
                <a:solidFill>
                  <a:sysClr val="windowText" lastClr="000000"/>
                </a:solidFill>
              </a:endParaRPr>
            </a:p>
          </p:txBody>
        </p:sp>
        <p:sp>
          <p:nvSpPr>
            <p:cNvPr id="44" name="Rectangle 43"/>
            <p:cNvSpPr>
              <a:spLocks noChangeArrowheads="1"/>
            </p:cNvSpPr>
            <p:nvPr/>
          </p:nvSpPr>
          <p:spPr bwMode="auto">
            <a:xfrm>
              <a:off x="1576846" y="1769331"/>
              <a:ext cx="2210741" cy="431008"/>
            </a:xfrm>
            <a:prstGeom prst="rect">
              <a:avLst/>
            </a:prstGeom>
            <a:solidFill>
              <a:srgbClr val="FFD624"/>
            </a:solidFill>
            <a:ln w="12700">
              <a:solidFill>
                <a:schemeClr val="bg1"/>
              </a:solidFill>
              <a:miter lim="800000"/>
              <a:headEnd/>
              <a:tailEnd/>
            </a:ln>
            <a:effectLst>
              <a:outerShdw dist="28398" dir="3806097" algn="ctr" rotWithShape="0">
                <a:srgbClr val="243F60"/>
              </a:outerShdw>
            </a:effectLst>
          </p:spPr>
          <p:txBody>
            <a:bodyPr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lnSpc>
                  <a:spcPts val="1100"/>
                </a:lnSpc>
                <a:spcBef>
                  <a:spcPts val="0"/>
                </a:spcBef>
                <a:spcAft>
                  <a:spcPts val="0"/>
                </a:spcAft>
                <a:defRPr sz="1000"/>
              </a:pPr>
              <a:r>
                <a:rPr lang="en-GB" sz="1200" b="1" kern="0" dirty="0">
                  <a:solidFill>
                    <a:srgbClr val="000000"/>
                  </a:solidFill>
                  <a:latin typeface="Arial"/>
                  <a:cs typeface="Arial"/>
                </a:rPr>
                <a:t>Fund managed </a:t>
              </a:r>
            </a:p>
            <a:p>
              <a:pPr algn="ctr" fontAlgn="auto">
                <a:lnSpc>
                  <a:spcPts val="1100"/>
                </a:lnSpc>
                <a:spcBef>
                  <a:spcPts val="0"/>
                </a:spcBef>
                <a:spcAft>
                  <a:spcPts val="0"/>
                </a:spcAft>
                <a:defRPr sz="1000"/>
              </a:pPr>
              <a:r>
                <a:rPr lang="en-GB" sz="1200" b="1" kern="0" dirty="0">
                  <a:solidFill>
                    <a:srgbClr val="000000"/>
                  </a:solidFill>
                  <a:latin typeface="Arial"/>
                  <a:cs typeface="Arial"/>
                </a:rPr>
                <a:t>by financial</a:t>
              </a:r>
              <a:r>
                <a:rPr lang="en-GB" sz="1200" kern="0" dirty="0">
                  <a:solidFill>
                    <a:srgbClr val="000000"/>
                  </a:solidFill>
                  <a:latin typeface="Times New Roman"/>
                  <a:cs typeface="Times New Roman"/>
                </a:rPr>
                <a:t> </a:t>
              </a:r>
              <a:r>
                <a:rPr lang="en-GB" sz="1200" b="1" kern="0" dirty="0">
                  <a:solidFill>
                    <a:srgbClr val="000000"/>
                  </a:solidFill>
                  <a:latin typeface="Arial"/>
                  <a:cs typeface="Arial"/>
                </a:rPr>
                <a:t>intermediary </a:t>
              </a:r>
            </a:p>
          </p:txBody>
        </p:sp>
        <p:sp>
          <p:nvSpPr>
            <p:cNvPr id="54" name="Flowchart: Multidocument 53"/>
            <p:cNvSpPr>
              <a:spLocks noChangeArrowheads="1"/>
            </p:cNvSpPr>
            <p:nvPr/>
          </p:nvSpPr>
          <p:spPr bwMode="auto">
            <a:xfrm>
              <a:off x="1737125" y="2738775"/>
              <a:ext cx="1616051" cy="539730"/>
            </a:xfrm>
            <a:prstGeom prst="flowChartMultidocument">
              <a:avLst/>
            </a:prstGeom>
            <a:solidFill>
              <a:srgbClr val="FFD624"/>
            </a:solidFill>
            <a:ln w="12700">
              <a:solidFill>
                <a:schemeClr val="bg1"/>
              </a:solidFill>
              <a:miter lim="800000"/>
              <a:headEnd/>
              <a:tailEnd/>
            </a:ln>
            <a:effectLst>
              <a:outerShdw dist="28398" dir="3806097" algn="ctr" rotWithShape="0">
                <a:srgbClr val="243F60"/>
              </a:outerShdw>
            </a:effectLst>
          </p:spPr>
          <p:txBody>
            <a:bodyPr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en-GB" sz="1200" b="1" kern="0" dirty="0">
                  <a:solidFill>
                    <a:srgbClr val="000000"/>
                  </a:solidFill>
                  <a:latin typeface="Arial"/>
                  <a:cs typeface="Arial"/>
                </a:rPr>
                <a:t>Final recipients</a:t>
              </a:r>
            </a:p>
          </p:txBody>
        </p:sp>
      </p:grpSp>
    </p:spTree>
    <p:extLst>
      <p:ext uri="{BB962C8B-B14F-4D97-AF65-F5344CB8AC3E}">
        <p14:creationId xmlns:p14="http://schemas.microsoft.com/office/powerpoint/2010/main" val="88921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7E56EAE5-1766-4F32-A5B0-BBAAC34F2C5E}" type="slidenum">
              <a:rPr lang="en-GB" altLang="en-US" sz="1000" i="0" smtClean="0">
                <a:solidFill>
                  <a:schemeClr val="tx1"/>
                </a:solidFill>
                <a:latin typeface="Arial" pitchFamily="34" charset="0"/>
              </a:rPr>
              <a:pPr eaLnBrk="1" hangingPunct="1">
                <a:spcBef>
                  <a:spcPct val="0"/>
                </a:spcBef>
                <a:buClrTx/>
                <a:buFontTx/>
                <a:buNone/>
              </a:pPr>
              <a:t>11</a:t>
            </a:fld>
            <a:endParaRPr lang="en-GB" altLang="en-US" sz="1000" i="0">
              <a:solidFill>
                <a:schemeClr val="tx1"/>
              </a:solidFill>
              <a:latin typeface="Arial" pitchFamily="34" charset="0"/>
            </a:endParaRPr>
          </a:p>
        </p:txBody>
      </p:sp>
      <p:sp>
        <p:nvSpPr>
          <p:cNvPr id="5" name="Content Placeholder 2"/>
          <p:cNvSpPr>
            <a:spLocks noGrp="1"/>
          </p:cNvSpPr>
          <p:nvPr>
            <p:ph idx="1"/>
          </p:nvPr>
        </p:nvSpPr>
        <p:spPr>
          <a:xfrm>
            <a:off x="406400" y="2740025"/>
            <a:ext cx="8135938" cy="2033588"/>
          </a:xfrm>
        </p:spPr>
        <p:txBody>
          <a:bodyPr/>
          <a:lstStyle/>
          <a:p>
            <a:pPr marL="457200" indent="-457200">
              <a:lnSpc>
                <a:spcPct val="80000"/>
              </a:lnSpc>
              <a:spcBef>
                <a:spcPts val="600"/>
              </a:spcBef>
              <a:spcAft>
                <a:spcPts val="600"/>
              </a:spcAft>
              <a:buClrTx/>
              <a:buFont typeface="+mj-lt"/>
              <a:buAutoNum type="arabicPeriod"/>
              <a:defRPr/>
            </a:pPr>
            <a:r>
              <a:rPr lang="en-GB" sz="2000" i="0" dirty="0">
                <a:solidFill>
                  <a:srgbClr val="003366"/>
                </a:solidFill>
                <a:latin typeface="Myriad Pro Black" charset="0"/>
              </a:rPr>
              <a:t>Loan for SME's based on a portfolio risk sharing loan model    </a:t>
            </a:r>
            <a:br>
              <a:rPr lang="en-GB" sz="2000" i="0" dirty="0">
                <a:solidFill>
                  <a:srgbClr val="003366"/>
                </a:solidFill>
                <a:latin typeface="Myriad Pro Black" charset="0"/>
              </a:rPr>
            </a:br>
            <a:r>
              <a:rPr lang="en-GB" sz="2000" i="0" dirty="0">
                <a:solidFill>
                  <a:srgbClr val="003366"/>
                </a:solidFill>
                <a:latin typeface="Myriad Pro Black" charset="0"/>
              </a:rPr>
              <a:t>(Risk Sharing Loan).</a:t>
            </a:r>
          </a:p>
          <a:p>
            <a:pPr marL="457200" indent="-457200">
              <a:lnSpc>
                <a:spcPct val="80000"/>
              </a:lnSpc>
              <a:spcBef>
                <a:spcPts val="600"/>
              </a:spcBef>
              <a:spcAft>
                <a:spcPts val="600"/>
              </a:spcAft>
              <a:buClrTx/>
              <a:buFont typeface="+mj-lt"/>
              <a:buAutoNum type="arabicPeriod"/>
              <a:defRPr/>
            </a:pPr>
            <a:r>
              <a:rPr lang="en-GB" sz="2000" i="0" dirty="0">
                <a:solidFill>
                  <a:srgbClr val="003366"/>
                </a:solidFill>
                <a:latin typeface="Myriad Pro Black" charset="0"/>
              </a:rPr>
              <a:t>Guarantee for SMEs (</a:t>
            </a:r>
            <a:r>
              <a:rPr lang="en-US" sz="2000" i="0" dirty="0">
                <a:solidFill>
                  <a:srgbClr val="003366"/>
                </a:solidFill>
                <a:latin typeface="Myriad Pro Black" charset="0"/>
              </a:rPr>
              <a:t>partial first loss portfolio, </a:t>
            </a:r>
            <a:br>
              <a:rPr lang="en-US" sz="2000" i="0" dirty="0">
                <a:solidFill>
                  <a:srgbClr val="003366"/>
                </a:solidFill>
                <a:latin typeface="Myriad Pro Black" charset="0"/>
              </a:rPr>
            </a:br>
            <a:r>
              <a:rPr lang="en-US" sz="2000" i="0" dirty="0">
                <a:solidFill>
                  <a:srgbClr val="003366"/>
                </a:solidFill>
                <a:latin typeface="Myriad Pro Black" charset="0"/>
              </a:rPr>
              <a:t>capped guarantee</a:t>
            </a:r>
            <a:r>
              <a:rPr lang="en-GB" sz="2000" i="0" dirty="0">
                <a:solidFill>
                  <a:srgbClr val="003366"/>
                </a:solidFill>
                <a:latin typeface="Myriad Pro Black" charset="0"/>
              </a:rPr>
              <a:t>).</a:t>
            </a:r>
          </a:p>
          <a:p>
            <a:pPr marL="457200" indent="-457200">
              <a:lnSpc>
                <a:spcPct val="80000"/>
              </a:lnSpc>
              <a:spcBef>
                <a:spcPts val="600"/>
              </a:spcBef>
              <a:spcAft>
                <a:spcPts val="600"/>
              </a:spcAft>
              <a:buClrTx/>
              <a:buFont typeface="+mj-lt"/>
              <a:buAutoNum type="arabicPeriod"/>
              <a:defRPr/>
            </a:pPr>
            <a:r>
              <a:rPr lang="en-GB" sz="2000" i="0" dirty="0">
                <a:solidFill>
                  <a:srgbClr val="003366"/>
                </a:solidFill>
                <a:latin typeface="Myriad Pro Black" charset="0"/>
              </a:rPr>
              <a:t>Equity fund for SMEs and start-up companies based on a  co-investment model </a:t>
            </a:r>
            <a:r>
              <a:rPr lang="en-US" sz="1800" i="0" kern="1200" dirty="0">
                <a:solidFill>
                  <a:srgbClr val="003366"/>
                </a:solidFill>
                <a:latin typeface="Myriad Pro" pitchFamily="34" charset="0"/>
              </a:rPr>
              <a:t>(</a:t>
            </a:r>
            <a:r>
              <a:rPr lang="en-US" sz="1800" dirty="0">
                <a:solidFill>
                  <a:srgbClr val="FF0000"/>
                </a:solidFill>
                <a:latin typeface="Myriad Pro" pitchFamily="34" charset="0"/>
              </a:rPr>
              <a:t>u</a:t>
            </a:r>
            <a:r>
              <a:rPr lang="en-US" sz="1800" kern="1200" dirty="0">
                <a:solidFill>
                  <a:srgbClr val="FF0000"/>
                </a:solidFill>
                <a:latin typeface="Myriad Pro" pitchFamily="34" charset="0"/>
              </a:rPr>
              <a:t>nder approval</a:t>
            </a:r>
            <a:r>
              <a:rPr lang="en-GB" sz="2000" i="0" kern="1200" dirty="0">
                <a:solidFill>
                  <a:srgbClr val="003366"/>
                </a:solidFill>
                <a:latin typeface="Myriad Pro Black" charset="0"/>
              </a:rPr>
              <a:t>).</a:t>
            </a:r>
          </a:p>
        </p:txBody>
      </p:sp>
      <p:sp>
        <p:nvSpPr>
          <p:cNvPr id="16388" name="TextBox 5"/>
          <p:cNvSpPr txBox="1">
            <a:spLocks noChangeArrowheads="1"/>
          </p:cNvSpPr>
          <p:nvPr/>
        </p:nvSpPr>
        <p:spPr bwMode="auto">
          <a:xfrm>
            <a:off x="188913" y="2262188"/>
            <a:ext cx="8437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80000"/>
              </a:lnSpc>
              <a:spcBef>
                <a:spcPts val="600"/>
              </a:spcBef>
              <a:spcAft>
                <a:spcPts val="600"/>
              </a:spcAft>
              <a:buClrTx/>
              <a:buFontTx/>
              <a:buNone/>
            </a:pPr>
            <a:r>
              <a:rPr lang="en-US" altLang="en-US" sz="2000" b="1" i="0">
                <a:solidFill>
                  <a:srgbClr val="003366"/>
                </a:solidFill>
                <a:latin typeface="Myriad Pro Black"/>
              </a:rPr>
              <a:t>Three for SMEs</a:t>
            </a:r>
          </a:p>
        </p:txBody>
      </p:sp>
      <p:sp>
        <p:nvSpPr>
          <p:cNvPr id="16389" name="TextBox 6"/>
          <p:cNvSpPr txBox="1">
            <a:spLocks noChangeArrowheads="1"/>
          </p:cNvSpPr>
          <p:nvPr/>
        </p:nvSpPr>
        <p:spPr bwMode="auto">
          <a:xfrm>
            <a:off x="188913" y="4652963"/>
            <a:ext cx="8631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fr-BE" altLang="en-US" sz="2000" b="1" i="0">
                <a:solidFill>
                  <a:srgbClr val="003366"/>
                </a:solidFill>
                <a:latin typeface="Myriad Pro Black"/>
              </a:rPr>
              <a:t>One </a:t>
            </a:r>
            <a:r>
              <a:rPr lang="en-US" altLang="en-US" sz="2000" b="1" i="0">
                <a:solidFill>
                  <a:srgbClr val="003366"/>
                </a:solidFill>
                <a:latin typeface="Myriad Pro Black"/>
              </a:rPr>
              <a:t>for </a:t>
            </a:r>
            <a:r>
              <a:rPr lang="en-GB" altLang="en-US" sz="2000" b="1" i="0">
                <a:solidFill>
                  <a:srgbClr val="003366"/>
                </a:solidFill>
                <a:latin typeface="Myriad Pro Black"/>
              </a:rPr>
              <a:t>energy efficiency/renewable energies and one for urban development</a:t>
            </a:r>
            <a:endParaRPr lang="en-US" altLang="en-US" sz="2000" b="1" i="0">
              <a:solidFill>
                <a:srgbClr val="003366"/>
              </a:solidFill>
              <a:latin typeface="Myriad Pro Black"/>
            </a:endParaRPr>
          </a:p>
        </p:txBody>
      </p:sp>
      <p:sp>
        <p:nvSpPr>
          <p:cNvPr id="16390" name="Content Placeholder 2"/>
          <p:cNvSpPr txBox="1">
            <a:spLocks/>
          </p:cNvSpPr>
          <p:nvPr/>
        </p:nvSpPr>
        <p:spPr bwMode="auto">
          <a:xfrm>
            <a:off x="468313" y="5373688"/>
            <a:ext cx="81359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80000"/>
              </a:lnSpc>
              <a:spcBef>
                <a:spcPts val="600"/>
              </a:spcBef>
              <a:spcAft>
                <a:spcPts val="600"/>
              </a:spcAft>
              <a:buClrTx/>
              <a:buFont typeface="Verdana" pitchFamily="34" charset="0"/>
              <a:buAutoNum type="arabicPeriod"/>
            </a:pPr>
            <a:r>
              <a:rPr lang="en-GB" altLang="en-US" sz="2000" i="0">
                <a:solidFill>
                  <a:srgbClr val="003366"/>
                </a:solidFill>
                <a:latin typeface="Myriad Pro Black"/>
              </a:rPr>
              <a:t>Renovation Loan based on a Risk sharing loan model (RS Loan).</a:t>
            </a:r>
          </a:p>
          <a:p>
            <a:pPr>
              <a:lnSpc>
                <a:spcPct val="80000"/>
              </a:lnSpc>
              <a:spcBef>
                <a:spcPts val="600"/>
              </a:spcBef>
              <a:spcAft>
                <a:spcPts val="600"/>
              </a:spcAft>
              <a:buClrTx/>
              <a:buFont typeface="Verdana" pitchFamily="34" charset="0"/>
              <a:buAutoNum type="arabicPeriod"/>
            </a:pPr>
            <a:r>
              <a:rPr lang="en-GB" altLang="en-US" sz="2000" i="0">
                <a:solidFill>
                  <a:srgbClr val="003366"/>
                </a:solidFill>
                <a:latin typeface="Myriad Pro Black"/>
              </a:rPr>
              <a:t>Urban Development Fund </a:t>
            </a:r>
            <a:r>
              <a:rPr lang="en-US" altLang="en-US" sz="2000" i="0">
                <a:solidFill>
                  <a:srgbClr val="003366"/>
                </a:solidFill>
                <a:latin typeface="Myriad Pro Black"/>
              </a:rPr>
              <a:t>(</a:t>
            </a:r>
            <a:r>
              <a:rPr lang="en-US" altLang="en-US" sz="1800">
                <a:solidFill>
                  <a:srgbClr val="FF0000"/>
                </a:solidFill>
                <a:latin typeface="Myriad Pro"/>
              </a:rPr>
              <a:t>under  approval</a:t>
            </a:r>
            <a:r>
              <a:rPr lang="en-GB" altLang="en-US" sz="2000" i="0">
                <a:solidFill>
                  <a:srgbClr val="003366"/>
                </a:solidFill>
                <a:latin typeface="Myriad Pro Black"/>
              </a:rPr>
              <a:t>).</a:t>
            </a:r>
          </a:p>
        </p:txBody>
      </p:sp>
      <p:sp>
        <p:nvSpPr>
          <p:cNvPr id="11" name="Rectangle 2"/>
          <p:cNvSpPr txBox="1">
            <a:spLocks noChangeArrowheads="1"/>
          </p:cNvSpPr>
          <p:nvPr/>
        </p:nvSpPr>
        <p:spPr bwMode="auto">
          <a:xfrm>
            <a:off x="368300" y="1268413"/>
            <a:ext cx="8569325" cy="993775"/>
          </a:xfrm>
          <a:prstGeom prst="rect">
            <a:avLst/>
          </a:prstGeom>
          <a:noFill/>
          <a:ln w="9525">
            <a:noFill/>
            <a:miter lim="800000"/>
            <a:headEnd/>
            <a:tailEnd/>
          </a:ln>
          <a:effec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eaLnBrk="1" hangingPunct="1">
              <a:defRPr/>
            </a:pPr>
            <a:endParaRPr lang="en-GB" sz="2800" kern="0" dirty="0">
              <a:solidFill>
                <a:schemeClr val="accent1">
                  <a:lumMod val="50000"/>
                </a:schemeClr>
              </a:solidFill>
              <a:latin typeface="Myriad Pro" pitchFamily="34" charset="0"/>
            </a:endParaRPr>
          </a:p>
          <a:p>
            <a:pPr marL="0" indent="0" algn="ctr" eaLnBrk="1" hangingPunct="1">
              <a:defRPr/>
            </a:pPr>
            <a:r>
              <a:rPr lang="en-GB" sz="2800" kern="0" dirty="0">
                <a:solidFill>
                  <a:schemeClr val="accent1">
                    <a:lumMod val="50000"/>
                  </a:schemeClr>
                </a:solidFill>
                <a:latin typeface="Myriad Pro" pitchFamily="34" charset="0"/>
              </a:rPr>
              <a:t>ESIF Financial instruments 14-2020: "Off-the-shelf instruments -2 "</a:t>
            </a:r>
            <a:br>
              <a:rPr lang="en-GB" sz="2800" dirty="0">
                <a:solidFill>
                  <a:srgbClr val="16489F"/>
                </a:solidFill>
                <a:latin typeface="Myriad Pro" pitchFamily="34" charset="0"/>
                <a:ea typeface="+mn-ea"/>
                <a:cs typeface="+mn-cs"/>
              </a:rPr>
            </a:br>
            <a:endParaRPr lang="en-US" kern="0" dirty="0"/>
          </a:p>
        </p:txBody>
      </p:sp>
    </p:spTree>
    <p:extLst>
      <p:ext uri="{BB962C8B-B14F-4D97-AF65-F5344CB8AC3E}">
        <p14:creationId xmlns:p14="http://schemas.microsoft.com/office/powerpoint/2010/main" val="7793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2492375"/>
            <a:ext cx="8229600" cy="3960813"/>
          </a:xfrm>
        </p:spPr>
        <p:txBody>
          <a:bodyPr/>
          <a:lstStyle/>
          <a:p>
            <a:pPr eaLnBrk="1" hangingPunct="1">
              <a:buClr>
                <a:srgbClr val="0F5494"/>
              </a:buClr>
              <a:buFont typeface="Wingdings" pitchFamily="2" charset="2"/>
              <a:buChar char="Ø"/>
            </a:pPr>
            <a:r>
              <a:rPr lang="en-GB" altLang="en-US" sz="2000" b="1" i="0"/>
              <a:t>Horizontal assistance</a:t>
            </a:r>
          </a:p>
          <a:p>
            <a:pPr lvl="1" eaLnBrk="1" hangingPunct="1">
              <a:buClr>
                <a:srgbClr val="0F5494"/>
              </a:buClr>
              <a:buFont typeface="Wingdings" pitchFamily="2" charset="2"/>
              <a:buChar char="Ø"/>
            </a:pPr>
            <a:r>
              <a:rPr lang="en-GB" altLang="en-US" sz="1800" b="0"/>
              <a:t>platform for advisory services on financial instruments under ESIF and EaSI (micro-finance)</a:t>
            </a:r>
          </a:p>
          <a:p>
            <a:pPr lvl="1" eaLnBrk="1" hangingPunct="1">
              <a:buClr>
                <a:srgbClr val="0F5494"/>
              </a:buClr>
              <a:buFont typeface="Wingdings" pitchFamily="2" charset="2"/>
              <a:buChar char="Ø"/>
            </a:pPr>
            <a:r>
              <a:rPr lang="en-GB" altLang="en-US" sz="1800" b="0"/>
              <a:t>provided by the European Commission in partnership with the European Investment Bank</a:t>
            </a:r>
          </a:p>
          <a:p>
            <a:pPr lvl="1" eaLnBrk="1" hangingPunct="1">
              <a:buClr>
                <a:srgbClr val="0F5494"/>
              </a:buClr>
              <a:buFont typeface="Wingdings" pitchFamily="2" charset="2"/>
              <a:buChar char="Ø"/>
            </a:pPr>
            <a:r>
              <a:rPr lang="en-GB" altLang="en-US" sz="1800" b="0"/>
              <a:t>designed to support managing authorities and other interested parties </a:t>
            </a:r>
          </a:p>
          <a:p>
            <a:pPr lvl="1" eaLnBrk="1" hangingPunct="1">
              <a:buClr>
                <a:srgbClr val="0F5494"/>
              </a:buClr>
              <a:buFont typeface="Wingdings" pitchFamily="2" charset="2"/>
              <a:buChar char="Ø"/>
            </a:pPr>
            <a:r>
              <a:rPr lang="en-GB" altLang="en-US" sz="1800" b="0"/>
              <a:t>providing practical know-how and learning tools on financial instruments, newsletter, case studies, reference twxts</a:t>
            </a:r>
          </a:p>
          <a:p>
            <a:pPr lvl="1" eaLnBrk="1" hangingPunct="1">
              <a:buClr>
                <a:srgbClr val="0F5494"/>
              </a:buClr>
              <a:buFont typeface="Wingdings" pitchFamily="2" charset="2"/>
              <a:buChar char="Ø"/>
            </a:pPr>
            <a:r>
              <a:rPr lang="en-GB" altLang="en-US" sz="1800"/>
              <a:t>National events</a:t>
            </a:r>
            <a:r>
              <a:rPr lang="en-GB" altLang="en-US" sz="1800" b="0"/>
              <a:t> (presentation of case studies, discussion of technical questions, hands-on workshops)</a:t>
            </a:r>
          </a:p>
          <a:p>
            <a:pPr lvl="1" eaLnBrk="1" hangingPunct="1">
              <a:buClr>
                <a:srgbClr val="0F5494"/>
              </a:buClr>
              <a:buFont typeface="Wingdings" pitchFamily="2" charset="2"/>
              <a:buChar char="Ø"/>
            </a:pPr>
            <a:r>
              <a:rPr lang="en-GB" altLang="en-US" sz="1800"/>
              <a:t>Please Register in www.fi-compass.eu</a:t>
            </a:r>
            <a:endParaRPr lang="en-GB" altLang="en-US" sz="1600"/>
          </a:p>
        </p:txBody>
      </p:sp>
      <p:pic>
        <p:nvPicPr>
          <p:cNvPr id="17411" name="Picture 2" descr="C:\Users\pernert\Desktop\logo_0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360488"/>
            <a:ext cx="50704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87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4"/>
          <p:cNvSpPr>
            <a:spLocks noChangeArrowheads="1"/>
          </p:cNvSpPr>
          <p:nvPr/>
        </p:nvSpPr>
        <p:spPr bwMode="auto">
          <a:xfrm rot="18115831" flipV="1">
            <a:off x="5398861" y="3984503"/>
            <a:ext cx="326517" cy="400190"/>
          </a:xfrm>
          <a:prstGeom prst="rightArrow">
            <a:avLst>
              <a:gd name="adj1" fmla="val 50000"/>
              <a:gd name="adj2" fmla="val 49888"/>
            </a:avLst>
          </a:prstGeom>
          <a:solidFill>
            <a:schemeClr val="bg1">
              <a:lumMod val="50000"/>
            </a:schemeClr>
          </a:solidFill>
          <a:ln w="9525" algn="ctr">
            <a:noFill/>
            <a:round/>
            <a:headEnd/>
            <a:tailEnd/>
          </a:ln>
          <a:effectLst/>
        </p:spPr>
        <p:txBody>
          <a:bodyPr lIns="91424" tIns="45712" rIns="91424" bIns="45712" anchor="ctr"/>
          <a:lstStyle/>
          <a:p>
            <a:pPr marL="2783" defTabSz="914179">
              <a:spcBef>
                <a:spcPts val="603"/>
              </a:spcBef>
              <a:spcAft>
                <a:spcPts val="603"/>
              </a:spcAft>
            </a:pPr>
            <a:endParaRPr lang="en-US" altLang="en-US"/>
          </a:p>
        </p:txBody>
      </p:sp>
      <p:sp>
        <p:nvSpPr>
          <p:cNvPr id="17" name="Right Arrow 14"/>
          <p:cNvSpPr>
            <a:spLocks noChangeArrowheads="1"/>
          </p:cNvSpPr>
          <p:nvPr/>
        </p:nvSpPr>
        <p:spPr bwMode="auto">
          <a:xfrm rot="14415422" flipV="1">
            <a:off x="3392831" y="3984503"/>
            <a:ext cx="326517" cy="400190"/>
          </a:xfrm>
          <a:prstGeom prst="rightArrow">
            <a:avLst>
              <a:gd name="adj1" fmla="val 50000"/>
              <a:gd name="adj2" fmla="val 50126"/>
            </a:avLst>
          </a:prstGeom>
          <a:solidFill>
            <a:schemeClr val="bg1">
              <a:lumMod val="50000"/>
            </a:schemeClr>
          </a:solidFill>
          <a:ln w="9525" algn="ctr">
            <a:noFill/>
            <a:round/>
            <a:headEnd/>
            <a:tailEnd/>
          </a:ln>
          <a:effectLst/>
        </p:spPr>
        <p:txBody>
          <a:bodyPr lIns="91424" tIns="45712" rIns="91424" bIns="45712" anchor="ctr"/>
          <a:lstStyle/>
          <a:p>
            <a:pPr marL="2783" defTabSz="914179">
              <a:spcBef>
                <a:spcPts val="603"/>
              </a:spcBef>
              <a:spcAft>
                <a:spcPts val="603"/>
              </a:spcAft>
            </a:pPr>
            <a:endParaRPr lang="en-US" altLang="en-US"/>
          </a:p>
        </p:txBody>
      </p:sp>
      <p:sp>
        <p:nvSpPr>
          <p:cNvPr id="8" name="TextBox 26"/>
          <p:cNvSpPr txBox="1">
            <a:spLocks/>
          </p:cNvSpPr>
          <p:nvPr/>
        </p:nvSpPr>
        <p:spPr bwMode="auto">
          <a:xfrm>
            <a:off x="251520" y="2594570"/>
            <a:ext cx="3761713" cy="1383078"/>
          </a:xfrm>
          <a:prstGeom prst="rect">
            <a:avLst/>
          </a:prstGeom>
          <a:solidFill>
            <a:srgbClr val="163E71"/>
          </a:solidFill>
          <a:ln>
            <a:noFill/>
          </a:ln>
          <a:extLst/>
        </p:spPr>
        <p:txBody>
          <a:bodyPr vert="horz" wrap="square" lIns="80147" tIns="126216" rIns="80147" bIns="40074" numCol="1" anchor="t" anchorCtr="0" compatLnSpc="1">
            <a:prstTxWarp prst="textNoShape">
              <a:avLst/>
            </a:prstTxWarp>
          </a:bodyPr>
          <a:lstStyle/>
          <a:p>
            <a:pPr marL="250460" indent="-250460" defTabSz="801472">
              <a:lnSpc>
                <a:spcPct val="150000"/>
              </a:lnSpc>
              <a:buFont typeface="Wingdings" panose="05000000000000000000" pitchFamily="2" charset="2"/>
              <a:buChar char="§"/>
            </a:pPr>
            <a:r>
              <a:rPr kumimoji="0" lang="en-US" altLang="en-US" sz="1000" b="1" i="0" u="none" strike="noStrike" cap="none" normalizeH="0" baseline="0" dirty="0" err="1">
                <a:ln>
                  <a:noFill/>
                </a:ln>
                <a:solidFill>
                  <a:srgbClr val="FFFFFF"/>
                </a:solidFill>
                <a:effectLst/>
                <a:latin typeface="+mj-lt"/>
                <a:ea typeface="Times New Roman" pitchFamily="18" charset="0"/>
                <a:cs typeface="Arial" pitchFamily="34" charset="0"/>
              </a:rPr>
              <a:t>Mobilise</a:t>
            </a:r>
            <a:r>
              <a:rPr kumimoji="0" lang="en-US" altLang="en-US" sz="1000" b="1" i="0" u="none" strike="noStrike" cap="none" normalizeH="0" baseline="0" dirty="0">
                <a:ln>
                  <a:noFill/>
                </a:ln>
                <a:solidFill>
                  <a:srgbClr val="FFFFFF"/>
                </a:solidFill>
                <a:effectLst/>
                <a:latin typeface="+mj-lt"/>
                <a:ea typeface="Times New Roman" pitchFamily="18" charset="0"/>
                <a:cs typeface="Arial" pitchFamily="34" charset="0"/>
              </a:rPr>
              <a:t> at least €315bn over 3 years for investment</a:t>
            </a:r>
            <a:r>
              <a:rPr kumimoji="0" lang="en-US" altLang="en-US" sz="1000" b="1" i="0" u="none" strike="noStrike" cap="none" normalizeH="0" dirty="0">
                <a:ln>
                  <a:noFill/>
                </a:ln>
                <a:solidFill>
                  <a:srgbClr val="FFFFFF"/>
                </a:solidFill>
                <a:effectLst/>
                <a:latin typeface="+mj-lt"/>
                <a:ea typeface="Times New Roman" pitchFamily="18" charset="0"/>
                <a:cs typeface="Arial" pitchFamily="34" charset="0"/>
              </a:rPr>
              <a:t> in strategic projects and access to finance via the European Fund for Strategic Investments (EFSI) within EIB/EIF</a:t>
            </a:r>
          </a:p>
          <a:p>
            <a:pPr marL="250460" indent="-250460" defTabSz="801472">
              <a:lnSpc>
                <a:spcPct val="150000"/>
              </a:lnSpc>
              <a:buFont typeface="Wingdings" panose="05000000000000000000" pitchFamily="2" charset="2"/>
              <a:buChar char="§"/>
            </a:pPr>
            <a:r>
              <a:rPr lang="en-US" altLang="en-US" sz="1000" b="1" dirty="0">
                <a:solidFill>
                  <a:srgbClr val="FFFFFF"/>
                </a:solidFill>
                <a:latin typeface="+mj-lt"/>
                <a:ea typeface="Times New Roman" pitchFamily="18" charset="0"/>
                <a:cs typeface="Arial" pitchFamily="34" charset="0"/>
              </a:rPr>
              <a:t>Cooperation with National Promotional Banks</a:t>
            </a:r>
          </a:p>
          <a:p>
            <a:pPr marL="250460" indent="-250460" defTabSz="801472">
              <a:lnSpc>
                <a:spcPct val="150000"/>
              </a:lnSpc>
              <a:buFont typeface="Wingdings" panose="05000000000000000000" pitchFamily="2" charset="2"/>
              <a:buChar char="§"/>
            </a:pPr>
            <a:endParaRPr kumimoji="0" lang="en-US" altLang="en-US" sz="1000" b="0" i="0" u="none" strike="noStrike" cap="none" normalizeH="0" baseline="0" dirty="0">
              <a:ln>
                <a:noFill/>
              </a:ln>
              <a:solidFill>
                <a:schemeClr val="tx1"/>
              </a:solidFill>
              <a:effectLst/>
              <a:latin typeface="+mj-lt"/>
              <a:ea typeface="Times New Roman" pitchFamily="18" charset="0"/>
              <a:cs typeface="Arial" pitchFamily="34" charset="0"/>
            </a:endParaRPr>
          </a:p>
        </p:txBody>
      </p:sp>
      <p:sp>
        <p:nvSpPr>
          <p:cNvPr id="10" name="TextBox 27"/>
          <p:cNvSpPr txBox="1">
            <a:spLocks noChangeArrowheads="1"/>
          </p:cNvSpPr>
          <p:nvPr/>
        </p:nvSpPr>
        <p:spPr bwMode="auto">
          <a:xfrm>
            <a:off x="251520" y="2083594"/>
            <a:ext cx="3766309" cy="441807"/>
          </a:xfrm>
          <a:prstGeom prst="rect">
            <a:avLst/>
          </a:prstGeom>
          <a:solidFill>
            <a:srgbClr val="FFC000"/>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de-DE" altLang="en-US" b="1" kern="600" dirty="0">
                <a:solidFill>
                  <a:srgbClr val="FFFFFF"/>
                </a:solidFill>
                <a:latin typeface="+mn-lt"/>
                <a:ea typeface="Times New Roman" pitchFamily="18" charset="0"/>
                <a:cs typeface="Arial" pitchFamily="34" charset="0"/>
              </a:rPr>
              <a:t>1. MOBILISING FINANCE </a:t>
            </a:r>
            <a:br>
              <a:rPr lang="de-DE" altLang="en-US" b="1" kern="600" dirty="0">
                <a:solidFill>
                  <a:srgbClr val="FFFFFF"/>
                </a:solidFill>
                <a:latin typeface="+mn-lt"/>
                <a:ea typeface="Times New Roman" pitchFamily="18" charset="0"/>
                <a:cs typeface="Arial" pitchFamily="34" charset="0"/>
              </a:rPr>
            </a:br>
            <a:r>
              <a:rPr lang="de-DE" altLang="en-US" b="1" kern="600" dirty="0">
                <a:solidFill>
                  <a:srgbClr val="FFFFFF"/>
                </a:solidFill>
                <a:latin typeface="+mn-lt"/>
                <a:ea typeface="Times New Roman" pitchFamily="18" charset="0"/>
                <a:cs typeface="Arial" pitchFamily="34" charset="0"/>
              </a:rPr>
              <a:t>FOR INVESTMENT</a:t>
            </a:r>
            <a:endParaRPr lang="de-DE" altLang="en-US" kern="600" dirty="0">
              <a:solidFill>
                <a:schemeClr val="tx1"/>
              </a:solidFill>
              <a:latin typeface="+mn-lt"/>
              <a:cs typeface="Arial" pitchFamily="34" charset="0"/>
            </a:endParaRPr>
          </a:p>
        </p:txBody>
      </p:sp>
      <p:sp>
        <p:nvSpPr>
          <p:cNvPr id="12" name="TextBox 28"/>
          <p:cNvSpPr txBox="1">
            <a:spLocks/>
          </p:cNvSpPr>
          <p:nvPr/>
        </p:nvSpPr>
        <p:spPr bwMode="auto">
          <a:xfrm>
            <a:off x="5140345" y="2594569"/>
            <a:ext cx="3694062" cy="1382400"/>
          </a:xfrm>
          <a:prstGeom prst="rect">
            <a:avLst/>
          </a:prstGeom>
          <a:solidFill>
            <a:srgbClr val="163E71"/>
          </a:solidFill>
          <a:ln>
            <a:noFill/>
          </a:ln>
          <a:extLst/>
        </p:spPr>
        <p:txBody>
          <a:bodyPr vert="horz" wrap="square" lIns="80147" tIns="126216" rIns="80147" bIns="40074" numCol="1" anchor="t" anchorCtr="0" compatLnSpc="1">
            <a:prstTxWarp prst="textNoShape">
              <a:avLst/>
            </a:prstTxWarp>
          </a:bodyPr>
          <a:lstStyle/>
          <a:p>
            <a:pPr marL="250460" indent="-250460" defTabSz="801472">
              <a:lnSpc>
                <a:spcPct val="150000"/>
              </a:lnSpc>
              <a:buFont typeface="Wingdings" panose="05000000000000000000" pitchFamily="2" charset="2"/>
              <a:buChar char="§"/>
            </a:pPr>
            <a:r>
              <a:rPr kumimoji="0" lang="en-US" altLang="en-US" sz="1000" b="1" i="0" u="none" strike="noStrike" cap="none" normalizeH="0" baseline="0" dirty="0">
                <a:ln>
                  <a:noFill/>
                </a:ln>
                <a:solidFill>
                  <a:srgbClr val="FFFFFF"/>
                </a:solidFill>
                <a:effectLst/>
                <a:latin typeface="+mj-lt"/>
                <a:ea typeface="Times New Roman" pitchFamily="18" charset="0"/>
                <a:cs typeface="Arial" pitchFamily="34" charset="0"/>
              </a:rPr>
              <a:t>European Investment Project Portal</a:t>
            </a:r>
            <a:endParaRPr kumimoji="0" lang="en-US" altLang="en-US" sz="1000" b="0" i="0" u="none" strike="noStrike" cap="none" normalizeH="0" baseline="0" dirty="0">
              <a:ln>
                <a:noFill/>
              </a:ln>
              <a:solidFill>
                <a:schemeClr val="tx1"/>
              </a:solidFill>
              <a:effectLst/>
              <a:latin typeface="+mj-lt"/>
              <a:ea typeface="Times New Roman" pitchFamily="18" charset="0"/>
              <a:cs typeface="Arial" pitchFamily="34" charset="0"/>
            </a:endParaRPr>
          </a:p>
          <a:p>
            <a:pPr marL="250460" indent="-250460" defTabSz="801472" eaLnBrk="0" hangingPunct="0">
              <a:lnSpc>
                <a:spcPct val="150000"/>
              </a:lnSpc>
              <a:buFont typeface="Wingdings" panose="05000000000000000000" pitchFamily="2" charset="2"/>
              <a:buChar char="§"/>
            </a:pPr>
            <a:r>
              <a:rPr kumimoji="0" lang="en-US" altLang="en-US" sz="1000" b="1" i="0" u="none" strike="noStrike" cap="none" normalizeH="0" baseline="0" dirty="0">
                <a:ln>
                  <a:noFill/>
                </a:ln>
                <a:solidFill>
                  <a:srgbClr val="FFFFFF"/>
                </a:solidFill>
                <a:effectLst/>
                <a:latin typeface="+mj-lt"/>
                <a:ea typeface="Times New Roman" pitchFamily="18" charset="0"/>
                <a:cs typeface="Arial" pitchFamily="34" charset="0"/>
              </a:rPr>
              <a:t>European</a:t>
            </a:r>
            <a:r>
              <a:rPr kumimoji="0" lang="en-US" altLang="en-US" sz="1000" b="1" i="0" u="none" strike="noStrike" cap="none" normalizeH="0" dirty="0">
                <a:ln>
                  <a:noFill/>
                </a:ln>
                <a:solidFill>
                  <a:srgbClr val="FFFFFF"/>
                </a:solidFill>
                <a:effectLst/>
                <a:latin typeface="+mj-lt"/>
                <a:ea typeface="Times New Roman" pitchFamily="18" charset="0"/>
                <a:cs typeface="Arial" pitchFamily="34" charset="0"/>
              </a:rPr>
              <a:t> Investment Advisory Hub: t</a:t>
            </a:r>
            <a:r>
              <a:rPr kumimoji="0" lang="en-US" altLang="en-US" sz="1000" b="1" i="0" u="none" strike="noStrike" cap="none" normalizeH="0" baseline="0" dirty="0">
                <a:ln>
                  <a:noFill/>
                </a:ln>
                <a:solidFill>
                  <a:srgbClr val="FFFFFF"/>
                </a:solidFill>
                <a:effectLst/>
                <a:latin typeface="+mj-lt"/>
                <a:ea typeface="Times New Roman" pitchFamily="18" charset="0"/>
                <a:cs typeface="Arial" pitchFamily="34" charset="0"/>
              </a:rPr>
              <a:t>echnical assistance</a:t>
            </a:r>
            <a:endParaRPr kumimoji="0" lang="en-US" altLang="en-US" sz="1000" b="0" i="0" u="none" strike="noStrike" cap="none" normalizeH="0" baseline="0" dirty="0">
              <a:ln>
                <a:noFill/>
              </a:ln>
              <a:solidFill>
                <a:schemeClr val="tx1"/>
              </a:solidFill>
              <a:effectLst/>
              <a:latin typeface="+mj-lt"/>
              <a:ea typeface="Times New Roman" pitchFamily="18" charset="0"/>
              <a:cs typeface="Arial" pitchFamily="34" charset="0"/>
            </a:endParaRPr>
          </a:p>
        </p:txBody>
      </p:sp>
      <p:sp>
        <p:nvSpPr>
          <p:cNvPr id="13" name="TextBox 29"/>
          <p:cNvSpPr txBox="1">
            <a:spLocks noChangeArrowheads="1"/>
          </p:cNvSpPr>
          <p:nvPr/>
        </p:nvSpPr>
        <p:spPr bwMode="auto">
          <a:xfrm>
            <a:off x="5140345" y="2083594"/>
            <a:ext cx="3694062" cy="430820"/>
          </a:xfrm>
          <a:prstGeom prst="rect">
            <a:avLst/>
          </a:prstGeom>
          <a:solidFill>
            <a:srgbClr val="FFC000"/>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en-US" altLang="en-US" b="1" kern="600" dirty="0">
                <a:solidFill>
                  <a:srgbClr val="FFFFFF"/>
                </a:solidFill>
                <a:latin typeface="+mn-lt"/>
                <a:ea typeface="Times New Roman" pitchFamily="18" charset="0"/>
                <a:cs typeface="Arial" pitchFamily="34" charset="0"/>
              </a:rPr>
              <a:t>2. MAKING FINANCE </a:t>
            </a:r>
            <a:br>
              <a:rPr lang="en-US" altLang="en-US" b="1" kern="600" dirty="0">
                <a:solidFill>
                  <a:srgbClr val="FFFFFF"/>
                </a:solidFill>
                <a:latin typeface="+mn-lt"/>
                <a:ea typeface="Times New Roman" pitchFamily="18" charset="0"/>
                <a:cs typeface="Arial" pitchFamily="34" charset="0"/>
              </a:rPr>
            </a:br>
            <a:r>
              <a:rPr lang="en-US" altLang="en-US" b="1" kern="600" dirty="0">
                <a:solidFill>
                  <a:srgbClr val="FFFFFF"/>
                </a:solidFill>
                <a:latin typeface="+mn-lt"/>
                <a:ea typeface="Times New Roman" pitchFamily="18" charset="0"/>
                <a:cs typeface="Arial" pitchFamily="34" charset="0"/>
              </a:rPr>
              <a:t>REACH THE REAL ECONOMY</a:t>
            </a:r>
            <a:endParaRPr lang="en-US" altLang="en-US" kern="600" dirty="0">
              <a:solidFill>
                <a:schemeClr val="tx1"/>
              </a:solidFill>
              <a:latin typeface="+mn-lt"/>
              <a:cs typeface="Arial" pitchFamily="34" charset="0"/>
            </a:endParaRPr>
          </a:p>
        </p:txBody>
      </p:sp>
      <p:sp>
        <p:nvSpPr>
          <p:cNvPr id="14" name="Left-Right Arrow 9"/>
          <p:cNvSpPr>
            <a:spLocks noChangeArrowheads="1"/>
          </p:cNvSpPr>
          <p:nvPr/>
        </p:nvSpPr>
        <p:spPr bwMode="auto">
          <a:xfrm>
            <a:off x="4079404" y="2825225"/>
            <a:ext cx="985193" cy="434589"/>
          </a:xfrm>
          <a:prstGeom prst="leftRightArrow">
            <a:avLst>
              <a:gd name="adj1" fmla="val 50000"/>
              <a:gd name="adj2" fmla="val 35447"/>
            </a:avLst>
          </a:prstGeom>
          <a:solidFill>
            <a:schemeClr val="bg1">
              <a:lumMod val="50000"/>
            </a:schemeClr>
          </a:solidFill>
          <a:ln>
            <a:noFill/>
          </a:ln>
          <a:extLst/>
        </p:spPr>
        <p:txBody>
          <a:bodyPr vert="horz" wrap="square" lIns="80147" tIns="40074" rIns="80147" bIns="40074" numCol="1" anchor="ctr" anchorCtr="0" compatLnSpc="1">
            <a:prstTxWarp prst="textNoShape">
              <a:avLst/>
            </a:prstTxWarp>
          </a:bodyPr>
          <a:lstStyle/>
          <a:p>
            <a:pPr defTabSz="801472"/>
            <a:endParaRPr lang="en-US" altLang="en-US" sz="1600">
              <a:solidFill>
                <a:schemeClr val="tx1"/>
              </a:solidFill>
              <a:latin typeface="Arial" pitchFamily="34" charset="0"/>
              <a:cs typeface="Arial" pitchFamily="34" charset="0"/>
            </a:endParaRPr>
          </a:p>
        </p:txBody>
      </p:sp>
      <p:sp>
        <p:nvSpPr>
          <p:cNvPr id="19" name="TextBox 22"/>
          <p:cNvSpPr txBox="1">
            <a:spLocks/>
          </p:cNvSpPr>
          <p:nvPr/>
        </p:nvSpPr>
        <p:spPr bwMode="auto">
          <a:xfrm>
            <a:off x="2725174" y="4983286"/>
            <a:ext cx="3694062" cy="1382400"/>
          </a:xfrm>
          <a:prstGeom prst="rect">
            <a:avLst/>
          </a:prstGeom>
          <a:solidFill>
            <a:srgbClr val="163E71"/>
          </a:solidFill>
          <a:ln>
            <a:noFill/>
          </a:ln>
          <a:extLst/>
        </p:spPr>
        <p:txBody>
          <a:bodyPr vert="horz" wrap="square" lIns="80147" tIns="126216" rIns="80147" bIns="40074" numCol="1" anchor="t" anchorCtr="0" compatLnSpc="1">
            <a:prstTxWarp prst="textNoShape">
              <a:avLst/>
            </a:prstTxWarp>
          </a:bodyPr>
          <a:lstStyle/>
          <a:p>
            <a:pPr marL="250460" indent="-250460" defTabSz="801472">
              <a:lnSpc>
                <a:spcPct val="150000"/>
              </a:lnSpc>
              <a:buFont typeface="Wingdings" panose="05000000000000000000" pitchFamily="2" charset="2"/>
              <a:buChar char="§"/>
            </a:pPr>
            <a:r>
              <a:rPr lang="en-US" altLang="en-US" sz="1000" b="1" dirty="0">
                <a:solidFill>
                  <a:srgbClr val="FFFFFF"/>
                </a:solidFill>
                <a:latin typeface="+mj-lt"/>
                <a:ea typeface="Times New Roman" pitchFamily="18" charset="0"/>
                <a:cs typeface="Arial" pitchFamily="34" charset="0"/>
              </a:rPr>
              <a:t>Predictability and quality of regulation </a:t>
            </a:r>
          </a:p>
          <a:p>
            <a:pPr marL="250460" indent="-250460" defTabSz="801472">
              <a:lnSpc>
                <a:spcPct val="150000"/>
              </a:lnSpc>
              <a:buFont typeface="Wingdings" panose="05000000000000000000" pitchFamily="2" charset="2"/>
              <a:buChar char="§"/>
            </a:pPr>
            <a:r>
              <a:rPr lang="en-US" altLang="en-US" sz="1000" b="1" dirty="0">
                <a:solidFill>
                  <a:srgbClr val="FFFFFF"/>
                </a:solidFill>
                <a:latin typeface="+mj-lt"/>
                <a:ea typeface="Times New Roman" pitchFamily="18" charset="0"/>
                <a:cs typeface="Arial" pitchFamily="34" charset="0"/>
              </a:rPr>
              <a:t>Removing non-financial, regulatory barriers</a:t>
            </a:r>
            <a:br>
              <a:rPr lang="en-US" altLang="en-US" sz="1000" b="1" dirty="0">
                <a:solidFill>
                  <a:srgbClr val="FFFFFF"/>
                </a:solidFill>
                <a:latin typeface="+mj-lt"/>
                <a:ea typeface="Times New Roman" pitchFamily="18" charset="0"/>
                <a:cs typeface="Arial" pitchFamily="34" charset="0"/>
              </a:rPr>
            </a:br>
            <a:r>
              <a:rPr lang="en-US" altLang="en-US" sz="1000" b="1" dirty="0">
                <a:solidFill>
                  <a:srgbClr val="FFFFFF"/>
                </a:solidFill>
                <a:latin typeface="+mj-lt"/>
                <a:ea typeface="Times New Roman" pitchFamily="18" charset="0"/>
                <a:cs typeface="Arial" pitchFamily="34" charset="0"/>
              </a:rPr>
              <a:t>in key sectors  within EU Single Market</a:t>
            </a:r>
            <a:endParaRPr lang="en-US" altLang="en-US" sz="1000" dirty="0">
              <a:solidFill>
                <a:schemeClr val="tx1"/>
              </a:solidFill>
              <a:latin typeface="+mj-lt"/>
              <a:ea typeface="Times New Roman" pitchFamily="18" charset="0"/>
              <a:cs typeface="Arial" pitchFamily="34" charset="0"/>
            </a:endParaRPr>
          </a:p>
          <a:p>
            <a:pPr marL="250460" indent="-250460" eaLnBrk="0" hangingPunct="0">
              <a:lnSpc>
                <a:spcPct val="150000"/>
              </a:lnSpc>
              <a:buFont typeface="Wingdings" panose="05000000000000000000" pitchFamily="2" charset="2"/>
              <a:buChar char="§"/>
            </a:pPr>
            <a:r>
              <a:rPr lang="en-US" altLang="en-US" sz="1000" b="1" dirty="0">
                <a:solidFill>
                  <a:srgbClr val="FFFFFF"/>
                </a:solidFill>
                <a:latin typeface="+mj-lt"/>
                <a:ea typeface="Times New Roman" pitchFamily="18" charset="0"/>
                <a:cs typeface="Arial" pitchFamily="34" charset="0"/>
              </a:rPr>
              <a:t>Structural reforms at national level</a:t>
            </a:r>
            <a:endParaRPr kumimoji="0" lang="en-US" altLang="en-US" sz="1000" b="0" i="0" u="none" strike="noStrike" cap="none" normalizeH="0" baseline="0" dirty="0">
              <a:ln>
                <a:noFill/>
              </a:ln>
              <a:solidFill>
                <a:schemeClr val="tx1"/>
              </a:solidFill>
              <a:effectLst/>
              <a:latin typeface="+mj-lt"/>
              <a:ea typeface="Times New Roman" pitchFamily="18" charset="0"/>
              <a:cs typeface="Arial" pitchFamily="34" charset="0"/>
            </a:endParaRPr>
          </a:p>
        </p:txBody>
      </p:sp>
      <p:sp>
        <p:nvSpPr>
          <p:cNvPr id="20" name="TextBox 23"/>
          <p:cNvSpPr txBox="1">
            <a:spLocks noChangeArrowheads="1"/>
          </p:cNvSpPr>
          <p:nvPr/>
        </p:nvSpPr>
        <p:spPr bwMode="auto">
          <a:xfrm>
            <a:off x="2725174" y="4495381"/>
            <a:ext cx="3694062" cy="422594"/>
          </a:xfrm>
          <a:prstGeom prst="rect">
            <a:avLst/>
          </a:prstGeom>
          <a:solidFill>
            <a:srgbClr val="FFC000"/>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de-DE" altLang="en-US" b="1" kern="600" dirty="0">
                <a:solidFill>
                  <a:srgbClr val="FFFFFF"/>
                </a:solidFill>
                <a:latin typeface="+mn-lt"/>
                <a:ea typeface="Times New Roman" pitchFamily="18" charset="0"/>
                <a:cs typeface="Arial" pitchFamily="34" charset="0"/>
              </a:rPr>
              <a:t>3. IMPROVED INVESTMENT ENVIRONMENT</a:t>
            </a:r>
            <a:endParaRPr lang="de-DE" altLang="en-US" kern="600" dirty="0">
              <a:solidFill>
                <a:schemeClr val="tx1"/>
              </a:solidFill>
              <a:latin typeface="+mn-lt"/>
              <a:cs typeface="Arial" pitchFamily="34" charset="0"/>
            </a:endParaRPr>
          </a:p>
        </p:txBody>
      </p:sp>
      <p:sp>
        <p:nvSpPr>
          <p:cNvPr id="24" name="Rectangle 13"/>
          <p:cNvSpPr>
            <a:spLocks noChangeArrowheads="1"/>
          </p:cNvSpPr>
          <p:nvPr/>
        </p:nvSpPr>
        <p:spPr bwMode="auto">
          <a:xfrm>
            <a:off x="0" y="74539"/>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2" name="Rectangle 1"/>
          <p:cNvSpPr/>
          <p:nvPr/>
        </p:nvSpPr>
        <p:spPr bwMode="auto">
          <a:xfrm>
            <a:off x="290543" y="1442982"/>
            <a:ext cx="8510639" cy="67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rtlCol="0" anchor="ctr" anchorCtr="0" compatLnSpc="1">
            <a:prstTxWarp prst="textNoShape">
              <a:avLst/>
            </a:prstTxWarp>
          </a:bodyPr>
          <a:lstStyle/>
          <a:p>
            <a:pPr marL="2783" algn="ctr" defTabSz="801472"/>
            <a:r>
              <a:rPr lang="en-GB" sz="2000" b="1" dirty="0"/>
              <a:t>Investment Plan for Europe: 3 pillars</a:t>
            </a:r>
          </a:p>
        </p:txBody>
      </p:sp>
      <p:pic>
        <p:nvPicPr>
          <p:cNvPr id="15" name="Picture 2" descr="U:\A2\Graphic Projects\Investment plan\PPT Investment Plan December 2015\pi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774" y="2204864"/>
            <a:ext cx="503809" cy="4433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U:\A2\Graphic Projects\Investment plan\PPT Investment Plan December 2015\pi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204864"/>
            <a:ext cx="503809" cy="4433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U:\A2\Graphic Projects\Investment plan\PPT Investment Plan December 2015\pi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012" y="4581128"/>
            <a:ext cx="503809" cy="4433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EF6569E-5E86-488D-9B85-C4EAF8110098}" type="slidenum">
              <a:rPr lang="en-GB" altLang="en-US" smtClean="0"/>
              <a:pPr/>
              <a:t>13</a:t>
            </a:fld>
            <a:endParaRPr lang="en-GB" altLang="en-US"/>
          </a:p>
        </p:txBody>
      </p:sp>
    </p:spTree>
    <p:extLst>
      <p:ext uri="{BB962C8B-B14F-4D97-AF65-F5344CB8AC3E}">
        <p14:creationId xmlns:p14="http://schemas.microsoft.com/office/powerpoint/2010/main" val="381477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07950" y="2636912"/>
            <a:ext cx="2592288" cy="1188182"/>
          </a:xfrm>
          <a:prstGeom prst="roundRect">
            <a:avLst/>
          </a:prstGeom>
          <a:solidFill>
            <a:srgbClr val="FFD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spcCol="0" rtlCol="0" fromWordArt="0" anchor="ctr" forceAA="0">
            <a:noAutofit/>
          </a:bodyPr>
          <a:lstStyle>
            <a:defPPr>
              <a:defRPr lang="en-GB"/>
            </a:defPPr>
            <a:lvl1pPr marL="3175">
              <a:defRPr>
                <a:solidFill>
                  <a:srgbClr val="0F5494"/>
                </a:solidFill>
                <a:latin typeface="Verdana" pitchFamily="34" charset="0"/>
              </a:defRPr>
            </a:lvl1pPr>
          </a:lstStyle>
          <a:p>
            <a:pPr marL="0" indent="0">
              <a:buFontTx/>
              <a:buNone/>
              <a:defRPr/>
            </a:pPr>
            <a:r>
              <a:rPr lang="fr-BE" sz="1400" b="1" i="0" dirty="0">
                <a:solidFill>
                  <a:schemeClr val="tx1"/>
                </a:solidFill>
                <a:latin typeface="Arial" panose="020B0604020202020204" pitchFamily="34" charset="0"/>
                <a:cs typeface="Arial" panose="020B0604020202020204" pitchFamily="34" charset="0"/>
              </a:rPr>
              <a:t>1. </a:t>
            </a:r>
            <a:r>
              <a:rPr lang="en-GB" sz="1400" b="1" i="0" dirty="0">
                <a:solidFill>
                  <a:schemeClr val="tx1"/>
                </a:solidFill>
                <a:latin typeface="Arial" panose="020B0604020202020204" pitchFamily="34" charset="0"/>
                <a:cs typeface="Arial" panose="020B0604020202020204" pitchFamily="34" charset="0"/>
              </a:rPr>
              <a:t>Mobilising finance for investment</a:t>
            </a:r>
          </a:p>
        </p:txBody>
      </p:sp>
      <p:sp>
        <p:nvSpPr>
          <p:cNvPr id="6" name="Content Placeholder 4"/>
          <p:cNvSpPr txBox="1">
            <a:spLocks/>
          </p:cNvSpPr>
          <p:nvPr/>
        </p:nvSpPr>
        <p:spPr bwMode="auto">
          <a:xfrm>
            <a:off x="78508" y="4210955"/>
            <a:ext cx="2736304" cy="1046832"/>
          </a:xfrm>
          <a:prstGeom prst="roundRect">
            <a:avLst/>
          </a:prstGeom>
          <a:solidFill>
            <a:srgbClr val="FFD624"/>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FontTx/>
              <a:buNone/>
              <a:defRPr/>
            </a:pPr>
            <a:endParaRPr lang="fr-BE" sz="1400" b="1" i="0" kern="0" dirty="0">
              <a:solidFill>
                <a:schemeClr val="tx1"/>
              </a:solidFill>
              <a:latin typeface="Arial" panose="020B0604020202020204" pitchFamily="34" charset="0"/>
              <a:cs typeface="Arial" panose="020B0604020202020204" pitchFamily="34" charset="0"/>
            </a:endParaRPr>
          </a:p>
          <a:p>
            <a:pPr marL="0" indent="0">
              <a:buFontTx/>
              <a:buNone/>
              <a:defRPr/>
            </a:pPr>
            <a:r>
              <a:rPr lang="fr-BE" sz="1400" b="1" i="0" kern="0" dirty="0">
                <a:solidFill>
                  <a:schemeClr val="tx1"/>
                </a:solidFill>
                <a:latin typeface="Arial" panose="020B0604020202020204" pitchFamily="34" charset="0"/>
                <a:cs typeface="Arial" panose="020B0604020202020204" pitchFamily="34" charset="0"/>
              </a:rPr>
              <a:t>2. </a:t>
            </a:r>
            <a:r>
              <a:rPr lang="en-GB" sz="1400" b="1" i="0" kern="0" dirty="0">
                <a:solidFill>
                  <a:schemeClr val="tx1"/>
                </a:solidFill>
                <a:latin typeface="Arial" panose="020B0604020202020204" pitchFamily="34" charset="0"/>
                <a:cs typeface="Arial" panose="020B0604020202020204" pitchFamily="34" charset="0"/>
              </a:rPr>
              <a:t>Making finance reach the real economy</a:t>
            </a:r>
          </a:p>
        </p:txBody>
      </p:sp>
      <p:sp>
        <p:nvSpPr>
          <p:cNvPr id="7" name="Content Placeholder 4"/>
          <p:cNvSpPr txBox="1">
            <a:spLocks/>
          </p:cNvSpPr>
          <p:nvPr/>
        </p:nvSpPr>
        <p:spPr bwMode="auto">
          <a:xfrm>
            <a:off x="129941" y="5589240"/>
            <a:ext cx="2736304" cy="936104"/>
          </a:xfrm>
          <a:prstGeom prst="roundRect">
            <a:avLst/>
          </a:prstGeom>
          <a:solidFill>
            <a:srgbClr val="FFD624"/>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FontTx/>
              <a:buNone/>
              <a:defRPr/>
            </a:pPr>
            <a:endParaRPr lang="fr-BE" sz="1400" b="1" i="0" kern="0" dirty="0">
              <a:solidFill>
                <a:schemeClr val="tx1"/>
              </a:solidFill>
              <a:latin typeface="Arial" panose="020B0604020202020204" pitchFamily="34" charset="0"/>
              <a:cs typeface="Arial" panose="020B0604020202020204" pitchFamily="34" charset="0"/>
            </a:endParaRPr>
          </a:p>
          <a:p>
            <a:pPr marL="0" indent="0">
              <a:buFontTx/>
              <a:buNone/>
              <a:defRPr/>
            </a:pPr>
            <a:r>
              <a:rPr lang="fr-BE" sz="1400" b="1" i="0" kern="0" dirty="0">
                <a:solidFill>
                  <a:schemeClr val="tx1"/>
                </a:solidFill>
                <a:latin typeface="Arial" panose="020B0604020202020204" pitchFamily="34" charset="0"/>
                <a:cs typeface="Arial" panose="020B0604020202020204" pitchFamily="34" charset="0"/>
              </a:rPr>
              <a:t>3. </a:t>
            </a:r>
            <a:r>
              <a:rPr lang="en-GB" sz="1400" b="1" i="0" kern="0" dirty="0">
                <a:solidFill>
                  <a:schemeClr val="tx1"/>
                </a:solidFill>
                <a:latin typeface="Arial" panose="020B0604020202020204" pitchFamily="34" charset="0"/>
                <a:cs typeface="Arial" panose="020B0604020202020204" pitchFamily="34" charset="0"/>
              </a:rPr>
              <a:t>Improved investment environment</a:t>
            </a:r>
          </a:p>
        </p:txBody>
      </p:sp>
      <p:sp>
        <p:nvSpPr>
          <p:cNvPr id="10" name="Content Placeholder 4"/>
          <p:cNvSpPr txBox="1">
            <a:spLocks/>
          </p:cNvSpPr>
          <p:nvPr/>
        </p:nvSpPr>
        <p:spPr bwMode="auto">
          <a:xfrm>
            <a:off x="2987824" y="2636913"/>
            <a:ext cx="2376264" cy="1008112"/>
          </a:xfrm>
          <a:prstGeom prst="rightArrowCallout">
            <a:avLst>
              <a:gd name="adj1" fmla="val 28726"/>
              <a:gd name="adj2" fmla="val 24068"/>
              <a:gd name="adj3" fmla="val 25000"/>
              <a:gd name="adj4" fmla="val 84903"/>
            </a:avLst>
          </a:prstGeom>
          <a:solidFill>
            <a:srgbClr val="E9923B"/>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ctr">
              <a:buFontTx/>
              <a:buNone/>
              <a:defRPr/>
            </a:pPr>
            <a:r>
              <a:rPr lang="fr-BE" sz="1400" b="1" i="0" kern="0" dirty="0" err="1">
                <a:solidFill>
                  <a:schemeClr val="tx1"/>
                </a:solidFill>
                <a:latin typeface="Arial" panose="020B0604020202020204" pitchFamily="34" charset="0"/>
                <a:cs typeface="Arial" panose="020B0604020202020204" pitchFamily="34" charset="0"/>
              </a:rPr>
              <a:t>Better</a:t>
            </a:r>
            <a:r>
              <a:rPr lang="fr-BE" sz="1400" b="1" i="0" kern="0" dirty="0">
                <a:solidFill>
                  <a:schemeClr val="tx1"/>
                </a:solidFill>
                <a:latin typeface="Arial" panose="020B0604020202020204" pitchFamily="34" charset="0"/>
                <a:cs typeface="Arial" panose="020B0604020202020204" pitchFamily="34" charset="0"/>
              </a:rPr>
              <a:t> use of ESI </a:t>
            </a:r>
            <a:r>
              <a:rPr lang="fr-BE" sz="1400" b="1" i="0" kern="0" dirty="0" err="1">
                <a:solidFill>
                  <a:schemeClr val="tx1"/>
                </a:solidFill>
                <a:latin typeface="Arial" panose="020B0604020202020204" pitchFamily="34" charset="0"/>
                <a:cs typeface="Arial" panose="020B0604020202020204" pitchFamily="34" charset="0"/>
              </a:rPr>
              <a:t>Funds</a:t>
            </a:r>
            <a:endParaRPr lang="fr-BE" sz="1400" b="1" i="0" kern="0" dirty="0">
              <a:solidFill>
                <a:schemeClr val="tx1"/>
              </a:solidFill>
              <a:latin typeface="Arial" panose="020B0604020202020204" pitchFamily="34" charset="0"/>
              <a:cs typeface="Arial" panose="020B0604020202020204" pitchFamily="34" charset="0"/>
            </a:endParaRPr>
          </a:p>
        </p:txBody>
      </p:sp>
      <p:sp>
        <p:nvSpPr>
          <p:cNvPr id="12" name="Content Placeholder 4"/>
          <p:cNvSpPr txBox="1">
            <a:spLocks/>
          </p:cNvSpPr>
          <p:nvPr/>
        </p:nvSpPr>
        <p:spPr bwMode="auto">
          <a:xfrm>
            <a:off x="5364089" y="2975176"/>
            <a:ext cx="2952327" cy="1101895"/>
          </a:xfrm>
          <a:prstGeom prst="roundRect">
            <a:avLst/>
          </a:prstGeom>
          <a:solidFill>
            <a:srgbClr val="E9923B"/>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ClrTx/>
              <a:buFontTx/>
              <a:buNone/>
              <a:defRPr/>
            </a:pPr>
            <a:r>
              <a:rPr lang="en-GB" sz="1400" i="0" kern="0" dirty="0">
                <a:solidFill>
                  <a:schemeClr val="tx1"/>
                </a:solidFill>
                <a:latin typeface="Calibri"/>
                <a:cs typeface="Arial" panose="020B0604020202020204" pitchFamily="34" charset="0"/>
              </a:rPr>
              <a:t>≥</a:t>
            </a:r>
            <a:r>
              <a:rPr lang="en-GB" sz="1400" i="0" kern="0" dirty="0">
                <a:solidFill>
                  <a:schemeClr val="tx1"/>
                </a:solidFill>
                <a:latin typeface="Arial" panose="020B0604020202020204" pitchFamily="34" charset="0"/>
                <a:cs typeface="Arial" panose="020B0604020202020204" pitchFamily="34" charset="0"/>
              </a:rPr>
              <a:t> </a:t>
            </a:r>
            <a:r>
              <a:rPr lang="en-GB" sz="1200" i="0" kern="0" dirty="0">
                <a:solidFill>
                  <a:schemeClr val="tx1"/>
                </a:solidFill>
                <a:latin typeface="Arial" panose="020B0604020202020204" pitchFamily="34" charset="0"/>
                <a:cs typeface="Arial" panose="020B0604020202020204" pitchFamily="34" charset="0"/>
              </a:rPr>
              <a:t>EUR 20 </a:t>
            </a:r>
            <a:r>
              <a:rPr lang="en-GB" sz="1200" i="0" kern="0" dirty="0" err="1">
                <a:solidFill>
                  <a:schemeClr val="tx1"/>
                </a:solidFill>
                <a:latin typeface="Arial" panose="020B0604020202020204" pitchFamily="34" charset="0"/>
                <a:cs typeface="Arial" panose="020B0604020202020204" pitchFamily="34" charset="0"/>
              </a:rPr>
              <a:t>bn</a:t>
            </a:r>
            <a:r>
              <a:rPr lang="en-GB" sz="1200" i="0" kern="0" dirty="0">
                <a:solidFill>
                  <a:schemeClr val="tx1"/>
                </a:solidFill>
                <a:latin typeface="Arial" panose="020B0604020202020204" pitchFamily="34" charset="0"/>
                <a:cs typeface="Arial" panose="020B0604020202020204" pitchFamily="34" charset="0"/>
              </a:rPr>
              <a:t> additional investment through FI for 2015-2017</a:t>
            </a:r>
          </a:p>
          <a:p>
            <a:pPr marL="0" indent="0" defTabSz="698500">
              <a:buClrTx/>
              <a:buNone/>
              <a:defRPr/>
            </a:pPr>
            <a:r>
              <a:rPr lang="en-GB" sz="1200" i="0" kern="0" dirty="0">
                <a:solidFill>
                  <a:schemeClr val="tx1"/>
                </a:solidFill>
                <a:latin typeface="Arial" panose="020B0604020202020204" pitchFamily="34" charset="0"/>
                <a:cs typeface="Arial" panose="020B0604020202020204" pitchFamily="34" charset="0"/>
              </a:rPr>
              <a:t> SMEs	 	Research </a:t>
            </a:r>
          </a:p>
          <a:p>
            <a:pPr marL="0" indent="0" defTabSz="520700">
              <a:buClrTx/>
              <a:buNone/>
              <a:tabLst>
                <a:tab pos="1435100" algn="l"/>
                <a:tab pos="1612900" algn="l"/>
              </a:tabLst>
              <a:defRPr/>
            </a:pPr>
            <a:r>
              <a:rPr lang="en-GB" sz="1200" i="0" kern="0" dirty="0">
                <a:solidFill>
                  <a:schemeClr val="tx1"/>
                </a:solidFill>
                <a:latin typeface="Arial" panose="020B0604020202020204" pitchFamily="34" charset="0"/>
                <a:cs typeface="Arial" panose="020B0604020202020204" pitchFamily="34" charset="0"/>
              </a:rPr>
              <a:t> Transport  	Environment</a:t>
            </a:r>
            <a:endParaRPr lang="fr-BE" sz="1200" i="0" kern="0" dirty="0">
              <a:solidFill>
                <a:schemeClr val="tx1"/>
              </a:solidFill>
              <a:latin typeface="Arial" panose="020B0604020202020204" pitchFamily="34" charset="0"/>
              <a:cs typeface="Arial" panose="020B0604020202020204" pitchFamily="34" charset="0"/>
            </a:endParaRPr>
          </a:p>
          <a:p>
            <a:pPr marL="0" indent="0">
              <a:buClrTx/>
              <a:buFontTx/>
              <a:buNone/>
              <a:defRPr/>
            </a:pPr>
            <a:endParaRPr lang="en-GB" sz="1400" i="0" kern="0" dirty="0">
              <a:solidFill>
                <a:schemeClr val="tx1"/>
              </a:solidFill>
              <a:latin typeface="Arial" panose="020B0604020202020204" pitchFamily="34" charset="0"/>
              <a:cs typeface="Arial" panose="020B0604020202020204" pitchFamily="34" charset="0"/>
            </a:endParaRPr>
          </a:p>
        </p:txBody>
      </p:sp>
      <p:sp>
        <p:nvSpPr>
          <p:cNvPr id="15" name="Content Placeholder 4"/>
          <p:cNvSpPr txBox="1">
            <a:spLocks/>
          </p:cNvSpPr>
          <p:nvPr/>
        </p:nvSpPr>
        <p:spPr bwMode="auto">
          <a:xfrm>
            <a:off x="3009733" y="4291259"/>
            <a:ext cx="2354356" cy="792088"/>
          </a:xfrm>
          <a:prstGeom prst="rightArrowCallout">
            <a:avLst>
              <a:gd name="adj1" fmla="val 25000"/>
              <a:gd name="adj2" fmla="val 25000"/>
              <a:gd name="adj3" fmla="val 25000"/>
              <a:gd name="adj4" fmla="val 87263"/>
            </a:avLst>
          </a:prstGeom>
          <a:solidFill>
            <a:srgbClr val="E9923B"/>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0" indent="0" algn="ctr" eaLnBrk="1" hangingPunct="1">
              <a:spcBef>
                <a:spcPct val="20000"/>
              </a:spcBef>
              <a:buClr>
                <a:schemeClr val="bg1"/>
              </a:buClr>
              <a:buFontTx/>
              <a:buNone/>
              <a:defRPr sz="1400" b="1" i="0" kern="0">
                <a:solidFill>
                  <a:schemeClr val="tx1"/>
                </a:solidFill>
                <a:latin typeface="Arial" panose="020B0604020202020204" pitchFamily="34" charset="0"/>
                <a:cs typeface="Arial" panose="020B0604020202020204" pitchFamily="34" charset="0"/>
              </a:defRPr>
            </a:lvl1pPr>
            <a:lvl2pPr marL="742950" indent="-285750" eaLnBrk="1" hangingPunct="1">
              <a:spcBef>
                <a:spcPct val="20000"/>
              </a:spcBef>
              <a:buClr>
                <a:srgbClr val="009FBA"/>
              </a:buClr>
              <a:buChar char="•"/>
              <a:defRPr sz="2000" b="1"/>
            </a:lvl2pPr>
            <a:lvl3pPr marL="1143000" indent="-228600" eaLnBrk="1" hangingPunct="1">
              <a:spcBef>
                <a:spcPct val="20000"/>
              </a:spcBef>
              <a:defRPr sz="1400"/>
            </a:lvl3pPr>
            <a:lvl4pPr marL="1600200" indent="-228600" eaLnBrk="1" hangingPunct="1">
              <a:spcBef>
                <a:spcPct val="20000"/>
              </a:spcBef>
              <a:buChar char="–"/>
              <a:defRPr sz="2000"/>
            </a:lvl4pPr>
            <a:lvl5pPr marL="2057400" indent="-228600" eaLnBrk="1" hangingPunct="1">
              <a:spcBef>
                <a:spcPct val="20000"/>
              </a:spcBef>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defRPr/>
            </a:pPr>
            <a:r>
              <a:rPr lang="fr-BE" dirty="0" err="1"/>
              <a:t>Technical</a:t>
            </a:r>
            <a:r>
              <a:rPr lang="fr-BE" dirty="0"/>
              <a:t> Assistance</a:t>
            </a:r>
          </a:p>
        </p:txBody>
      </p:sp>
      <p:sp>
        <p:nvSpPr>
          <p:cNvPr id="16" name="Content Placeholder 4"/>
          <p:cNvSpPr txBox="1">
            <a:spLocks/>
          </p:cNvSpPr>
          <p:nvPr/>
        </p:nvSpPr>
        <p:spPr bwMode="auto">
          <a:xfrm>
            <a:off x="2987825" y="5589240"/>
            <a:ext cx="2016224" cy="792088"/>
          </a:xfrm>
          <a:prstGeom prst="rect">
            <a:avLst/>
          </a:prstGeom>
          <a:solidFill>
            <a:srgbClr val="E9923B"/>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ctr">
              <a:buFontTx/>
              <a:buNone/>
              <a:defRPr/>
            </a:pPr>
            <a:r>
              <a:rPr lang="fr-BE" sz="1400" b="1" i="0" kern="0" dirty="0">
                <a:solidFill>
                  <a:schemeClr val="tx1"/>
                </a:solidFill>
                <a:latin typeface="Arial" panose="020B0604020202020204" pitchFamily="34" charset="0"/>
                <a:cs typeface="Arial" panose="020B0604020202020204" pitchFamily="34" charset="0"/>
              </a:rPr>
              <a:t>Ex-ante Conditionalities</a:t>
            </a:r>
            <a:endParaRPr lang="en-GB" sz="1400" b="1" i="0" kern="0" dirty="0">
              <a:solidFill>
                <a:schemeClr val="tx1"/>
              </a:solidFill>
              <a:latin typeface="Arial" panose="020B0604020202020204" pitchFamily="34" charset="0"/>
              <a:cs typeface="Arial" panose="020B0604020202020204" pitchFamily="34" charset="0"/>
            </a:endParaRPr>
          </a:p>
        </p:txBody>
      </p:sp>
      <p:sp>
        <p:nvSpPr>
          <p:cNvPr id="18" name="Content Placeholder 4"/>
          <p:cNvSpPr txBox="1">
            <a:spLocks/>
          </p:cNvSpPr>
          <p:nvPr/>
        </p:nvSpPr>
        <p:spPr bwMode="auto">
          <a:xfrm>
            <a:off x="5443304" y="4291259"/>
            <a:ext cx="2873112" cy="1255726"/>
          </a:xfrm>
          <a:prstGeom prst="roundRect">
            <a:avLst/>
          </a:prstGeom>
          <a:solidFill>
            <a:srgbClr val="E9923B"/>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ClrTx/>
              <a:buFontTx/>
              <a:buNone/>
              <a:defRPr/>
            </a:pPr>
            <a:endParaRPr lang="fr-BE" sz="1400" i="0" kern="0" dirty="0">
              <a:solidFill>
                <a:schemeClr val="tx1"/>
              </a:solidFill>
              <a:latin typeface="Arial" panose="020B0604020202020204" pitchFamily="34" charset="0"/>
              <a:cs typeface="Arial" panose="020B0604020202020204" pitchFamily="34" charset="0"/>
            </a:endParaRPr>
          </a:p>
          <a:p>
            <a:pPr marL="285750" indent="-285750">
              <a:buClrTx/>
              <a:buFont typeface="Wingdings" panose="05000000000000000000" pitchFamily="2" charset="2"/>
              <a:buChar char="ü"/>
              <a:defRPr/>
            </a:pPr>
            <a:r>
              <a:rPr lang="en-GB" sz="1400" i="0" kern="0" dirty="0">
                <a:solidFill>
                  <a:schemeClr val="tx1"/>
                </a:solidFill>
                <a:latin typeface="Arial" panose="020B0604020202020204" pitchFamily="34" charset="0"/>
                <a:cs typeface="Arial" panose="020B0604020202020204" pitchFamily="34" charset="0"/>
              </a:rPr>
              <a:t>JASPERS</a:t>
            </a:r>
          </a:p>
          <a:p>
            <a:pPr marL="285750" indent="-285750">
              <a:buClrTx/>
              <a:buFont typeface="Wingdings" panose="05000000000000000000" pitchFamily="2" charset="2"/>
              <a:buChar char="ü"/>
              <a:defRPr/>
            </a:pPr>
            <a:r>
              <a:rPr lang="en-GB" sz="1400" i="0" kern="0" dirty="0">
                <a:solidFill>
                  <a:schemeClr val="tx1"/>
                </a:solidFill>
                <a:latin typeface="Arial" panose="020B0604020202020204" pitchFamily="34" charset="0"/>
                <a:cs typeface="Arial" panose="020B0604020202020204" pitchFamily="34" charset="0"/>
              </a:rPr>
              <a:t>FI-Compass</a:t>
            </a:r>
          </a:p>
          <a:p>
            <a:pPr marL="285750" indent="-285750">
              <a:buClrTx/>
              <a:buFont typeface="Wingdings" panose="05000000000000000000" pitchFamily="2" charset="2"/>
              <a:buChar char="ü"/>
              <a:defRPr/>
            </a:pPr>
            <a:r>
              <a:rPr lang="en-GB" sz="1400" i="0" kern="0" dirty="0">
                <a:solidFill>
                  <a:schemeClr val="tx1"/>
                </a:solidFill>
                <a:latin typeface="Arial" panose="020B0604020202020204" pitchFamily="34" charset="0"/>
                <a:cs typeface="Arial" panose="020B0604020202020204" pitchFamily="34" charset="0"/>
              </a:rPr>
              <a:t>Programme funding for project preparation</a:t>
            </a:r>
          </a:p>
          <a:p>
            <a:pPr marL="0" indent="0">
              <a:buClrTx/>
              <a:buFontTx/>
              <a:buNone/>
              <a:defRPr/>
            </a:pPr>
            <a:endParaRPr lang="fr-BE" sz="1400" kern="0" dirty="0">
              <a:solidFill>
                <a:schemeClr val="tx1"/>
              </a:solidFill>
              <a:latin typeface="Arial" panose="020B0604020202020204" pitchFamily="34" charset="0"/>
              <a:cs typeface="Arial" panose="020B0604020202020204" pitchFamily="34" charset="0"/>
            </a:endParaRPr>
          </a:p>
          <a:p>
            <a:pPr marL="0" indent="0">
              <a:buClrTx/>
              <a:buFontTx/>
              <a:buNone/>
              <a:defRPr/>
            </a:pPr>
            <a:endParaRPr lang="en-GB" sz="1400" i="0" kern="0" dirty="0">
              <a:solidFill>
                <a:schemeClr val="tx1"/>
              </a:solidFill>
              <a:latin typeface="Arial" panose="020B0604020202020204" pitchFamily="34" charset="0"/>
              <a:cs typeface="Arial" panose="020B0604020202020204" pitchFamily="34" charset="0"/>
            </a:endParaRPr>
          </a:p>
        </p:txBody>
      </p:sp>
      <p:sp>
        <p:nvSpPr>
          <p:cNvPr id="13" name="Content Placeholder 4"/>
          <p:cNvSpPr txBox="1">
            <a:spLocks/>
          </p:cNvSpPr>
          <p:nvPr/>
        </p:nvSpPr>
        <p:spPr bwMode="auto">
          <a:xfrm>
            <a:off x="5364088" y="2381600"/>
            <a:ext cx="2952328" cy="576064"/>
          </a:xfrm>
          <a:prstGeom prst="roundRect">
            <a:avLst/>
          </a:prstGeom>
          <a:solidFill>
            <a:srgbClr val="E9923B"/>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ClrTx/>
              <a:buFontTx/>
              <a:buNone/>
              <a:defRPr/>
            </a:pPr>
            <a:endParaRPr lang="fr-BE" sz="1400" i="0" kern="0" dirty="0">
              <a:solidFill>
                <a:schemeClr val="tx1"/>
              </a:solidFill>
              <a:latin typeface="Arial" panose="020B0604020202020204" pitchFamily="34" charset="0"/>
              <a:cs typeface="Arial" panose="020B0604020202020204" pitchFamily="34" charset="0"/>
            </a:endParaRPr>
          </a:p>
          <a:p>
            <a:pPr marL="0" indent="0">
              <a:buClrTx/>
              <a:buNone/>
              <a:defRPr/>
            </a:pPr>
            <a:r>
              <a:rPr lang="en-GB" sz="1400" i="0" kern="0" dirty="0">
                <a:solidFill>
                  <a:schemeClr val="tx1"/>
                </a:solidFill>
                <a:latin typeface="Arial" panose="020B0604020202020204" pitchFamily="34" charset="0"/>
                <a:cs typeface="Arial" panose="020B0604020202020204" pitchFamily="34" charset="0"/>
              </a:rPr>
              <a:t>COMPL</a:t>
            </a:r>
            <a:r>
              <a:rPr lang="hu-HU" sz="1400" i="0" kern="0" dirty="0">
                <a:solidFill>
                  <a:schemeClr val="tx1"/>
                </a:solidFill>
                <a:latin typeface="Arial" panose="020B0604020202020204" pitchFamily="34" charset="0"/>
                <a:cs typeface="Arial" panose="020B0604020202020204" pitchFamily="34" charset="0"/>
              </a:rPr>
              <a:t>E</a:t>
            </a:r>
            <a:r>
              <a:rPr lang="en-GB" sz="1400" i="0" kern="0" dirty="0">
                <a:solidFill>
                  <a:schemeClr val="tx1"/>
                </a:solidFill>
                <a:latin typeface="Arial" panose="020B0604020202020204" pitchFamily="34" charset="0"/>
                <a:cs typeface="Arial" panose="020B0604020202020204" pitchFamily="34" charset="0"/>
              </a:rPr>
              <a:t>MENTARITY: </a:t>
            </a:r>
          </a:p>
          <a:p>
            <a:pPr marL="0" indent="0">
              <a:buClrTx/>
              <a:buNone/>
              <a:defRPr/>
            </a:pPr>
            <a:r>
              <a:rPr lang="en-GB" sz="1400" i="0" kern="0" dirty="0">
                <a:solidFill>
                  <a:schemeClr val="tx1"/>
                </a:solidFill>
                <a:latin typeface="Arial" panose="020B0604020202020204" pitchFamily="34" charset="0"/>
                <a:cs typeface="Arial" panose="020B0604020202020204" pitchFamily="34" charset="0"/>
              </a:rPr>
              <a:t>ESIF / EFSI</a:t>
            </a:r>
            <a:endParaRPr lang="fr-BE" sz="1400" i="0" kern="0" dirty="0">
              <a:solidFill>
                <a:schemeClr val="tx1"/>
              </a:solidFill>
              <a:latin typeface="Arial" panose="020B0604020202020204" pitchFamily="34" charset="0"/>
              <a:cs typeface="Arial" panose="020B0604020202020204" pitchFamily="34" charset="0"/>
            </a:endParaRPr>
          </a:p>
          <a:p>
            <a:pPr marL="0" indent="0">
              <a:buClrTx/>
              <a:buFontTx/>
              <a:buNone/>
              <a:defRPr/>
            </a:pPr>
            <a:endParaRPr lang="en-GB" sz="1400" i="0" kern="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bwMode="auto">
          <a:xfrm>
            <a:off x="129940" y="1268022"/>
            <a:ext cx="8546515" cy="67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rtlCol="0" anchor="ctr" anchorCtr="0" compatLnSpc="1">
            <a:prstTxWarp prst="textNoShape">
              <a:avLst/>
            </a:prstTxWarp>
          </a:bodyPr>
          <a:lstStyle/>
          <a:p>
            <a:pPr marL="1588" algn="ctr" defTabSz="801472">
              <a:tabLst>
                <a:tab pos="177800" algn="l"/>
              </a:tabLst>
            </a:pPr>
            <a:r>
              <a:rPr lang="en-GB" sz="2000" b="1" dirty="0"/>
              <a:t>ESI Funds contribution </a:t>
            </a:r>
          </a:p>
          <a:p>
            <a:pPr marL="1588" algn="ctr" defTabSz="801472">
              <a:tabLst>
                <a:tab pos="177800" algn="l"/>
              </a:tabLst>
            </a:pPr>
            <a:r>
              <a:rPr lang="en-GB" sz="2000" b="1" dirty="0"/>
              <a:t>to the Investment Plan for Europe</a:t>
            </a:r>
          </a:p>
        </p:txBody>
      </p:sp>
      <p:pic>
        <p:nvPicPr>
          <p:cNvPr id="17" name="Picture 2" descr="U:\A2\Graphic Projects\Investment plan\PPT Investment Plan December 2015\pi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941" y="2620586"/>
            <a:ext cx="503809" cy="4433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U:\A2\Graphic Projects\Investment plan\PPT Investment Plan December 2015\pi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295" y="4217357"/>
            <a:ext cx="503809" cy="4433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U:\A2\Graphic Projects\Investment plan\PPT Investment Plan December 2015\pi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39" y="5546985"/>
            <a:ext cx="498053" cy="4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0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99592" y="1942569"/>
            <a:ext cx="7272808" cy="557847"/>
          </a:xfrm>
          <a:prstGeom prst="roundRect">
            <a:avLst/>
          </a:prstGeom>
          <a:solidFill>
            <a:srgbClr val="E9923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a:defRPr>
                <a:solidFill>
                  <a:srgbClr val="0F5494"/>
                </a:solidFill>
                <a:latin typeface="Verdana" pitchFamily="34" charset="0"/>
              </a:defRPr>
            </a:lvl1pPr>
          </a:lstStyle>
          <a:p>
            <a:pPr algn="ctr">
              <a:defRPr/>
            </a:pPr>
            <a:endParaRPr lang="en-GB" sz="1200" dirty="0">
              <a:solidFill>
                <a:srgbClr val="000000"/>
              </a:solidFill>
              <a:latin typeface="Arial" panose="020B0604020202020204" pitchFamily="34" charset="0"/>
              <a:cs typeface="Arial" panose="020B0604020202020204" pitchFamily="34" charset="0"/>
            </a:endParaRPr>
          </a:p>
          <a:p>
            <a:pPr algn="ctr">
              <a:defRPr/>
            </a:pPr>
            <a:endParaRPr lang="en-GB" sz="1200" dirty="0">
              <a:solidFill>
                <a:srgbClr val="000000"/>
              </a:solidFill>
              <a:latin typeface="Arial" panose="020B0604020202020204" pitchFamily="34" charset="0"/>
              <a:cs typeface="Arial" panose="020B0604020202020204" pitchFamily="34" charset="0"/>
            </a:endParaRPr>
          </a:p>
          <a:p>
            <a:pPr algn="ctr">
              <a:defRPr/>
            </a:pPr>
            <a:r>
              <a:rPr lang="en-GB" altLang="en-US" sz="1400" b="1" dirty="0">
                <a:solidFill>
                  <a:schemeClr val="tx1"/>
                </a:solidFill>
                <a:latin typeface="Arial" panose="020B0604020202020204" pitchFamily="34" charset="0"/>
                <a:cs typeface="Arial" panose="020B0604020202020204" pitchFamily="34" charset="0"/>
              </a:rPr>
              <a:t>Resource-efficient way of using EU budget funds to enable investment in the economy -  t</a:t>
            </a:r>
            <a:r>
              <a:rPr lang="en-GB" sz="1400" b="1" dirty="0">
                <a:solidFill>
                  <a:schemeClr val="tx1"/>
                </a:solidFill>
                <a:latin typeface="Arial" panose="020B0604020202020204" pitchFamily="34" charset="0"/>
                <a:cs typeface="Arial" panose="020B0604020202020204" pitchFamily="34" charset="0"/>
              </a:rPr>
              <a:t>hrough loans, guarantees, equity, venture capital, etc. </a:t>
            </a:r>
          </a:p>
          <a:p>
            <a:pPr algn="ctr">
              <a:defRPr/>
            </a:pPr>
            <a:endParaRPr lang="en-GB" sz="1200" dirty="0">
              <a:solidFill>
                <a:srgbClr val="000000"/>
              </a:solidFill>
              <a:latin typeface="Arial" panose="020B0604020202020204" pitchFamily="34" charset="0"/>
              <a:cs typeface="Arial" panose="020B0604020202020204" pitchFamily="34" charset="0"/>
            </a:endParaRPr>
          </a:p>
          <a:p>
            <a:pPr algn="ctr">
              <a:defRPr/>
            </a:pPr>
            <a:endParaRPr lang="en-GB" sz="12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611560" y="2636912"/>
            <a:ext cx="2592288" cy="3672408"/>
          </a:xfrm>
          <a:prstGeom prst="roundRect">
            <a:avLst/>
          </a:prstGeom>
          <a:solidFill>
            <a:srgbClr val="E9923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a:defRPr>
                <a:solidFill>
                  <a:srgbClr val="0F5494"/>
                </a:solidFill>
                <a:latin typeface="Verdana" pitchFamily="34" charset="0"/>
              </a:defRPr>
            </a:lvl1pPr>
          </a:lstStyle>
          <a:p>
            <a:pPr algn="ctr">
              <a:defRPr/>
            </a:pPr>
            <a:r>
              <a:rPr lang="en-GB" sz="1400" b="1" dirty="0">
                <a:solidFill>
                  <a:srgbClr val="000000"/>
                </a:solidFill>
                <a:latin typeface="Arial" panose="020B0604020202020204" pitchFamily="34" charset="0"/>
                <a:cs typeface="Arial" panose="020B0604020202020204" pitchFamily="34" charset="0"/>
              </a:rPr>
              <a:t>2014-2020</a:t>
            </a:r>
          </a:p>
          <a:p>
            <a:pPr algn="ctr">
              <a:defRPr/>
            </a:pPr>
            <a:r>
              <a:rPr lang="en-GB" sz="1400" b="1" dirty="0">
                <a:solidFill>
                  <a:srgbClr val="000000"/>
                </a:solidFill>
                <a:latin typeface="Arial" panose="020B0604020202020204" pitchFamily="34" charset="0"/>
                <a:cs typeface="Arial" panose="020B0604020202020204" pitchFamily="34" charset="0"/>
              </a:rPr>
              <a:t>What's New?</a:t>
            </a:r>
          </a:p>
          <a:p>
            <a:pPr algn="ctr">
              <a:defRPr/>
            </a:pPr>
            <a:endParaRPr lang="en-GB" sz="1200" dirty="0">
              <a:solidFill>
                <a:srgbClr val="000000"/>
              </a:solidFill>
              <a:latin typeface="Arial" panose="020B0604020202020204" pitchFamily="34" charset="0"/>
              <a:cs typeface="Arial" panose="020B0604020202020204" pitchFamily="34" charset="0"/>
            </a:endParaRPr>
          </a:p>
          <a:p>
            <a:pPr marL="174625" indent="-171450">
              <a:buFont typeface="Wingdings" panose="05000000000000000000" pitchFamily="2" charset="2"/>
              <a:buChar char="ü"/>
              <a:defRPr/>
            </a:pPr>
            <a:r>
              <a:rPr lang="en-GB" sz="1400" b="1" dirty="0">
                <a:solidFill>
                  <a:srgbClr val="000000"/>
                </a:solidFill>
                <a:latin typeface="Arial" panose="020B0604020202020204" pitchFamily="34" charset="0"/>
                <a:cs typeface="Arial" panose="020B0604020202020204" pitchFamily="34" charset="0"/>
              </a:rPr>
              <a:t>Regulation: FI extended to ALL thematic objectives and all ESIF funds</a:t>
            </a:r>
          </a:p>
          <a:p>
            <a:pPr marL="174625" indent="-171450">
              <a:buFont typeface="Wingdings" panose="05000000000000000000" pitchFamily="2" charset="2"/>
              <a:buChar char="ü"/>
              <a:defRPr/>
            </a:pPr>
            <a:endParaRPr lang="en-GB" sz="1400" b="1" dirty="0">
              <a:solidFill>
                <a:srgbClr val="000000"/>
              </a:solidFill>
              <a:latin typeface="Arial" panose="020B0604020202020204" pitchFamily="34" charset="0"/>
              <a:cs typeface="Arial" panose="020B0604020202020204" pitchFamily="34" charset="0"/>
            </a:endParaRPr>
          </a:p>
          <a:p>
            <a:pPr marL="174625" indent="-171450">
              <a:buFont typeface="Wingdings" panose="05000000000000000000" pitchFamily="2" charset="2"/>
              <a:buChar char="ü"/>
              <a:defRPr/>
            </a:pPr>
            <a:endParaRPr lang="en-GB" sz="1400" b="1" dirty="0">
              <a:solidFill>
                <a:srgbClr val="000000"/>
              </a:solidFill>
              <a:latin typeface="Arial" panose="020B0604020202020204" pitchFamily="34" charset="0"/>
              <a:cs typeface="Arial" panose="020B0604020202020204" pitchFamily="34" charset="0"/>
            </a:endParaRPr>
          </a:p>
          <a:p>
            <a:pPr marL="174625" indent="-171450">
              <a:buFont typeface="Wingdings" panose="05000000000000000000" pitchFamily="2" charset="2"/>
              <a:buChar char="ü"/>
              <a:defRPr/>
            </a:pPr>
            <a:r>
              <a:rPr lang="en-GB" sz="1400" b="1" dirty="0">
                <a:solidFill>
                  <a:srgbClr val="000000"/>
                </a:solidFill>
                <a:latin typeface="Arial" panose="020B0604020202020204" pitchFamily="34" charset="0"/>
                <a:cs typeface="Arial" panose="020B0604020202020204" pitchFamily="34" charset="0"/>
              </a:rPr>
              <a:t>Additional support: </a:t>
            </a:r>
            <a:br>
              <a:rPr lang="en-GB" sz="1400" b="1" dirty="0">
                <a:solidFill>
                  <a:srgbClr val="000000"/>
                </a:solidFill>
                <a:latin typeface="Arial" panose="020B0604020202020204" pitchFamily="34" charset="0"/>
                <a:cs typeface="Arial" panose="020B0604020202020204" pitchFamily="34" charset="0"/>
              </a:rPr>
            </a:br>
            <a:r>
              <a:rPr lang="en-GB" sz="1400" b="1" dirty="0">
                <a:solidFill>
                  <a:srgbClr val="000000"/>
                </a:solidFill>
                <a:latin typeface="Arial" panose="020B0604020202020204" pitchFamily="34" charset="0"/>
                <a:cs typeface="Arial" panose="020B0604020202020204" pitchFamily="34" charset="0"/>
              </a:rPr>
              <a:t>FI Compass - advisory service </a:t>
            </a:r>
            <a:br>
              <a:rPr lang="en-GB" sz="1400" b="1" dirty="0">
                <a:solidFill>
                  <a:srgbClr val="000000"/>
                </a:solidFill>
                <a:latin typeface="Arial" panose="020B0604020202020204" pitchFamily="34" charset="0"/>
                <a:cs typeface="Arial" panose="020B0604020202020204" pitchFamily="34" charset="0"/>
              </a:rPr>
            </a:br>
            <a:r>
              <a:rPr lang="en-GB" sz="1400" b="1" dirty="0">
                <a:solidFill>
                  <a:srgbClr val="000000"/>
                </a:solidFill>
                <a:latin typeface="Arial" panose="020B0604020202020204" pitchFamily="34" charset="0"/>
                <a:cs typeface="Arial" panose="020B0604020202020204" pitchFamily="34" charset="0"/>
              </a:rPr>
              <a:t>"Off-the Shelf" Instruments </a:t>
            </a:r>
          </a:p>
          <a:p>
            <a:pPr marL="174625" indent="-171450">
              <a:buFont typeface="Wingdings" panose="05000000000000000000" pitchFamily="2" charset="2"/>
              <a:buChar char="ü"/>
              <a:defRPr/>
            </a:pPr>
            <a:endParaRPr lang="en-GB" sz="1400" b="1" dirty="0">
              <a:solidFill>
                <a:srgbClr val="000000"/>
              </a:solidFill>
              <a:latin typeface="Arial" panose="020B0604020202020204" pitchFamily="34" charset="0"/>
              <a:cs typeface="Arial" panose="020B0604020202020204" pitchFamily="34" charset="0"/>
            </a:endParaRPr>
          </a:p>
          <a:p>
            <a:pPr marL="174625" indent="-171450">
              <a:buFont typeface="Wingdings" panose="05000000000000000000" pitchFamily="2" charset="2"/>
              <a:buChar char="ü"/>
              <a:defRPr/>
            </a:pPr>
            <a:endParaRPr lang="en-GB" sz="1400" b="1" dirty="0">
              <a:solidFill>
                <a:srgbClr val="000000"/>
              </a:solidFill>
              <a:latin typeface="Arial" panose="020B0604020202020204" pitchFamily="34" charset="0"/>
              <a:cs typeface="Arial" panose="020B0604020202020204" pitchFamily="34" charset="0"/>
            </a:endParaRPr>
          </a:p>
          <a:p>
            <a:pPr marL="174625" indent="-171450">
              <a:buFont typeface="Wingdings" panose="05000000000000000000" pitchFamily="2" charset="2"/>
              <a:buChar char="ü"/>
              <a:defRPr/>
            </a:pPr>
            <a:endParaRPr lang="en-GB" sz="1200" dirty="0">
              <a:solidFill>
                <a:srgbClr val="000000"/>
              </a:solidFill>
              <a:latin typeface="Arial" panose="020B0604020202020204" pitchFamily="34" charset="0"/>
              <a:cs typeface="Arial" panose="020B0604020202020204" pitchFamily="34" charset="0"/>
            </a:endParaRPr>
          </a:p>
        </p:txBody>
      </p:sp>
      <p:pic>
        <p:nvPicPr>
          <p:cNvPr id="481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500438"/>
            <a:ext cx="4557712" cy="252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79838" y="2636838"/>
            <a:ext cx="3470275" cy="307975"/>
          </a:xfrm>
          <a:prstGeom prst="rect">
            <a:avLst/>
          </a:prstGeom>
          <a:noFill/>
        </p:spPr>
        <p:txBody>
          <a:bodyPr>
            <a:spAutoFit/>
          </a:bodyPr>
          <a:lstStyle/>
          <a:p>
            <a:pPr algn="ctr">
              <a:defRPr/>
            </a:pPr>
            <a:r>
              <a:rPr lang="en-GB" sz="1400" spc="300" dirty="0">
                <a:solidFill>
                  <a:srgbClr val="2D5EC1"/>
                </a:solidFill>
                <a:latin typeface="Arial" panose="020B0604020202020204" pitchFamily="34" charset="0"/>
                <a:ea typeface="Arial Unicode MS" panose="020B0604020202020204" pitchFamily="34" charset="-128"/>
                <a:cs typeface="Arial" panose="020B0604020202020204" pitchFamily="34" charset="0"/>
              </a:rPr>
              <a:t>INDICATIVE TARGETS</a:t>
            </a:r>
          </a:p>
        </p:txBody>
      </p:sp>
      <p:sp>
        <p:nvSpPr>
          <p:cNvPr id="48139" name="TextBox 2"/>
          <p:cNvSpPr txBox="1">
            <a:spLocks noChangeArrowheads="1"/>
          </p:cNvSpPr>
          <p:nvPr/>
        </p:nvSpPr>
        <p:spPr bwMode="auto">
          <a:xfrm>
            <a:off x="3708400" y="29972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 typeface="Wingdings" pitchFamily="2" charset="2"/>
              <a:buChar char="ü"/>
            </a:pPr>
            <a:r>
              <a:rPr lang="en-GB" altLang="en-US" sz="1200" i="0" dirty="0">
                <a:solidFill>
                  <a:srgbClr val="000000"/>
                </a:solidFill>
                <a:latin typeface="Arial" charset="0"/>
                <a:ea typeface="Arial Unicode MS" pitchFamily="34" charset="-128"/>
                <a:cs typeface="Arial" charset="0"/>
              </a:rPr>
              <a:t>At least an overall doubling of the use of FI (EUR 12bn to ± 30bn)</a:t>
            </a:r>
          </a:p>
        </p:txBody>
      </p:sp>
      <p:sp>
        <p:nvSpPr>
          <p:cNvPr id="48140" name="TextBox 21"/>
          <p:cNvSpPr txBox="1">
            <a:spLocks noChangeArrowheads="1"/>
          </p:cNvSpPr>
          <p:nvPr/>
        </p:nvSpPr>
        <p:spPr bwMode="auto">
          <a:xfrm>
            <a:off x="3725863" y="6032500"/>
            <a:ext cx="3600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 typeface="Wingdings" pitchFamily="2" charset="2"/>
              <a:buChar char="ü"/>
            </a:pPr>
            <a:r>
              <a:rPr lang="en-GB" altLang="en-US" sz="1200" i="0">
                <a:solidFill>
                  <a:srgbClr val="000000"/>
                </a:solidFill>
                <a:latin typeface="Arial" charset="0"/>
                <a:ea typeface="Arial Unicode MS" pitchFamily="34" charset="-128"/>
                <a:cs typeface="Arial" charset="0"/>
              </a:rPr>
              <a:t>Increased leverage effect</a:t>
            </a:r>
          </a:p>
        </p:txBody>
      </p:sp>
      <p:sp>
        <p:nvSpPr>
          <p:cNvPr id="10" name="Rectangle 9"/>
          <p:cNvSpPr/>
          <p:nvPr/>
        </p:nvSpPr>
        <p:spPr bwMode="auto">
          <a:xfrm>
            <a:off x="129940" y="1268022"/>
            <a:ext cx="8546515" cy="67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rtlCol="0" anchor="ctr" anchorCtr="0" compatLnSpc="1">
            <a:prstTxWarp prst="textNoShape">
              <a:avLst/>
            </a:prstTxWarp>
          </a:bodyPr>
          <a:lstStyle/>
          <a:p>
            <a:pPr marL="1588" algn="ctr" defTabSz="801472">
              <a:tabLst>
                <a:tab pos="177800" algn="l"/>
              </a:tabLst>
            </a:pPr>
            <a:r>
              <a:rPr lang="en-GB" sz="2000" b="1" dirty="0"/>
              <a:t>ESI Funds Financial Instruments – doubling the use </a:t>
            </a:r>
          </a:p>
        </p:txBody>
      </p:sp>
    </p:spTree>
    <p:extLst>
      <p:ext uri="{BB962C8B-B14F-4D97-AF65-F5344CB8AC3E}">
        <p14:creationId xmlns:p14="http://schemas.microsoft.com/office/powerpoint/2010/main" val="420923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229600" cy="504577"/>
          </a:xfrm>
        </p:spPr>
        <p:txBody>
          <a:bodyPr/>
          <a:lstStyle/>
          <a:p>
            <a:r>
              <a:rPr lang="en-GB" sz="2000" dirty="0"/>
              <a:t>European Fund for Strategic Investments (EFSI)</a:t>
            </a:r>
          </a:p>
        </p:txBody>
      </p:sp>
      <p:sp>
        <p:nvSpPr>
          <p:cNvPr id="3" name="Content Placeholder 2"/>
          <p:cNvSpPr>
            <a:spLocks noGrp="1"/>
          </p:cNvSpPr>
          <p:nvPr>
            <p:ph idx="1"/>
          </p:nvPr>
        </p:nvSpPr>
        <p:spPr>
          <a:xfrm>
            <a:off x="457200" y="2348880"/>
            <a:ext cx="8229600" cy="4176464"/>
          </a:xfrm>
        </p:spPr>
        <p:txBody>
          <a:bodyPr/>
          <a:lstStyle/>
          <a:p>
            <a:pPr marL="0" lvl="0" indent="0">
              <a:spcBef>
                <a:spcPts val="1800"/>
              </a:spcBef>
              <a:buNone/>
            </a:pPr>
            <a:r>
              <a:rPr lang="en-GB" sz="2000" b="1" dirty="0"/>
              <a:t>EFSI </a:t>
            </a:r>
            <a:r>
              <a:rPr lang="en-GB" sz="2000" dirty="0"/>
              <a:t>shall mobilise</a:t>
            </a:r>
            <a:r>
              <a:rPr lang="en-GB" sz="2000" b="1" dirty="0"/>
              <a:t> EUR 315 </a:t>
            </a:r>
            <a:r>
              <a:rPr lang="en-GB" sz="2000" b="1" dirty="0" err="1"/>
              <a:t>bn</a:t>
            </a:r>
            <a:r>
              <a:rPr lang="en-GB" sz="2000" b="1" dirty="0"/>
              <a:t> </a:t>
            </a:r>
            <a:r>
              <a:rPr lang="en-GB" sz="2000" dirty="0"/>
              <a:t>in 3 years</a:t>
            </a:r>
            <a:r>
              <a:rPr lang="en-GB" sz="2000" b="1" dirty="0"/>
              <a:t> (15x leverage), </a:t>
            </a:r>
            <a:r>
              <a:rPr lang="en-GB" sz="2000" dirty="0"/>
              <a:t>under</a:t>
            </a:r>
            <a:r>
              <a:rPr lang="en-GB" sz="2000" b="1" dirty="0"/>
              <a:t> </a:t>
            </a:r>
            <a:r>
              <a:rPr lang="en-GB" sz="2000" dirty="0"/>
              <a:t>an </a:t>
            </a:r>
            <a:r>
              <a:rPr lang="en-GB" sz="2000" b="1" dirty="0"/>
              <a:t>EU guarantee </a:t>
            </a:r>
            <a:r>
              <a:rPr lang="en-GB" sz="2000" dirty="0"/>
              <a:t>of EUR 21 </a:t>
            </a:r>
            <a:r>
              <a:rPr lang="en-GB" sz="2000" dirty="0" err="1"/>
              <a:t>bn</a:t>
            </a:r>
            <a:r>
              <a:rPr lang="en-GB" sz="2000" dirty="0"/>
              <a:t>, implemented via two components: </a:t>
            </a:r>
          </a:p>
          <a:p>
            <a:pPr lvl="1">
              <a:spcBef>
                <a:spcPts val="1800"/>
              </a:spcBef>
            </a:pPr>
            <a:r>
              <a:rPr lang="en-GB" b="0" dirty="0"/>
              <a:t>an</a:t>
            </a:r>
            <a:r>
              <a:rPr lang="en-GB" b="1" dirty="0"/>
              <a:t> </a:t>
            </a:r>
            <a:r>
              <a:rPr lang="en-GB" dirty="0"/>
              <a:t>Infrastructure </a:t>
            </a:r>
            <a:r>
              <a:rPr lang="en-GB" b="0" dirty="0"/>
              <a:t>and</a:t>
            </a:r>
            <a:r>
              <a:rPr lang="en-GB" dirty="0"/>
              <a:t> Innovation Window (IIW) </a:t>
            </a:r>
            <a:r>
              <a:rPr lang="en-GB" b="0" dirty="0"/>
              <a:t>through EIB to support investments of</a:t>
            </a:r>
            <a:r>
              <a:rPr lang="en-GB" dirty="0"/>
              <a:t> EUR 240 </a:t>
            </a:r>
            <a:r>
              <a:rPr lang="en-GB" dirty="0" err="1"/>
              <a:t>bn</a:t>
            </a:r>
            <a:endParaRPr lang="en-GB" dirty="0"/>
          </a:p>
          <a:p>
            <a:pPr lvl="1">
              <a:spcBef>
                <a:spcPts val="1800"/>
              </a:spcBef>
            </a:pPr>
            <a:r>
              <a:rPr lang="en-GB" b="0" dirty="0"/>
              <a:t>an</a:t>
            </a:r>
            <a:r>
              <a:rPr lang="en-GB" b="1" dirty="0"/>
              <a:t> SME window (SMEW) </a:t>
            </a:r>
            <a:r>
              <a:rPr lang="en-GB" b="0" dirty="0"/>
              <a:t>through EIF to support investments of </a:t>
            </a:r>
            <a:r>
              <a:rPr lang="en-GB" b="1" dirty="0"/>
              <a:t>EUR 75 </a:t>
            </a:r>
            <a:r>
              <a:rPr lang="en-GB" b="1" dirty="0" err="1"/>
              <a:t>bn</a:t>
            </a:r>
            <a:endParaRPr lang="en-GB" b="1" dirty="0"/>
          </a:p>
          <a:p>
            <a:pPr lvl="1" algn="just">
              <a:spcBef>
                <a:spcPts val="1800"/>
              </a:spcBef>
            </a:pPr>
            <a:endParaRPr lang="en-GB" dirty="0">
              <a:solidFill>
                <a:schemeClr val="tx1"/>
              </a:solidFill>
            </a:endParaRPr>
          </a:p>
          <a:p>
            <a:pPr lvl="1" algn="just">
              <a:spcBef>
                <a:spcPts val="1800"/>
              </a:spcBef>
            </a:pPr>
            <a:endParaRPr lang="en-GB" b="1" dirty="0">
              <a:solidFill>
                <a:schemeClr val="tx1"/>
              </a:solidFill>
            </a:endParaRPr>
          </a:p>
          <a:p>
            <a:pPr lvl="1" algn="just">
              <a:spcBef>
                <a:spcPts val="1800"/>
              </a:spcBef>
            </a:pPr>
            <a:endParaRPr lang="en-GB" b="1" dirty="0">
              <a:solidFill>
                <a:schemeClr val="tx1"/>
              </a:solidFill>
            </a:endParaRPr>
          </a:p>
        </p:txBody>
      </p:sp>
      <p:sp>
        <p:nvSpPr>
          <p:cNvPr id="5" name="Slide Number Placeholder 4"/>
          <p:cNvSpPr>
            <a:spLocks noGrp="1"/>
          </p:cNvSpPr>
          <p:nvPr>
            <p:ph type="sldNum" sz="quarter" idx="12"/>
          </p:nvPr>
        </p:nvSpPr>
        <p:spPr/>
        <p:txBody>
          <a:bodyPr/>
          <a:lstStyle/>
          <a:p>
            <a:pPr>
              <a:buNone/>
              <a:defRPr/>
            </a:pPr>
            <a:fld id="{B356A855-DB74-420F-9C87-EE4C4AD74EFC}" type="slidenum">
              <a:rPr lang="en-GB" smtClean="0">
                <a:solidFill>
                  <a:srgbClr val="000000"/>
                </a:solidFill>
              </a:rPr>
              <a:pPr>
                <a:buNone/>
                <a:defRPr/>
              </a:pPr>
              <a:t>16</a:t>
            </a:fld>
            <a:endParaRPr lang="en-GB" dirty="0">
              <a:solidFill>
                <a:srgbClr val="000000"/>
              </a:solidFill>
            </a:endParaRPr>
          </a:p>
        </p:txBody>
      </p:sp>
    </p:spTree>
    <p:extLst>
      <p:ext uri="{BB962C8B-B14F-4D97-AF65-F5344CB8AC3E}">
        <p14:creationId xmlns:p14="http://schemas.microsoft.com/office/powerpoint/2010/main" val="2972223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672060" y="5966524"/>
            <a:ext cx="1793833" cy="184666"/>
          </a:xfrm>
          <a:prstGeom prst="rect">
            <a:avLst/>
          </a:prstGeom>
          <a:noFill/>
        </p:spPr>
        <p:txBody>
          <a:bodyPr wrap="square" lIns="0" tIns="0" rIns="0" bIns="0" rtlCol="0" anchor="ctr" anchorCtr="0">
            <a:spAutoFit/>
          </a:bodyPr>
          <a:lstStyle/>
          <a:p>
            <a:pPr>
              <a:spcBef>
                <a:spcPct val="25000"/>
              </a:spcBef>
              <a:buFont typeface="Arial" charset="0"/>
              <a:buNone/>
            </a:pPr>
            <a:r>
              <a:rPr lang="en-GB" b="1" dirty="0">
                <a:latin typeface="Arial" charset="0"/>
              </a:rPr>
              <a:t>Total EIB/EIF financing</a:t>
            </a:r>
            <a:endParaRPr lang="en-GB" dirty="0">
              <a:latin typeface="Arial" charset="0"/>
            </a:endParaRPr>
          </a:p>
        </p:txBody>
      </p:sp>
      <p:sp>
        <p:nvSpPr>
          <p:cNvPr id="45" name="TextBox 44"/>
          <p:cNvSpPr txBox="1"/>
          <p:nvPr/>
        </p:nvSpPr>
        <p:spPr>
          <a:xfrm>
            <a:off x="672061" y="6251676"/>
            <a:ext cx="2171747" cy="184666"/>
          </a:xfrm>
          <a:prstGeom prst="rect">
            <a:avLst/>
          </a:prstGeom>
          <a:noFill/>
        </p:spPr>
        <p:txBody>
          <a:bodyPr wrap="square" lIns="0" tIns="0" rIns="0" bIns="0" rtlCol="0" anchor="ctr" anchorCtr="0">
            <a:spAutoFit/>
          </a:bodyPr>
          <a:lstStyle/>
          <a:p>
            <a:pPr>
              <a:spcBef>
                <a:spcPct val="25000"/>
              </a:spcBef>
              <a:buFont typeface="Arial" charset="0"/>
              <a:buNone/>
            </a:pPr>
            <a:r>
              <a:rPr lang="en-GB" b="1" dirty="0">
                <a:solidFill>
                  <a:srgbClr val="C00000"/>
                </a:solidFill>
                <a:latin typeface="Arial" charset="0"/>
              </a:rPr>
              <a:t>Total investment mobilised</a:t>
            </a:r>
            <a:endParaRPr lang="en-GB" dirty="0">
              <a:solidFill>
                <a:srgbClr val="C00000"/>
              </a:solidFill>
              <a:latin typeface="Arial" charset="0"/>
            </a:endParaRPr>
          </a:p>
        </p:txBody>
      </p:sp>
      <p:sp>
        <p:nvSpPr>
          <p:cNvPr id="46" name="TextBox 45"/>
          <p:cNvSpPr txBox="1"/>
          <p:nvPr/>
        </p:nvSpPr>
        <p:spPr>
          <a:xfrm>
            <a:off x="3414876" y="5966523"/>
            <a:ext cx="612000" cy="184666"/>
          </a:xfrm>
          <a:prstGeom prst="rect">
            <a:avLst/>
          </a:prstGeom>
          <a:noFill/>
        </p:spPr>
        <p:txBody>
          <a:bodyPr wrap="square" lIns="0" tIns="0" rIns="0" bIns="0" rtlCol="0" anchor="ctr" anchorCtr="0">
            <a:spAutoFit/>
          </a:bodyPr>
          <a:lstStyle/>
          <a:p>
            <a:pPr algn="ctr">
              <a:spcBef>
                <a:spcPct val="25000"/>
              </a:spcBef>
              <a:buFont typeface="Arial" charset="0"/>
              <a:buNone/>
            </a:pPr>
            <a:r>
              <a:rPr lang="en-GB" b="1" dirty="0">
                <a:latin typeface="Arial" charset="0"/>
              </a:rPr>
              <a:t>49bn</a:t>
            </a:r>
          </a:p>
        </p:txBody>
      </p:sp>
      <p:sp>
        <p:nvSpPr>
          <p:cNvPr id="47" name="TextBox 46"/>
          <p:cNvSpPr txBox="1"/>
          <p:nvPr/>
        </p:nvSpPr>
        <p:spPr>
          <a:xfrm>
            <a:off x="6454644" y="5966524"/>
            <a:ext cx="612000" cy="184666"/>
          </a:xfrm>
          <a:prstGeom prst="rect">
            <a:avLst/>
          </a:prstGeom>
          <a:noFill/>
        </p:spPr>
        <p:txBody>
          <a:bodyPr wrap="square" lIns="0" tIns="0" rIns="0" bIns="0" rtlCol="0" anchor="ctr" anchorCtr="0">
            <a:spAutoFit/>
          </a:bodyPr>
          <a:lstStyle/>
          <a:p>
            <a:pPr algn="ctr">
              <a:spcBef>
                <a:spcPct val="25000"/>
              </a:spcBef>
              <a:buFont typeface="Arial" charset="0"/>
              <a:buNone/>
            </a:pPr>
            <a:r>
              <a:rPr lang="en-GB" b="1" dirty="0">
                <a:latin typeface="Arial" charset="0"/>
              </a:rPr>
              <a:t>12bn</a:t>
            </a:r>
          </a:p>
        </p:txBody>
      </p:sp>
      <p:sp>
        <p:nvSpPr>
          <p:cNvPr id="48" name="TextBox 47"/>
          <p:cNvSpPr txBox="1"/>
          <p:nvPr/>
        </p:nvSpPr>
        <p:spPr>
          <a:xfrm>
            <a:off x="3414876" y="6213419"/>
            <a:ext cx="612000" cy="184666"/>
          </a:xfrm>
          <a:prstGeom prst="rect">
            <a:avLst/>
          </a:prstGeom>
          <a:noFill/>
        </p:spPr>
        <p:txBody>
          <a:bodyPr wrap="square" lIns="0" tIns="0" rIns="0" bIns="0" rtlCol="0" anchor="ctr" anchorCtr="0">
            <a:spAutoFit/>
          </a:bodyPr>
          <a:lstStyle/>
          <a:p>
            <a:pPr algn="ctr">
              <a:spcBef>
                <a:spcPct val="25000"/>
              </a:spcBef>
              <a:buFont typeface="Arial" charset="0"/>
              <a:buNone/>
            </a:pPr>
            <a:r>
              <a:rPr lang="en-GB" b="1" dirty="0">
                <a:solidFill>
                  <a:srgbClr val="C00000"/>
                </a:solidFill>
                <a:latin typeface="Arial" charset="0"/>
              </a:rPr>
              <a:t>240bn</a:t>
            </a:r>
          </a:p>
        </p:txBody>
      </p:sp>
      <p:sp>
        <p:nvSpPr>
          <p:cNvPr id="49" name="TextBox 48"/>
          <p:cNvSpPr txBox="1"/>
          <p:nvPr/>
        </p:nvSpPr>
        <p:spPr>
          <a:xfrm>
            <a:off x="6454644" y="6208146"/>
            <a:ext cx="612000" cy="184666"/>
          </a:xfrm>
          <a:prstGeom prst="rect">
            <a:avLst/>
          </a:prstGeom>
          <a:noFill/>
        </p:spPr>
        <p:txBody>
          <a:bodyPr wrap="square" lIns="0" tIns="0" rIns="0" bIns="0" rtlCol="0" anchor="ctr" anchorCtr="0">
            <a:spAutoFit/>
          </a:bodyPr>
          <a:lstStyle/>
          <a:p>
            <a:pPr algn="ctr">
              <a:spcBef>
                <a:spcPct val="25000"/>
              </a:spcBef>
              <a:buFont typeface="Arial" charset="0"/>
              <a:buNone/>
            </a:pPr>
            <a:r>
              <a:rPr lang="en-GB" b="1" dirty="0">
                <a:solidFill>
                  <a:srgbClr val="C00000"/>
                </a:solidFill>
                <a:latin typeface="Arial" charset="0"/>
              </a:rPr>
              <a:t>75bn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205" y="1772816"/>
            <a:ext cx="6018613" cy="406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itle 1"/>
          <p:cNvSpPr txBox="1">
            <a:spLocks/>
          </p:cNvSpPr>
          <p:nvPr/>
        </p:nvSpPr>
        <p:spPr bwMode="auto">
          <a:xfrm>
            <a:off x="376784" y="1268239"/>
            <a:ext cx="8229600" cy="50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sz="2000" kern="0" dirty="0"/>
              <a:t>EFSI - structure and investment target</a:t>
            </a:r>
          </a:p>
        </p:txBody>
      </p:sp>
    </p:spTree>
    <p:extLst>
      <p:ext uri="{BB962C8B-B14F-4D97-AF65-F5344CB8AC3E}">
        <p14:creationId xmlns:p14="http://schemas.microsoft.com/office/powerpoint/2010/main" val="403479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648072"/>
          </a:xfrm>
        </p:spPr>
        <p:txBody>
          <a:bodyPr/>
          <a:lstStyle/>
          <a:p>
            <a:r>
              <a:rPr lang="en-GB" sz="2000" dirty="0"/>
              <a:t>EFSI features</a:t>
            </a:r>
          </a:p>
        </p:txBody>
      </p:sp>
      <p:sp>
        <p:nvSpPr>
          <p:cNvPr id="3" name="Content Placeholder 2"/>
          <p:cNvSpPr>
            <a:spLocks noGrp="1"/>
          </p:cNvSpPr>
          <p:nvPr>
            <p:ph idx="1"/>
          </p:nvPr>
        </p:nvSpPr>
        <p:spPr>
          <a:xfrm>
            <a:off x="457200" y="2204864"/>
            <a:ext cx="8229600" cy="3993828"/>
          </a:xfrm>
        </p:spPr>
        <p:txBody>
          <a:bodyPr/>
          <a:lstStyle/>
          <a:p>
            <a:r>
              <a:rPr lang="en-GB" sz="2000" dirty="0"/>
              <a:t>EFSI </a:t>
            </a:r>
            <a:r>
              <a:rPr lang="en-GB" sz="2000" b="1" dirty="0"/>
              <a:t>is not</a:t>
            </a:r>
            <a:r>
              <a:rPr lang="en-GB" sz="2000" dirty="0"/>
              <a:t> a financial instrument (as per CPR or FR)</a:t>
            </a:r>
          </a:p>
          <a:p>
            <a:r>
              <a:rPr lang="fr-BE" sz="2000" dirty="0"/>
              <a:t>EFSI support </a:t>
            </a:r>
            <a:r>
              <a:rPr lang="en-GB" sz="2000" dirty="0"/>
              <a:t>takes the form of FI products (no grant support)</a:t>
            </a:r>
          </a:p>
          <a:p>
            <a:pPr algn="just"/>
            <a:r>
              <a:rPr lang="en-GB" sz="2000" dirty="0"/>
              <a:t>EFSI has its own governance: </a:t>
            </a:r>
            <a:r>
              <a:rPr lang="en-GB" sz="2000" b="1" dirty="0"/>
              <a:t>Steering Board </a:t>
            </a:r>
            <a:r>
              <a:rPr lang="en-GB" sz="2000" dirty="0"/>
              <a:t>(3 EC + 1 EIB) and </a:t>
            </a:r>
            <a:r>
              <a:rPr lang="en-GB" sz="2000" b="1" dirty="0"/>
              <a:t>Investment Committee </a:t>
            </a:r>
            <a:r>
              <a:rPr lang="en-GB" sz="2000" dirty="0"/>
              <a:t>(independent entity granting the EU guarantee)</a:t>
            </a:r>
          </a:p>
          <a:p>
            <a:pPr algn="just"/>
            <a:r>
              <a:rPr lang="en-GB" sz="2000" dirty="0"/>
              <a:t>EFSI will offer advice to project promoters through a dedicated</a:t>
            </a:r>
            <a:r>
              <a:rPr lang="en-GB" sz="2000" b="1" dirty="0"/>
              <a:t> advisory hub (EIAH)</a:t>
            </a:r>
          </a:p>
          <a:p>
            <a:pPr algn="just"/>
            <a:r>
              <a:rPr lang="en-GB" sz="2000" dirty="0"/>
              <a:t>EFSI has </a:t>
            </a:r>
            <a:r>
              <a:rPr lang="en-GB" sz="2000" b="1" dirty="0"/>
              <a:t>no geographical or sectorial </a:t>
            </a:r>
            <a:r>
              <a:rPr lang="en-GB" sz="2000" dirty="0"/>
              <a:t>allocations</a:t>
            </a:r>
          </a:p>
          <a:p>
            <a:pPr algn="just"/>
            <a:r>
              <a:rPr lang="en-GB" sz="2000" dirty="0"/>
              <a:t>EFSI, through EIB, will support </a:t>
            </a:r>
            <a:r>
              <a:rPr lang="en-GB" sz="2000" b="1" dirty="0"/>
              <a:t>high risk </a:t>
            </a:r>
            <a:r>
              <a:rPr lang="en-GB" sz="2000" dirty="0"/>
              <a:t>profile projects or projects bringing </a:t>
            </a:r>
            <a:r>
              <a:rPr lang="en-GB" sz="2000" b="1" dirty="0"/>
              <a:t>additionality</a:t>
            </a:r>
            <a:r>
              <a:rPr lang="en-GB" sz="2000" dirty="0"/>
              <a:t> </a:t>
            </a:r>
          </a:p>
          <a:p>
            <a:pPr algn="just"/>
            <a:endParaRPr lang="en-GB" dirty="0"/>
          </a:p>
        </p:txBody>
      </p:sp>
    </p:spTree>
    <p:extLst>
      <p:ext uri="{BB962C8B-B14F-4D97-AF65-F5344CB8AC3E}">
        <p14:creationId xmlns:p14="http://schemas.microsoft.com/office/powerpoint/2010/main" val="1289547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0769"/>
            <a:ext cx="8229600" cy="792087"/>
          </a:xfrm>
        </p:spPr>
        <p:txBody>
          <a:bodyPr/>
          <a:lstStyle/>
          <a:p>
            <a:r>
              <a:rPr lang="fr-BE" sz="2000" dirty="0"/>
              <a:t>ESI </a:t>
            </a:r>
            <a:r>
              <a:rPr lang="fr-BE" sz="2000" dirty="0" err="1"/>
              <a:t>Funds</a:t>
            </a:r>
            <a:r>
              <a:rPr lang="fr-BE" sz="2000" dirty="0"/>
              <a:t>: key  </a:t>
            </a:r>
            <a:r>
              <a:rPr lang="fr-BE" sz="2000" dirty="0" err="1"/>
              <a:t>features</a:t>
            </a:r>
            <a:endParaRPr lang="en-GB" sz="2000" dirty="0"/>
          </a:p>
        </p:txBody>
      </p:sp>
      <p:sp>
        <p:nvSpPr>
          <p:cNvPr id="3" name="Content Placeholder 2"/>
          <p:cNvSpPr>
            <a:spLocks noGrp="1"/>
          </p:cNvSpPr>
          <p:nvPr>
            <p:ph idx="1"/>
          </p:nvPr>
        </p:nvSpPr>
        <p:spPr>
          <a:xfrm>
            <a:off x="457200" y="2348880"/>
            <a:ext cx="8229600" cy="3849812"/>
          </a:xfrm>
        </p:spPr>
        <p:txBody>
          <a:bodyPr/>
          <a:lstStyle/>
          <a:p>
            <a:r>
              <a:rPr lang="en-GB" sz="2000" dirty="0"/>
              <a:t>ESI Funds = five funds</a:t>
            </a:r>
          </a:p>
          <a:p>
            <a:r>
              <a:rPr lang="en-GB" sz="2000" dirty="0"/>
              <a:t>Delivery through nationally co-financed multi-annual programmes</a:t>
            </a:r>
          </a:p>
          <a:p>
            <a:r>
              <a:rPr lang="en-GB" sz="2000" dirty="0"/>
              <a:t>Form of support: grants or financial instruments</a:t>
            </a:r>
          </a:p>
          <a:p>
            <a:r>
              <a:rPr lang="en-GB" sz="2000" dirty="0"/>
              <a:t>In 2014-2020: €454bn in 500 programmes</a:t>
            </a:r>
          </a:p>
          <a:p>
            <a:r>
              <a:rPr lang="en-GB" sz="2000" dirty="0"/>
              <a:t>Implemented by Member States and their regions under shared management</a:t>
            </a:r>
          </a:p>
          <a:p>
            <a:r>
              <a:rPr lang="en-GB" sz="2000" dirty="0"/>
              <a:t>ESI Funds have geographical and sectorial eligibility criteria as stipulated by the programmes</a:t>
            </a:r>
          </a:p>
        </p:txBody>
      </p:sp>
    </p:spTree>
    <p:extLst>
      <p:ext uri="{BB962C8B-B14F-4D97-AF65-F5344CB8AC3E}">
        <p14:creationId xmlns:p14="http://schemas.microsoft.com/office/powerpoint/2010/main" val="151556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2413" y="1268413"/>
            <a:ext cx="9324976" cy="709612"/>
          </a:xfrm>
        </p:spPr>
        <p:txBody>
          <a:bodyPr/>
          <a:lstStyle/>
          <a:p>
            <a:pPr>
              <a:defRPr/>
            </a:pPr>
            <a:r>
              <a:rPr lang="en-GB" sz="2400" dirty="0" err="1">
                <a:solidFill>
                  <a:srgbClr val="3166CF"/>
                </a:solidFill>
              </a:rPr>
              <a:t>Overview:all</a:t>
            </a:r>
            <a:r>
              <a:rPr lang="en-GB" sz="2400" dirty="0">
                <a:solidFill>
                  <a:srgbClr val="3166CF"/>
                </a:solidFill>
              </a:rPr>
              <a:t> Financial instruments 2014-2020</a:t>
            </a:r>
            <a:endParaRPr lang="en-GB" sz="2400" dirty="0">
              <a:solidFill>
                <a:schemeClr val="accent1">
                  <a:lumMod val="50000"/>
                </a:schemeClr>
              </a:solidFill>
              <a:latin typeface="Myriad Pro" pitchFamily="34" charset="0"/>
            </a:endParaRPr>
          </a:p>
        </p:txBody>
      </p:sp>
      <p:sp>
        <p:nvSpPr>
          <p:cNvPr id="15" name="Rectangle 14"/>
          <p:cNvSpPr/>
          <p:nvPr/>
        </p:nvSpPr>
        <p:spPr>
          <a:xfrm>
            <a:off x="130175" y="5222875"/>
            <a:ext cx="1547813" cy="1439863"/>
          </a:xfrm>
          <a:prstGeom prst="rect">
            <a:avLst/>
          </a:prstGeom>
          <a:ln>
            <a:solidFill>
              <a:srgbClr val="8686D6"/>
            </a:solidFill>
          </a:ln>
        </p:spPr>
        <p:style>
          <a:lnRef idx="2">
            <a:schemeClr val="accent1"/>
          </a:lnRef>
          <a:fillRef idx="1">
            <a:schemeClr val="lt1"/>
          </a:fillRef>
          <a:effectRef idx="0">
            <a:schemeClr val="accent1"/>
          </a:effectRef>
          <a:fontRef idx="minor">
            <a:schemeClr val="dk1"/>
          </a:fontRef>
        </p:style>
        <p:txBody>
          <a:bodyPr/>
          <a:lstStyle/>
          <a:p>
            <a:pPr>
              <a:defRPr/>
            </a:pPr>
            <a:r>
              <a:rPr lang="de-DE" sz="1400" dirty="0">
                <a:solidFill>
                  <a:srgbClr val="003D79"/>
                </a:solidFill>
              </a:rPr>
              <a:t> </a:t>
            </a:r>
          </a:p>
          <a:p>
            <a:pPr>
              <a:defRPr/>
            </a:pPr>
            <a:r>
              <a:rPr lang="de-DE" sz="1400" dirty="0">
                <a:solidFill>
                  <a:srgbClr val="003D79"/>
                </a:solidFill>
              </a:rPr>
              <a:t>Infrastructure</a:t>
            </a:r>
            <a:endParaRPr lang="en-GB" sz="1400" dirty="0">
              <a:solidFill>
                <a:srgbClr val="003D79"/>
              </a:solidFill>
            </a:endParaRPr>
          </a:p>
        </p:txBody>
      </p:sp>
      <p:sp>
        <p:nvSpPr>
          <p:cNvPr id="16" name="Rectangle 15"/>
          <p:cNvSpPr/>
          <p:nvPr/>
        </p:nvSpPr>
        <p:spPr>
          <a:xfrm>
            <a:off x="1800225" y="2565400"/>
            <a:ext cx="3708400" cy="933450"/>
          </a:xfrm>
          <a:prstGeom prst="rect">
            <a:avLst/>
          </a:prstGeom>
          <a:solidFill>
            <a:schemeClr val="tx2">
              <a:lumMod val="65000"/>
              <a:lumOff val="35000"/>
            </a:schemeClr>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GB" b="1" dirty="0"/>
              <a:t>Horizon 2020</a:t>
            </a:r>
          </a:p>
          <a:p>
            <a:pPr algn="ctr" fontAlgn="auto">
              <a:spcBef>
                <a:spcPts val="0"/>
              </a:spcBef>
              <a:spcAft>
                <a:spcPts val="0"/>
              </a:spcAft>
              <a:defRPr/>
            </a:pPr>
            <a:r>
              <a:rPr lang="en-GB" dirty="0" err="1"/>
              <a:t>InnovFin</a:t>
            </a:r>
            <a:r>
              <a:rPr lang="en-GB" dirty="0"/>
              <a:t> (Equity and Risk Sharing Instruments)</a:t>
            </a:r>
            <a:endParaRPr lang="en-GB" i="1" dirty="0"/>
          </a:p>
        </p:txBody>
      </p:sp>
      <p:sp>
        <p:nvSpPr>
          <p:cNvPr id="17" name="Rectangle 16"/>
          <p:cNvSpPr/>
          <p:nvPr/>
        </p:nvSpPr>
        <p:spPr>
          <a:xfrm>
            <a:off x="5724525" y="2565400"/>
            <a:ext cx="3263900" cy="4094163"/>
          </a:xfrm>
          <a:prstGeom prst="rect">
            <a:avLst/>
          </a:prstGeom>
          <a:solidFill>
            <a:srgbClr val="0F5494"/>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GB" sz="1600" b="1" dirty="0"/>
              <a:t>Instruments under Structural and Cohesion Funds</a:t>
            </a:r>
          </a:p>
          <a:p>
            <a:pPr marL="285750" indent="-285750" algn="ctr" fontAlgn="auto">
              <a:spcBef>
                <a:spcPts val="0"/>
              </a:spcBef>
              <a:spcAft>
                <a:spcPts val="0"/>
              </a:spcAft>
              <a:buFont typeface="Wingdings" pitchFamily="2" charset="2"/>
              <a:buChar char="Ø"/>
              <a:defRPr/>
            </a:pPr>
            <a:endParaRPr lang="en-GB" sz="1400" dirty="0"/>
          </a:p>
          <a:p>
            <a:pPr marL="285750" indent="-285750" fontAlgn="auto">
              <a:spcBef>
                <a:spcPts val="0"/>
              </a:spcBef>
              <a:spcAft>
                <a:spcPts val="0"/>
              </a:spcAft>
              <a:buFont typeface="Wingdings" pitchFamily="2" charset="2"/>
              <a:buChar char="Ø"/>
              <a:defRPr/>
            </a:pPr>
            <a:r>
              <a:rPr lang="en-GB" sz="1600" dirty="0"/>
              <a:t>Contribution to EU level (central management)</a:t>
            </a:r>
          </a:p>
          <a:p>
            <a:pPr marL="285750" indent="-285750" fontAlgn="auto">
              <a:spcBef>
                <a:spcPts val="0"/>
              </a:spcBef>
              <a:spcAft>
                <a:spcPts val="0"/>
              </a:spcAft>
              <a:buFont typeface="Wingdings" pitchFamily="2" charset="2"/>
              <a:buChar char="Ø"/>
              <a:defRPr/>
            </a:pPr>
            <a:endParaRPr lang="en-GB" sz="1600" dirty="0"/>
          </a:p>
          <a:p>
            <a:pPr marL="285750" indent="-285750" fontAlgn="auto">
              <a:spcBef>
                <a:spcPts val="0"/>
              </a:spcBef>
              <a:spcAft>
                <a:spcPts val="0"/>
              </a:spcAft>
              <a:buFont typeface="Wingdings" pitchFamily="2" charset="2"/>
              <a:buChar char="Ø"/>
              <a:defRPr/>
            </a:pPr>
            <a:r>
              <a:rPr lang="en-GB" sz="1600" dirty="0"/>
              <a:t>National/regional instruments (shared management)</a:t>
            </a:r>
          </a:p>
          <a:p>
            <a:pPr marL="557213" indent="-285750" fontAlgn="auto">
              <a:spcBef>
                <a:spcPts val="600"/>
              </a:spcBef>
              <a:spcAft>
                <a:spcPts val="0"/>
              </a:spcAft>
              <a:buFont typeface="Wingdings" pitchFamily="2" charset="2"/>
              <a:buChar char="Ø"/>
              <a:defRPr/>
            </a:pPr>
            <a:r>
              <a:rPr lang="en-GB" sz="1600" dirty="0"/>
              <a:t> Off-the shelf FIs</a:t>
            </a:r>
          </a:p>
          <a:p>
            <a:pPr marL="557213" indent="-285750" fontAlgn="auto">
              <a:spcBef>
                <a:spcPts val="600"/>
              </a:spcBef>
              <a:spcAft>
                <a:spcPts val="0"/>
              </a:spcAft>
              <a:buFont typeface="Wingdings" pitchFamily="2" charset="2"/>
              <a:buChar char="Ø"/>
              <a:defRPr/>
            </a:pPr>
            <a:r>
              <a:rPr lang="en-GB" sz="1600" dirty="0"/>
              <a:t> Tailor made FIs</a:t>
            </a:r>
          </a:p>
          <a:p>
            <a:pPr algn="ctr" fontAlgn="auto">
              <a:spcBef>
                <a:spcPts val="0"/>
              </a:spcBef>
              <a:spcAft>
                <a:spcPts val="0"/>
              </a:spcAft>
              <a:defRPr/>
            </a:pPr>
            <a:endParaRPr lang="en-GB" sz="1600" dirty="0"/>
          </a:p>
          <a:p>
            <a:pPr algn="ctr" fontAlgn="auto">
              <a:spcBef>
                <a:spcPts val="0"/>
              </a:spcBef>
              <a:spcAft>
                <a:spcPts val="0"/>
              </a:spcAft>
              <a:defRPr/>
            </a:pPr>
            <a:r>
              <a:rPr lang="en-GB" sz="1400" i="1" dirty="0"/>
              <a:t>Significantly higher amounts expected than in current MFF!</a:t>
            </a:r>
          </a:p>
        </p:txBody>
      </p:sp>
      <p:sp>
        <p:nvSpPr>
          <p:cNvPr id="18" name="Rectangle 17"/>
          <p:cNvSpPr/>
          <p:nvPr/>
        </p:nvSpPr>
        <p:spPr>
          <a:xfrm>
            <a:off x="1800225" y="3665538"/>
            <a:ext cx="1800225" cy="688975"/>
          </a:xfrm>
          <a:prstGeom prst="rect">
            <a:avLst/>
          </a:prstGeom>
          <a:solidFill>
            <a:schemeClr val="tx2">
              <a:lumMod val="65000"/>
              <a:lumOff val="35000"/>
            </a:schemeClr>
          </a:solidFill>
        </p:spPr>
        <p:style>
          <a:lnRef idx="3">
            <a:schemeClr val="lt1"/>
          </a:lnRef>
          <a:fillRef idx="1">
            <a:schemeClr val="accent1"/>
          </a:fillRef>
          <a:effectRef idx="1">
            <a:schemeClr val="accent1"/>
          </a:effectRef>
          <a:fontRef idx="minor">
            <a:schemeClr val="lt1"/>
          </a:fontRef>
        </p:style>
        <p:txBody>
          <a:bodyPr anchor="ctr"/>
          <a:lstStyle/>
          <a:p>
            <a:pPr algn="ctr" fontAlgn="auto">
              <a:lnSpc>
                <a:spcPct val="90000"/>
              </a:lnSpc>
              <a:spcBef>
                <a:spcPts val="0"/>
              </a:spcBef>
              <a:spcAft>
                <a:spcPts val="0"/>
              </a:spcAft>
              <a:defRPr/>
            </a:pPr>
            <a:r>
              <a:rPr lang="en-GB" b="1" dirty="0"/>
              <a:t>Competitiveness &amp; SME (COSME)</a:t>
            </a:r>
          </a:p>
          <a:p>
            <a:pPr algn="ctr" fontAlgn="auto">
              <a:lnSpc>
                <a:spcPct val="90000"/>
              </a:lnSpc>
              <a:spcBef>
                <a:spcPts val="0"/>
              </a:spcBef>
              <a:spcAft>
                <a:spcPts val="0"/>
              </a:spcAft>
              <a:defRPr/>
            </a:pPr>
            <a:r>
              <a:rPr lang="en-GB" dirty="0"/>
              <a:t>Equity &amp; guarantees</a:t>
            </a:r>
          </a:p>
        </p:txBody>
      </p:sp>
      <p:sp>
        <p:nvSpPr>
          <p:cNvPr id="19" name="Rectangle 18"/>
          <p:cNvSpPr/>
          <p:nvPr/>
        </p:nvSpPr>
        <p:spPr>
          <a:xfrm>
            <a:off x="1800225" y="5222875"/>
            <a:ext cx="3708400" cy="1419225"/>
          </a:xfrm>
          <a:prstGeom prst="rect">
            <a:avLst/>
          </a:prstGeom>
          <a:solidFill>
            <a:schemeClr val="tx2">
              <a:lumMod val="65000"/>
              <a:lumOff val="35000"/>
            </a:schemeClr>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GB" b="1" dirty="0"/>
              <a:t>Connecting Europe Facility (CEF)</a:t>
            </a:r>
          </a:p>
          <a:p>
            <a:pPr algn="ctr" fontAlgn="auto">
              <a:spcBef>
                <a:spcPts val="0"/>
              </a:spcBef>
              <a:spcAft>
                <a:spcPts val="0"/>
              </a:spcAft>
              <a:defRPr/>
            </a:pPr>
            <a:r>
              <a:rPr lang="en-GB" dirty="0"/>
              <a:t>Risk sharing (e.g. project bonds) and equity instruments</a:t>
            </a:r>
          </a:p>
        </p:txBody>
      </p:sp>
      <p:sp>
        <p:nvSpPr>
          <p:cNvPr id="22" name="Rectangle 21"/>
          <p:cNvSpPr/>
          <p:nvPr/>
        </p:nvSpPr>
        <p:spPr>
          <a:xfrm>
            <a:off x="1800225" y="4421188"/>
            <a:ext cx="1800225" cy="612775"/>
          </a:xfrm>
          <a:prstGeom prst="rect">
            <a:avLst/>
          </a:prstGeom>
          <a:solidFill>
            <a:schemeClr val="tx2">
              <a:lumMod val="65000"/>
              <a:lumOff val="35000"/>
            </a:schemeClr>
          </a:solidFill>
        </p:spPr>
        <p:style>
          <a:lnRef idx="3">
            <a:schemeClr val="lt1"/>
          </a:lnRef>
          <a:fillRef idx="1">
            <a:schemeClr val="accent1"/>
          </a:fillRef>
          <a:effectRef idx="1">
            <a:schemeClr val="accent1"/>
          </a:effectRef>
          <a:fontRef idx="minor">
            <a:schemeClr val="lt1"/>
          </a:fontRef>
        </p:style>
        <p:txBody>
          <a:bodyPr lIns="36000" rIns="36000" anchor="ctr"/>
          <a:lstStyle/>
          <a:p>
            <a:pPr algn="ctr" fontAlgn="auto">
              <a:spcBef>
                <a:spcPts val="0"/>
              </a:spcBef>
              <a:spcAft>
                <a:spcPts val="0"/>
              </a:spcAft>
              <a:defRPr/>
            </a:pPr>
            <a:r>
              <a:rPr lang="en-GB" b="1" dirty="0"/>
              <a:t>Social Change </a:t>
            </a:r>
          </a:p>
          <a:p>
            <a:pPr algn="ctr" fontAlgn="auto">
              <a:spcBef>
                <a:spcPts val="0"/>
              </a:spcBef>
              <a:spcAft>
                <a:spcPts val="0"/>
              </a:spcAft>
              <a:defRPr/>
            </a:pPr>
            <a:r>
              <a:rPr lang="en-GB" b="1" dirty="0"/>
              <a:t>&amp; Innovation</a:t>
            </a:r>
            <a:endParaRPr lang="en-GB" sz="1000" dirty="0"/>
          </a:p>
        </p:txBody>
      </p:sp>
      <p:sp>
        <p:nvSpPr>
          <p:cNvPr id="20" name="Rectangle 19"/>
          <p:cNvSpPr/>
          <p:nvPr/>
        </p:nvSpPr>
        <p:spPr>
          <a:xfrm>
            <a:off x="3708400" y="3644900"/>
            <a:ext cx="1800225" cy="688975"/>
          </a:xfrm>
          <a:prstGeom prst="rect">
            <a:avLst/>
          </a:prstGeom>
          <a:solidFill>
            <a:schemeClr val="tx2">
              <a:lumMod val="65000"/>
              <a:lumOff val="35000"/>
            </a:schemeClr>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GB" b="1" dirty="0"/>
              <a:t>Creative Europe</a:t>
            </a:r>
          </a:p>
          <a:p>
            <a:pPr algn="ctr" fontAlgn="auto">
              <a:spcBef>
                <a:spcPts val="0"/>
              </a:spcBef>
              <a:spcAft>
                <a:spcPts val="0"/>
              </a:spcAft>
              <a:defRPr/>
            </a:pPr>
            <a:r>
              <a:rPr lang="en-GB" dirty="0"/>
              <a:t>Guarantee Facility</a:t>
            </a:r>
          </a:p>
        </p:txBody>
      </p:sp>
      <p:sp>
        <p:nvSpPr>
          <p:cNvPr id="21" name="Rectangle 20"/>
          <p:cNvSpPr/>
          <p:nvPr/>
        </p:nvSpPr>
        <p:spPr>
          <a:xfrm>
            <a:off x="3708400" y="4400550"/>
            <a:ext cx="1800225" cy="612775"/>
          </a:xfrm>
          <a:prstGeom prst="rect">
            <a:avLst/>
          </a:prstGeom>
          <a:solidFill>
            <a:schemeClr val="tx2">
              <a:lumMod val="65000"/>
              <a:lumOff val="35000"/>
            </a:schemeClr>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GB" b="1" dirty="0"/>
              <a:t>Erasmus for all</a:t>
            </a:r>
          </a:p>
          <a:p>
            <a:pPr algn="ctr" fontAlgn="auto">
              <a:spcBef>
                <a:spcPts val="0"/>
              </a:spcBef>
              <a:spcAft>
                <a:spcPts val="0"/>
              </a:spcAft>
              <a:defRPr/>
            </a:pPr>
            <a:r>
              <a:rPr lang="en-GB" dirty="0"/>
              <a:t>Guarantee Facility</a:t>
            </a:r>
          </a:p>
        </p:txBody>
      </p:sp>
      <p:sp>
        <p:nvSpPr>
          <p:cNvPr id="23" name="TextBox 22"/>
          <p:cNvSpPr txBox="1"/>
          <p:nvPr/>
        </p:nvSpPr>
        <p:spPr>
          <a:xfrm>
            <a:off x="5724525" y="1989138"/>
            <a:ext cx="3263900" cy="461962"/>
          </a:xfrm>
          <a:prstGeom prst="rect">
            <a:avLst/>
          </a:prstGeom>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GB" b="1" dirty="0">
                <a:solidFill>
                  <a:srgbClr val="0F5494"/>
                </a:solidFill>
              </a:rPr>
              <a:t>Shared Management with MS </a:t>
            </a:r>
            <a:r>
              <a:rPr lang="en-GB" dirty="0">
                <a:solidFill>
                  <a:srgbClr val="0F5494"/>
                </a:solidFill>
              </a:rPr>
              <a:t>(ESIF FI - Common Provisions Regulation)</a:t>
            </a:r>
          </a:p>
        </p:txBody>
      </p:sp>
      <p:sp>
        <p:nvSpPr>
          <p:cNvPr id="24" name="TextBox 23"/>
          <p:cNvSpPr txBox="1"/>
          <p:nvPr/>
        </p:nvSpPr>
        <p:spPr>
          <a:xfrm>
            <a:off x="1812925" y="1989138"/>
            <a:ext cx="3695700" cy="461962"/>
          </a:xfrm>
          <a:prstGeom prst="rect">
            <a:avLst/>
          </a:prstGeom>
          <a:ln>
            <a:solidFill>
              <a:srgbClr val="8686D6"/>
            </a:solidFill>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GB" b="1" dirty="0">
                <a:solidFill>
                  <a:srgbClr val="0F5494"/>
                </a:solidFill>
                <a:latin typeface="+mj-lt"/>
                <a:cs typeface="Arial" charset="0"/>
              </a:rPr>
              <a:t>Centrally managed by COM          </a:t>
            </a:r>
          </a:p>
          <a:p>
            <a:pPr algn="ctr">
              <a:defRPr/>
            </a:pPr>
            <a:r>
              <a:rPr lang="en-GB" b="1" dirty="0">
                <a:solidFill>
                  <a:srgbClr val="0F5494"/>
                </a:solidFill>
                <a:latin typeface="+mj-lt"/>
                <a:cs typeface="Arial" charset="0"/>
              </a:rPr>
              <a:t>(</a:t>
            </a:r>
            <a:r>
              <a:rPr lang="en-GB" dirty="0">
                <a:solidFill>
                  <a:srgbClr val="0F5494"/>
                </a:solidFill>
                <a:latin typeface="+mj-lt"/>
                <a:cs typeface="Arial" charset="0"/>
              </a:rPr>
              <a:t>EU FI- Financial Regulation)</a:t>
            </a:r>
          </a:p>
        </p:txBody>
      </p:sp>
      <p:sp>
        <p:nvSpPr>
          <p:cNvPr id="25" name="Rectangle 24"/>
          <p:cNvSpPr/>
          <p:nvPr/>
        </p:nvSpPr>
        <p:spPr>
          <a:xfrm>
            <a:off x="144463" y="2640013"/>
            <a:ext cx="1547812" cy="933450"/>
          </a:xfrm>
          <a:prstGeom prst="rect">
            <a:avLst/>
          </a:prstGeom>
          <a:ln>
            <a:solidFill>
              <a:srgbClr val="8686D6"/>
            </a:solidFill>
          </a:ln>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endParaRPr lang="de-DE" sz="1400" dirty="0">
              <a:solidFill>
                <a:srgbClr val="003D79"/>
              </a:solidFill>
            </a:endParaRPr>
          </a:p>
          <a:p>
            <a:pPr fontAlgn="auto">
              <a:spcBef>
                <a:spcPts val="0"/>
              </a:spcBef>
              <a:spcAft>
                <a:spcPts val="0"/>
              </a:spcAft>
              <a:defRPr/>
            </a:pPr>
            <a:r>
              <a:rPr lang="de-DE" sz="1400" dirty="0">
                <a:solidFill>
                  <a:srgbClr val="003D79"/>
                </a:solidFill>
              </a:rPr>
              <a:t>Research, Development Innovation</a:t>
            </a:r>
          </a:p>
        </p:txBody>
      </p:sp>
      <p:sp>
        <p:nvSpPr>
          <p:cNvPr id="26" name="Rectangle 25"/>
          <p:cNvSpPr/>
          <p:nvPr/>
        </p:nvSpPr>
        <p:spPr>
          <a:xfrm>
            <a:off x="144463" y="3692525"/>
            <a:ext cx="1547812" cy="1439863"/>
          </a:xfrm>
          <a:prstGeom prst="rect">
            <a:avLst/>
          </a:prstGeom>
          <a:ln>
            <a:solidFill>
              <a:srgbClr val="8686D6"/>
            </a:solidFill>
          </a:ln>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endParaRPr lang="de-DE" sz="1400" dirty="0">
              <a:solidFill>
                <a:srgbClr val="003D79"/>
              </a:solidFill>
            </a:endParaRPr>
          </a:p>
          <a:p>
            <a:pPr fontAlgn="auto">
              <a:spcBef>
                <a:spcPts val="0"/>
              </a:spcBef>
              <a:spcAft>
                <a:spcPts val="0"/>
              </a:spcAft>
              <a:defRPr/>
            </a:pPr>
            <a:r>
              <a:rPr lang="de-DE" sz="1400" dirty="0">
                <a:solidFill>
                  <a:srgbClr val="003D79"/>
                </a:solidFill>
              </a:rPr>
              <a:t>Growth, Jobs and Social Cohesion</a:t>
            </a:r>
            <a:endParaRPr lang="en-GB" sz="1400" dirty="0">
              <a:solidFill>
                <a:srgbClr val="003D79"/>
              </a:solidFill>
            </a:endParaRPr>
          </a:p>
        </p:txBody>
      </p:sp>
    </p:spTree>
    <p:extLst>
      <p:ext uri="{BB962C8B-B14F-4D97-AF65-F5344CB8AC3E}">
        <p14:creationId xmlns:p14="http://schemas.microsoft.com/office/powerpoint/2010/main" val="18538934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229600" cy="720080"/>
          </a:xfrm>
        </p:spPr>
        <p:txBody>
          <a:bodyPr/>
          <a:lstStyle/>
          <a:p>
            <a:r>
              <a:rPr lang="en-GB" sz="2000" dirty="0"/>
              <a:t>ESIF-EFSI complementarities</a:t>
            </a:r>
          </a:p>
        </p:txBody>
      </p:sp>
      <p:sp>
        <p:nvSpPr>
          <p:cNvPr id="3" name="Content Placeholder 2"/>
          <p:cNvSpPr>
            <a:spLocks noGrp="1"/>
          </p:cNvSpPr>
          <p:nvPr>
            <p:ph idx="1"/>
          </p:nvPr>
        </p:nvSpPr>
        <p:spPr>
          <a:xfrm>
            <a:off x="467544" y="2276872"/>
            <a:ext cx="8229600" cy="4176464"/>
          </a:xfrm>
        </p:spPr>
        <p:txBody>
          <a:bodyPr/>
          <a:lstStyle/>
          <a:p>
            <a:pPr lvl="0" algn="just">
              <a:spcBef>
                <a:spcPts val="600"/>
              </a:spcBef>
            </a:pPr>
            <a:r>
              <a:rPr lang="en-GB" sz="2000" dirty="0"/>
              <a:t>Legal bases of both ESIF and EFSI allow for contributions to support each other's objectives (</a:t>
            </a:r>
            <a:r>
              <a:rPr lang="en-GB" sz="2000" b="1" dirty="0"/>
              <a:t>complementarity element</a:t>
            </a:r>
            <a:r>
              <a:rPr lang="en-GB" sz="2000" dirty="0"/>
              <a:t>)</a:t>
            </a:r>
          </a:p>
          <a:p>
            <a:pPr lvl="0" algn="just">
              <a:spcBef>
                <a:spcPts val="600"/>
              </a:spcBef>
            </a:pPr>
            <a:r>
              <a:rPr lang="en-GB" sz="2000" dirty="0"/>
              <a:t>Their </a:t>
            </a:r>
            <a:r>
              <a:rPr lang="en-GB" sz="2000" b="1" dirty="0"/>
              <a:t>combination</a:t>
            </a:r>
            <a:r>
              <a:rPr lang="en-GB" sz="2000" dirty="0"/>
              <a:t> is also possible: at </a:t>
            </a:r>
            <a:r>
              <a:rPr lang="en-GB" sz="2000" b="1" dirty="0"/>
              <a:t>project</a:t>
            </a:r>
            <a:r>
              <a:rPr lang="en-GB" sz="2000" dirty="0"/>
              <a:t> level, </a:t>
            </a:r>
            <a:r>
              <a:rPr lang="en-GB" sz="2000" b="1" dirty="0"/>
              <a:t>financial instrument</a:t>
            </a:r>
            <a:r>
              <a:rPr lang="en-GB" sz="2000" dirty="0"/>
              <a:t> level and through </a:t>
            </a:r>
            <a:r>
              <a:rPr lang="en-GB" sz="2000" b="1" dirty="0"/>
              <a:t>investment platforms</a:t>
            </a:r>
          </a:p>
          <a:p>
            <a:pPr lvl="0" algn="just">
              <a:spcBef>
                <a:spcPts val="600"/>
              </a:spcBef>
            </a:pPr>
            <a:r>
              <a:rPr lang="en-GB" sz="2000" dirty="0"/>
              <a:t>Implementation process has to respect applicable rules</a:t>
            </a:r>
            <a:r>
              <a:rPr lang="en-GB" sz="2000" b="1" dirty="0"/>
              <a:t> (CPR v EFSI Regulation)</a:t>
            </a:r>
          </a:p>
          <a:p>
            <a:pPr lvl="0" algn="just">
              <a:spcBef>
                <a:spcPts val="600"/>
              </a:spcBef>
            </a:pPr>
            <a:r>
              <a:rPr lang="en-GB" sz="2000" b="1" dirty="0"/>
              <a:t>State aid rules </a:t>
            </a:r>
            <a:r>
              <a:rPr lang="en-GB" sz="2000" dirty="0"/>
              <a:t>apply on a case-by-case basis</a:t>
            </a:r>
          </a:p>
          <a:p>
            <a:pPr lvl="0" algn="just">
              <a:spcBef>
                <a:spcPts val="600"/>
              </a:spcBef>
            </a:pPr>
            <a:endParaRPr lang="en-GB" dirty="0">
              <a:solidFill>
                <a:schemeClr val="tx1"/>
              </a:solidFill>
            </a:endParaRPr>
          </a:p>
          <a:p>
            <a:pPr lvl="0" algn="just"/>
            <a:endParaRPr lang="en-GB" dirty="0"/>
          </a:p>
        </p:txBody>
      </p:sp>
      <p:sp>
        <p:nvSpPr>
          <p:cNvPr id="5" name="Slide Number Placeholder 4"/>
          <p:cNvSpPr>
            <a:spLocks noGrp="1"/>
          </p:cNvSpPr>
          <p:nvPr>
            <p:ph type="sldNum" sz="quarter" idx="12"/>
          </p:nvPr>
        </p:nvSpPr>
        <p:spPr/>
        <p:txBody>
          <a:bodyPr/>
          <a:lstStyle/>
          <a:p>
            <a:pPr>
              <a:buNone/>
              <a:defRPr/>
            </a:pPr>
            <a:fld id="{B356A855-DB74-420F-9C87-EE4C4AD74EFC}" type="slidenum">
              <a:rPr lang="en-GB" smtClean="0">
                <a:solidFill>
                  <a:srgbClr val="000000"/>
                </a:solidFill>
              </a:rPr>
              <a:pPr>
                <a:buNone/>
                <a:defRPr/>
              </a:pPr>
              <a:t>20</a:t>
            </a:fld>
            <a:endParaRPr lang="en-GB" dirty="0">
              <a:solidFill>
                <a:srgbClr val="000000"/>
              </a:solidFill>
            </a:endParaRPr>
          </a:p>
        </p:txBody>
      </p:sp>
    </p:spTree>
    <p:extLst>
      <p:ext uri="{BB962C8B-B14F-4D97-AF65-F5344CB8AC3E}">
        <p14:creationId xmlns:p14="http://schemas.microsoft.com/office/powerpoint/2010/main" val="410352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229600" cy="720080"/>
          </a:xfrm>
        </p:spPr>
        <p:txBody>
          <a:bodyPr/>
          <a:lstStyle/>
          <a:p>
            <a:r>
              <a:rPr lang="en-GB" sz="2000" dirty="0"/>
              <a:t>National Promotional Banks (NPBs)</a:t>
            </a:r>
          </a:p>
        </p:txBody>
      </p:sp>
      <p:sp>
        <p:nvSpPr>
          <p:cNvPr id="3" name="Content Placeholder 2"/>
          <p:cNvSpPr>
            <a:spLocks noGrp="1"/>
          </p:cNvSpPr>
          <p:nvPr>
            <p:ph idx="1"/>
          </p:nvPr>
        </p:nvSpPr>
        <p:spPr>
          <a:xfrm>
            <a:off x="467544" y="2276872"/>
            <a:ext cx="8229600" cy="4176464"/>
          </a:xfrm>
        </p:spPr>
        <p:txBody>
          <a:bodyPr/>
          <a:lstStyle/>
          <a:p>
            <a:pPr algn="just">
              <a:spcBef>
                <a:spcPts val="600"/>
              </a:spcBef>
            </a:pPr>
            <a:r>
              <a:rPr lang="en-GB" sz="2000" dirty="0"/>
              <a:t>NPBs are entities mandated by Member States to carry out development or promotional activities</a:t>
            </a:r>
            <a:endParaRPr lang="en-GB" sz="2000" b="1" dirty="0"/>
          </a:p>
          <a:p>
            <a:pPr lvl="0" algn="just">
              <a:spcBef>
                <a:spcPts val="600"/>
              </a:spcBef>
            </a:pPr>
            <a:r>
              <a:rPr lang="en-GB" sz="2000" dirty="0"/>
              <a:t>NPBs hold a significant financing and advisory role in their constituencies – they "know" the local projects</a:t>
            </a:r>
          </a:p>
          <a:p>
            <a:pPr lvl="0" algn="just">
              <a:spcBef>
                <a:spcPts val="600"/>
              </a:spcBef>
            </a:pPr>
            <a:r>
              <a:rPr lang="en-GB" sz="2000" dirty="0"/>
              <a:t>Member State participation under EFSI can be done through NPBs (8 MS already committed)</a:t>
            </a:r>
          </a:p>
          <a:p>
            <a:pPr lvl="0" algn="just">
              <a:spcBef>
                <a:spcPts val="600"/>
              </a:spcBef>
            </a:pPr>
            <a:r>
              <a:rPr lang="en-GB" sz="2000" dirty="0"/>
              <a:t>NPBs may also receive EIB or other support </a:t>
            </a:r>
            <a:endParaRPr lang="en-GB" sz="2000" b="1" dirty="0"/>
          </a:p>
          <a:p>
            <a:pPr lvl="0" algn="just">
              <a:spcBef>
                <a:spcPts val="600"/>
              </a:spcBef>
            </a:pPr>
            <a:r>
              <a:rPr lang="en-GB" sz="2000" dirty="0"/>
              <a:t>NPBs' participation mode to be defined by EIB</a:t>
            </a:r>
          </a:p>
          <a:p>
            <a:pPr lvl="0" algn="just">
              <a:spcBef>
                <a:spcPts val="600"/>
              </a:spcBef>
            </a:pPr>
            <a:endParaRPr lang="en-GB" dirty="0">
              <a:solidFill>
                <a:schemeClr val="tx1"/>
              </a:solidFill>
            </a:endParaRPr>
          </a:p>
          <a:p>
            <a:pPr lvl="0" algn="just"/>
            <a:endParaRPr lang="en-GB" dirty="0"/>
          </a:p>
        </p:txBody>
      </p:sp>
      <p:sp>
        <p:nvSpPr>
          <p:cNvPr id="5" name="Slide Number Placeholder 4"/>
          <p:cNvSpPr>
            <a:spLocks noGrp="1"/>
          </p:cNvSpPr>
          <p:nvPr>
            <p:ph type="sldNum" sz="quarter" idx="12"/>
          </p:nvPr>
        </p:nvSpPr>
        <p:spPr/>
        <p:txBody>
          <a:bodyPr/>
          <a:lstStyle/>
          <a:p>
            <a:pPr>
              <a:buNone/>
              <a:defRPr/>
            </a:pPr>
            <a:fld id="{B356A855-DB74-420F-9C87-EE4C4AD74EFC}" type="slidenum">
              <a:rPr lang="en-GB" smtClean="0">
                <a:solidFill>
                  <a:srgbClr val="000000"/>
                </a:solidFill>
              </a:rPr>
              <a:pPr>
                <a:buNone/>
                <a:defRPr/>
              </a:pPr>
              <a:t>21</a:t>
            </a:fld>
            <a:endParaRPr lang="en-GB" dirty="0">
              <a:solidFill>
                <a:srgbClr val="000000"/>
              </a:solidFill>
            </a:endParaRPr>
          </a:p>
        </p:txBody>
      </p:sp>
    </p:spTree>
    <p:extLst>
      <p:ext uri="{BB962C8B-B14F-4D97-AF65-F5344CB8AC3E}">
        <p14:creationId xmlns:p14="http://schemas.microsoft.com/office/powerpoint/2010/main" val="264043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229600" cy="720080"/>
          </a:xfrm>
        </p:spPr>
        <p:txBody>
          <a:bodyPr/>
          <a:lstStyle/>
          <a:p>
            <a:r>
              <a:rPr lang="en-GB" sz="2000" dirty="0"/>
              <a:t>Investment Platforms (IPs)</a:t>
            </a:r>
          </a:p>
        </p:txBody>
      </p:sp>
      <p:sp>
        <p:nvSpPr>
          <p:cNvPr id="3" name="Content Placeholder 2"/>
          <p:cNvSpPr>
            <a:spLocks noGrp="1"/>
          </p:cNvSpPr>
          <p:nvPr>
            <p:ph idx="1"/>
          </p:nvPr>
        </p:nvSpPr>
        <p:spPr>
          <a:xfrm>
            <a:off x="251520" y="2276872"/>
            <a:ext cx="8568952" cy="4176464"/>
          </a:xfrm>
        </p:spPr>
        <p:txBody>
          <a:bodyPr/>
          <a:lstStyle/>
          <a:p>
            <a:pPr lvl="0" algn="just">
              <a:spcBef>
                <a:spcPts val="600"/>
              </a:spcBef>
            </a:pPr>
            <a:r>
              <a:rPr lang="en-GB" sz="2000" dirty="0"/>
              <a:t>IPs are ad hoc vehicles by which financing is channelled to projects</a:t>
            </a:r>
          </a:p>
          <a:p>
            <a:pPr lvl="0" algn="just">
              <a:spcBef>
                <a:spcPts val="600"/>
              </a:spcBef>
            </a:pPr>
            <a:r>
              <a:rPr lang="en-GB" sz="2000" dirty="0"/>
              <a:t>IPs may be set up through various legal structures (SPVs, managed accounts, other arrangements)</a:t>
            </a:r>
          </a:p>
          <a:p>
            <a:pPr lvl="0" algn="just">
              <a:spcBef>
                <a:spcPts val="600"/>
              </a:spcBef>
            </a:pPr>
            <a:r>
              <a:rPr lang="en-GB" sz="2000" dirty="0"/>
              <a:t>They can have a geographical, product, sectorial dimension</a:t>
            </a:r>
            <a:endParaRPr lang="en-GB" sz="2000" b="1" dirty="0"/>
          </a:p>
          <a:p>
            <a:pPr lvl="0" algn="just">
              <a:spcBef>
                <a:spcPts val="600"/>
              </a:spcBef>
            </a:pPr>
            <a:r>
              <a:rPr lang="en-GB" sz="2000" dirty="0"/>
              <a:t>IPs may also receive EIB or other support (Member State, private investors)</a:t>
            </a:r>
          </a:p>
          <a:p>
            <a:pPr algn="just">
              <a:spcBef>
                <a:spcPts val="600"/>
              </a:spcBef>
            </a:pPr>
            <a:r>
              <a:rPr lang="en-GB" sz="2000" dirty="0"/>
              <a:t>IPs participation mode to be defined by EIB</a:t>
            </a:r>
          </a:p>
          <a:p>
            <a:pPr lvl="0" algn="just">
              <a:spcBef>
                <a:spcPts val="600"/>
              </a:spcBef>
            </a:pPr>
            <a:endParaRPr lang="en-GB" b="1" dirty="0">
              <a:solidFill>
                <a:schemeClr val="tx1"/>
              </a:solidFill>
            </a:endParaRPr>
          </a:p>
          <a:p>
            <a:pPr lvl="0" algn="just"/>
            <a:endParaRPr lang="en-GB" dirty="0"/>
          </a:p>
        </p:txBody>
      </p:sp>
      <p:sp>
        <p:nvSpPr>
          <p:cNvPr id="5" name="Slide Number Placeholder 4"/>
          <p:cNvSpPr>
            <a:spLocks noGrp="1"/>
          </p:cNvSpPr>
          <p:nvPr>
            <p:ph type="sldNum" sz="quarter" idx="12"/>
          </p:nvPr>
        </p:nvSpPr>
        <p:spPr/>
        <p:txBody>
          <a:bodyPr/>
          <a:lstStyle/>
          <a:p>
            <a:pPr>
              <a:buNone/>
              <a:defRPr/>
            </a:pPr>
            <a:fld id="{B356A855-DB74-420F-9C87-EE4C4AD74EFC}" type="slidenum">
              <a:rPr lang="en-GB" smtClean="0">
                <a:solidFill>
                  <a:srgbClr val="000000"/>
                </a:solidFill>
              </a:rPr>
              <a:pPr>
                <a:buNone/>
                <a:defRPr/>
              </a:pPr>
              <a:t>22</a:t>
            </a:fld>
            <a:endParaRPr lang="en-GB" dirty="0">
              <a:solidFill>
                <a:srgbClr val="000000"/>
              </a:solidFill>
            </a:endParaRPr>
          </a:p>
        </p:txBody>
      </p:sp>
    </p:spTree>
    <p:extLst>
      <p:ext uri="{BB962C8B-B14F-4D97-AF65-F5344CB8AC3E}">
        <p14:creationId xmlns:p14="http://schemas.microsoft.com/office/powerpoint/2010/main" val="1094828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00808"/>
            <a:ext cx="8229600" cy="1440160"/>
          </a:xfrm>
        </p:spPr>
        <p:txBody>
          <a:bodyPr/>
          <a:lstStyle/>
          <a:p>
            <a:pPr algn="ctr"/>
            <a:br>
              <a:rPr lang="en-GB" dirty="0">
                <a:solidFill>
                  <a:srgbClr val="3166CF"/>
                </a:solidFill>
              </a:rPr>
            </a:br>
            <a:r>
              <a:rPr lang="en-GB" dirty="0">
                <a:solidFill>
                  <a:srgbClr val="3166CF"/>
                </a:solidFill>
              </a:rPr>
              <a:t>	</a:t>
            </a:r>
            <a:br>
              <a:rPr lang="en-GB" dirty="0">
                <a:solidFill>
                  <a:srgbClr val="3166CF"/>
                </a:solidFill>
              </a:rPr>
            </a:br>
            <a:r>
              <a:rPr lang="en-GB" dirty="0"/>
              <a:t>ESIF and EFSI combination</a:t>
            </a:r>
            <a:br>
              <a:rPr lang="en-GB" dirty="0">
                <a:solidFill>
                  <a:srgbClr val="3166CF"/>
                </a:solidFill>
              </a:rPr>
            </a:br>
            <a:br>
              <a:rPr lang="en-GB" dirty="0">
                <a:solidFill>
                  <a:srgbClr val="3166CF"/>
                </a:solidFill>
              </a:rPr>
            </a:br>
            <a:endParaRPr lang="en-GB" dirty="0"/>
          </a:p>
        </p:txBody>
      </p:sp>
      <p:sp>
        <p:nvSpPr>
          <p:cNvPr id="3" name="Content Placeholder 2"/>
          <p:cNvSpPr>
            <a:spLocks noGrp="1"/>
          </p:cNvSpPr>
          <p:nvPr>
            <p:ph idx="1"/>
          </p:nvPr>
        </p:nvSpPr>
        <p:spPr>
          <a:xfrm>
            <a:off x="457200" y="3356992"/>
            <a:ext cx="8229600" cy="2841700"/>
          </a:xfrm>
        </p:spPr>
        <p:txBody>
          <a:bodyPr/>
          <a:lstStyle/>
          <a:p>
            <a:pPr marL="0" indent="0" algn="ctr">
              <a:buNone/>
            </a:pPr>
            <a:endParaRPr lang="en-GB" sz="2800" dirty="0">
              <a:solidFill>
                <a:srgbClr val="3166CF"/>
              </a:solidFill>
            </a:endParaRPr>
          </a:p>
          <a:p>
            <a:pPr marL="0" indent="0" algn="ctr">
              <a:buNone/>
            </a:pPr>
            <a:r>
              <a:rPr lang="en-GB" sz="3000" b="1" dirty="0">
                <a:ea typeface="+mj-ea"/>
                <a:cs typeface="+mj-cs"/>
              </a:rPr>
              <a:t>Examples presented in</a:t>
            </a:r>
          </a:p>
          <a:p>
            <a:pPr marL="0" indent="0" algn="ctr">
              <a:buNone/>
            </a:pPr>
            <a:r>
              <a:rPr lang="en-GB" sz="3000" b="1" dirty="0">
                <a:ea typeface="+mj-ea"/>
                <a:cs typeface="+mj-cs"/>
              </a:rPr>
              <a:t>the </a:t>
            </a:r>
            <a:r>
              <a:rPr lang="en-GB" sz="2800" b="1" dirty="0"/>
              <a:t>Brochure on ESIF/EFSI synergies and complementarities published </a:t>
            </a:r>
          </a:p>
          <a:p>
            <a:pPr marL="0" indent="0" algn="ctr">
              <a:buNone/>
            </a:pPr>
            <a:r>
              <a:rPr lang="en-GB" sz="2800" b="1" dirty="0"/>
              <a:t>in February 2016</a:t>
            </a:r>
          </a:p>
          <a:p>
            <a:pPr marL="0" indent="0" algn="ctr">
              <a:buNone/>
            </a:pPr>
            <a:endParaRPr lang="en-GB" sz="2800" dirty="0"/>
          </a:p>
        </p:txBody>
      </p:sp>
    </p:spTree>
    <p:extLst>
      <p:ext uri="{BB962C8B-B14F-4D97-AF65-F5344CB8AC3E}">
        <p14:creationId xmlns:p14="http://schemas.microsoft.com/office/powerpoint/2010/main" val="149937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body" idx="1"/>
          </p:nvPr>
        </p:nvSpPr>
        <p:spPr bwMode="auto">
          <a:xfrm>
            <a:off x="395536" y="3079760"/>
            <a:ext cx="2376264" cy="720180"/>
          </a:xfrm>
          <a:prstGeom prst="rect">
            <a:avLst/>
          </a:prstGeom>
          <a:solidFill>
            <a:srgbClr val="FFFF00"/>
          </a:solidFill>
          <a:ln w="9525" algn="ctr">
            <a:solidFill>
              <a:schemeClr val="tx1"/>
            </a:solidFill>
            <a:miter lim="800000"/>
            <a:headEnd/>
            <a:tailEnd/>
          </a:ln>
          <a:effectLst>
            <a:outerShdw dist="28398" dir="1593903" algn="ctr" rotWithShape="0">
              <a:schemeClr val="bg2"/>
            </a:outerShdw>
          </a:effec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en-US" sz="1600" b="1" i="0" dirty="0">
                <a:solidFill>
                  <a:schemeClr val="tx1"/>
                </a:solidFill>
                <a:latin typeface="Arial" pitchFamily="34" charset="0"/>
              </a:rPr>
              <a:t>Other investor</a:t>
            </a:r>
          </a:p>
        </p:txBody>
      </p:sp>
      <p:sp>
        <p:nvSpPr>
          <p:cNvPr id="7" name="Rectangle 6"/>
          <p:cNvSpPr txBox="1">
            <a:spLocks noChangeArrowheads="1"/>
          </p:cNvSpPr>
          <p:nvPr/>
        </p:nvSpPr>
        <p:spPr bwMode="auto">
          <a:xfrm>
            <a:off x="3203848" y="3068960"/>
            <a:ext cx="2376264" cy="720180"/>
          </a:xfrm>
          <a:prstGeom prst="rect">
            <a:avLst/>
          </a:prstGeom>
          <a:solidFill>
            <a:srgbClr val="92D050"/>
          </a:solidFill>
          <a:ln w="9525" algn="ctr">
            <a:solidFill>
              <a:schemeClr val="tx1"/>
            </a:solidFill>
            <a:miter lim="800000"/>
            <a:headEnd/>
            <a:tailEnd/>
          </a:ln>
          <a:effectLst>
            <a:outerShdw dist="28398" dir="1593903" algn="ctr" rotWithShape="0">
              <a:schemeClr val="bg2"/>
            </a:outerShdw>
          </a:effectLst>
        </p:spPr>
        <p:txBody>
          <a:bodyPr vert="horz" wrap="non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Verdana" pitchFamily="34" charset="0"/>
              </a:defRPr>
            </a:lvl2pPr>
            <a:lvl3pPr marL="1143000" indent="-228600" algn="l" rtl="0" eaLnBrk="0" fontAlgn="base" hangingPunct="0">
              <a:spcBef>
                <a:spcPct val="20000"/>
              </a:spcBef>
              <a:spcAft>
                <a:spcPct val="0"/>
              </a:spcAft>
              <a:defRPr sz="1400">
                <a:solidFill>
                  <a:srgbClr val="0F5494"/>
                </a:solidFill>
                <a:latin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en-US" sz="1600" b="1" i="0" kern="0" dirty="0">
                <a:solidFill>
                  <a:srgbClr val="000000"/>
                </a:solidFill>
                <a:latin typeface="Arial" pitchFamily="34" charset="0"/>
              </a:rPr>
              <a:t>EFSI support</a:t>
            </a:r>
          </a:p>
        </p:txBody>
      </p:sp>
      <p:sp>
        <p:nvSpPr>
          <p:cNvPr id="8" name="Rectangle 6"/>
          <p:cNvSpPr txBox="1">
            <a:spLocks noChangeArrowheads="1"/>
          </p:cNvSpPr>
          <p:nvPr/>
        </p:nvSpPr>
        <p:spPr bwMode="auto">
          <a:xfrm>
            <a:off x="6084168" y="3068960"/>
            <a:ext cx="2281872" cy="720180"/>
          </a:xfrm>
          <a:prstGeom prst="rect">
            <a:avLst/>
          </a:prstGeom>
          <a:solidFill>
            <a:srgbClr val="E56A05"/>
          </a:solidFill>
          <a:ln w="9525" algn="ctr">
            <a:solidFill>
              <a:schemeClr val="tx1"/>
            </a:solidFill>
            <a:miter lim="800000"/>
            <a:headEnd/>
            <a:tailEnd/>
          </a:ln>
          <a:effectLst>
            <a:outerShdw dist="28398" dir="1593903" algn="ctr" rotWithShape="0">
              <a:schemeClr val="bg2"/>
            </a:outerShdw>
          </a:effectLst>
        </p:spPr>
        <p:txBody>
          <a:bodyPr vert="horz" wrap="non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Verdana" pitchFamily="34" charset="0"/>
              </a:defRPr>
            </a:lvl2pPr>
            <a:lvl3pPr marL="1143000" indent="-228600" algn="l" rtl="0" eaLnBrk="0" fontAlgn="base" hangingPunct="0">
              <a:spcBef>
                <a:spcPct val="20000"/>
              </a:spcBef>
              <a:spcAft>
                <a:spcPct val="0"/>
              </a:spcAft>
              <a:defRPr sz="1400">
                <a:solidFill>
                  <a:srgbClr val="0F5494"/>
                </a:solidFill>
                <a:latin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en-US" sz="1600" b="1" i="0" kern="0" dirty="0">
                <a:solidFill>
                  <a:srgbClr val="000000"/>
                </a:solidFill>
                <a:latin typeface="Arial" pitchFamily="34" charset="0"/>
              </a:rPr>
              <a:t>ESI Funds</a:t>
            </a:r>
          </a:p>
          <a:p>
            <a:pPr algn="ctr" eaLnBrk="1" hangingPunct="1">
              <a:spcBef>
                <a:spcPct val="0"/>
              </a:spcBef>
              <a:buClrTx/>
              <a:buFontTx/>
              <a:buNone/>
            </a:pPr>
            <a:r>
              <a:rPr lang="en-GB" altLang="en-US" sz="1600" b="1" i="0" kern="0" dirty="0">
                <a:solidFill>
                  <a:srgbClr val="000000"/>
                </a:solidFill>
                <a:latin typeface="Arial" pitchFamily="34" charset="0"/>
              </a:rPr>
              <a:t> programme </a:t>
            </a:r>
          </a:p>
        </p:txBody>
      </p:sp>
      <p:sp>
        <p:nvSpPr>
          <p:cNvPr id="2" name="Right Arrow 1"/>
          <p:cNvSpPr/>
          <p:nvPr/>
        </p:nvSpPr>
        <p:spPr bwMode="auto">
          <a:xfrm>
            <a:off x="539552" y="4509120"/>
            <a:ext cx="7826488" cy="936104"/>
          </a:xfrm>
          <a:prstGeom prst="rightArrow">
            <a:avLst>
              <a:gd name="adj1" fmla="val 50000"/>
              <a:gd name="adj2" fmla="val 23063"/>
            </a:avLst>
          </a:prstGeom>
          <a:solidFill>
            <a:srgbClr val="3E6FD2"/>
          </a:solidFill>
          <a:ln w="25400">
            <a:solidFill>
              <a:schemeClr val="tx1"/>
            </a:solidFill>
          </a:ln>
          <a:effectLst/>
        </p:spPr>
        <p:txBody>
          <a:bodyPr vert="horz" wrap="square" lIns="91440" tIns="45720" rIns="91440" bIns="45720" numCol="1" rtlCol="0" anchor="ctr" anchorCtr="0" compatLnSpc="1">
            <a:prstTxWarp prst="textNoShape">
              <a:avLst/>
            </a:prstTxWarp>
          </a:bodyPr>
          <a:lstStyle/>
          <a:p>
            <a:pPr marL="358775"/>
            <a:r>
              <a:rPr lang="fr-BE" b="1" dirty="0">
                <a:solidFill>
                  <a:srgbClr val="000000"/>
                </a:solidFill>
              </a:rPr>
              <a:t>PROJECT</a:t>
            </a:r>
            <a:endParaRPr lang="en-GB" b="1" dirty="0">
              <a:solidFill>
                <a:srgbClr val="000000"/>
              </a:solidFill>
            </a:endParaRPr>
          </a:p>
        </p:txBody>
      </p:sp>
      <p:sp>
        <p:nvSpPr>
          <p:cNvPr id="10" name="AutoShape 26"/>
          <p:cNvSpPr>
            <a:spLocks noChangeArrowheads="1"/>
          </p:cNvSpPr>
          <p:nvPr/>
        </p:nvSpPr>
        <p:spPr bwMode="auto">
          <a:xfrm rot="5400000">
            <a:off x="1080610" y="4112078"/>
            <a:ext cx="862488" cy="360428"/>
          </a:xfrm>
          <a:custGeom>
            <a:avLst/>
            <a:gdLst>
              <a:gd name="T0" fmla="*/ 74236909 w 21600"/>
              <a:gd name="T1" fmla="*/ 0 h 21600"/>
              <a:gd name="T2" fmla="*/ 0 w 21600"/>
              <a:gd name="T3" fmla="*/ 48409056 h 21600"/>
              <a:gd name="T4" fmla="*/ 74236909 w 21600"/>
              <a:gd name="T5" fmla="*/ 96817845 h 21600"/>
              <a:gd name="T6" fmla="*/ 98982634 w 21600"/>
              <a:gd name="T7" fmla="*/ 4840905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a:solidFill>
              <a:schemeClr val="tx1"/>
            </a:solidFill>
          </a:ln>
          <a:effectLst/>
          <a:extLst/>
        </p:spPr>
        <p:txBody>
          <a:bodyPr wrap="none" anchor="ctr"/>
          <a:lstStyle/>
          <a:p>
            <a:endParaRPr lang="en-GB"/>
          </a:p>
        </p:txBody>
      </p:sp>
      <p:sp>
        <p:nvSpPr>
          <p:cNvPr id="11" name="AutoShape 26"/>
          <p:cNvSpPr>
            <a:spLocks noChangeArrowheads="1"/>
          </p:cNvSpPr>
          <p:nvPr/>
        </p:nvSpPr>
        <p:spPr bwMode="auto">
          <a:xfrm rot="5400000">
            <a:off x="3951254" y="4137170"/>
            <a:ext cx="862488" cy="360428"/>
          </a:xfrm>
          <a:custGeom>
            <a:avLst/>
            <a:gdLst>
              <a:gd name="T0" fmla="*/ 74236909 w 21600"/>
              <a:gd name="T1" fmla="*/ 0 h 21600"/>
              <a:gd name="T2" fmla="*/ 0 w 21600"/>
              <a:gd name="T3" fmla="*/ 48409056 h 21600"/>
              <a:gd name="T4" fmla="*/ 74236909 w 21600"/>
              <a:gd name="T5" fmla="*/ 96817845 h 21600"/>
              <a:gd name="T6" fmla="*/ 98982634 w 21600"/>
              <a:gd name="T7" fmla="*/ 4840905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2D050"/>
          </a:solidFill>
          <a:ln>
            <a:solidFill>
              <a:schemeClr val="tx1"/>
            </a:solidFill>
          </a:ln>
          <a:effectLst/>
          <a:extLst/>
        </p:spPr>
        <p:txBody>
          <a:bodyPr wrap="none" anchor="ctr"/>
          <a:lstStyle/>
          <a:p>
            <a:endParaRPr lang="en-GB"/>
          </a:p>
        </p:txBody>
      </p:sp>
      <p:sp>
        <p:nvSpPr>
          <p:cNvPr id="12" name="AutoShape 26"/>
          <p:cNvSpPr>
            <a:spLocks noChangeArrowheads="1"/>
          </p:cNvSpPr>
          <p:nvPr/>
        </p:nvSpPr>
        <p:spPr bwMode="auto">
          <a:xfrm rot="5400000">
            <a:off x="6793860" y="4112078"/>
            <a:ext cx="862488" cy="360428"/>
          </a:xfrm>
          <a:custGeom>
            <a:avLst/>
            <a:gdLst>
              <a:gd name="T0" fmla="*/ 74236909 w 21600"/>
              <a:gd name="T1" fmla="*/ 0 h 21600"/>
              <a:gd name="T2" fmla="*/ 0 w 21600"/>
              <a:gd name="T3" fmla="*/ 48409056 h 21600"/>
              <a:gd name="T4" fmla="*/ 74236909 w 21600"/>
              <a:gd name="T5" fmla="*/ 96817845 h 21600"/>
              <a:gd name="T6" fmla="*/ 98982634 w 21600"/>
              <a:gd name="T7" fmla="*/ 4840905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56A05"/>
          </a:solidFill>
          <a:ln>
            <a:solidFill>
              <a:schemeClr val="tx1"/>
            </a:solidFill>
          </a:ln>
          <a:effectLst/>
          <a:extLst/>
        </p:spPr>
        <p:txBody>
          <a:bodyPr wrap="none" anchor="ctr"/>
          <a:lstStyle/>
          <a:p>
            <a:endParaRPr lang="en-GB"/>
          </a:p>
        </p:txBody>
      </p:sp>
      <p:sp>
        <p:nvSpPr>
          <p:cNvPr id="13" name="Title 1"/>
          <p:cNvSpPr>
            <a:spLocks noGrp="1"/>
          </p:cNvSpPr>
          <p:nvPr>
            <p:ph type="title"/>
          </p:nvPr>
        </p:nvSpPr>
        <p:spPr>
          <a:xfrm>
            <a:off x="7405318" y="3886140"/>
            <a:ext cx="778468" cy="504973"/>
          </a:xfrm>
        </p:spPr>
        <p:txBody>
          <a:bodyPr/>
          <a:lstStyle/>
          <a:p>
            <a:pPr marL="0"/>
            <a:r>
              <a:rPr lang="en-GB" sz="1000" dirty="0">
                <a:solidFill>
                  <a:schemeClr val="tx1"/>
                </a:solidFill>
                <a:latin typeface="Arial" panose="020B0604020202020204" pitchFamily="34" charset="0"/>
                <a:cs typeface="Arial" panose="020B0604020202020204" pitchFamily="34" charset="0"/>
              </a:rPr>
              <a:t>grant</a:t>
            </a:r>
          </a:p>
        </p:txBody>
      </p:sp>
      <p:sp>
        <p:nvSpPr>
          <p:cNvPr id="5" name="TextBox 4"/>
          <p:cNvSpPr txBox="1"/>
          <p:nvPr/>
        </p:nvSpPr>
        <p:spPr>
          <a:xfrm>
            <a:off x="539552" y="1772816"/>
            <a:ext cx="7826488" cy="861774"/>
          </a:xfrm>
          <a:prstGeom prst="rect">
            <a:avLst/>
          </a:prstGeom>
          <a:noFill/>
        </p:spPr>
        <p:txBody>
          <a:bodyPr wrap="square" rtlCol="0">
            <a:spAutoFit/>
          </a:bodyPr>
          <a:lstStyle/>
          <a:p>
            <a:r>
              <a:rPr lang="en-GB" sz="3000" b="1" kern="0" dirty="0">
                <a:latin typeface="Verdana"/>
                <a:ea typeface="+mj-ea"/>
                <a:cs typeface="+mj-cs"/>
              </a:rPr>
              <a:t>ESIF and EFSI combination –</a:t>
            </a:r>
            <a:br>
              <a:rPr lang="en-GB" sz="3000" b="1" kern="0" dirty="0">
                <a:latin typeface="Verdana"/>
                <a:ea typeface="+mj-ea"/>
                <a:cs typeface="+mj-cs"/>
              </a:rPr>
            </a:br>
            <a:r>
              <a:rPr lang="en-GB" sz="2000" b="1" kern="0" dirty="0">
                <a:latin typeface="Verdana"/>
                <a:ea typeface="+mj-ea"/>
                <a:cs typeface="+mj-cs"/>
              </a:rPr>
              <a:t>Project level</a:t>
            </a:r>
            <a:endParaRPr lang="en-GB" dirty="0"/>
          </a:p>
        </p:txBody>
      </p:sp>
    </p:spTree>
    <p:extLst>
      <p:ext uri="{BB962C8B-B14F-4D97-AF65-F5344CB8AC3E}">
        <p14:creationId xmlns:p14="http://schemas.microsoft.com/office/powerpoint/2010/main" val="2770306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body" idx="1"/>
          </p:nvPr>
        </p:nvSpPr>
        <p:spPr bwMode="auto">
          <a:xfrm>
            <a:off x="323722" y="2204864"/>
            <a:ext cx="2376264" cy="550544"/>
          </a:xfrm>
          <a:prstGeom prst="rect">
            <a:avLst/>
          </a:prstGeom>
          <a:solidFill>
            <a:srgbClr val="FFFF00"/>
          </a:solidFill>
          <a:ln w="9525" algn="ctr">
            <a:solidFill>
              <a:schemeClr val="tx1"/>
            </a:solidFill>
            <a:miter lim="800000"/>
            <a:headEnd/>
            <a:tailEnd/>
          </a:ln>
          <a:effectLst>
            <a:outerShdw dist="28398" dir="1593903" algn="ctr" rotWithShape="0">
              <a:schemeClr val="bg2"/>
            </a:outerShdw>
          </a:effec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en-US" sz="1600" b="1" i="0" dirty="0">
                <a:solidFill>
                  <a:schemeClr val="tx1"/>
                </a:solidFill>
                <a:latin typeface="Arial" pitchFamily="34" charset="0"/>
              </a:rPr>
              <a:t>Other investor</a:t>
            </a:r>
          </a:p>
        </p:txBody>
      </p:sp>
      <p:sp>
        <p:nvSpPr>
          <p:cNvPr id="7" name="Rectangle 6"/>
          <p:cNvSpPr txBox="1">
            <a:spLocks noChangeArrowheads="1"/>
          </p:cNvSpPr>
          <p:nvPr/>
        </p:nvSpPr>
        <p:spPr bwMode="auto">
          <a:xfrm>
            <a:off x="3014152" y="2204864"/>
            <a:ext cx="2376264" cy="555280"/>
          </a:xfrm>
          <a:prstGeom prst="rect">
            <a:avLst/>
          </a:prstGeom>
          <a:solidFill>
            <a:srgbClr val="92D050"/>
          </a:solidFill>
          <a:ln w="9525" algn="ctr">
            <a:solidFill>
              <a:schemeClr val="tx1"/>
            </a:solidFill>
            <a:miter lim="800000"/>
            <a:headEnd/>
            <a:tailEnd/>
          </a:ln>
          <a:effectLst>
            <a:outerShdw dist="28398" dir="1593903" algn="ctr" rotWithShape="0">
              <a:schemeClr val="bg2"/>
            </a:outerShdw>
          </a:effectLst>
        </p:spPr>
        <p:txBody>
          <a:bodyPr vert="horz" wrap="non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Verdana" pitchFamily="34" charset="0"/>
              </a:defRPr>
            </a:lvl2pPr>
            <a:lvl3pPr marL="1143000" indent="-228600" algn="l" rtl="0" eaLnBrk="0" fontAlgn="base" hangingPunct="0">
              <a:spcBef>
                <a:spcPct val="20000"/>
              </a:spcBef>
              <a:spcAft>
                <a:spcPct val="0"/>
              </a:spcAft>
              <a:defRPr sz="1400">
                <a:solidFill>
                  <a:srgbClr val="0F5494"/>
                </a:solidFill>
                <a:latin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en-US" sz="1600" b="1" i="0" kern="0" dirty="0">
                <a:solidFill>
                  <a:schemeClr val="tx1"/>
                </a:solidFill>
                <a:latin typeface="Arial" pitchFamily="34" charset="0"/>
              </a:rPr>
              <a:t>EFSI support</a:t>
            </a:r>
          </a:p>
        </p:txBody>
      </p:sp>
      <p:sp>
        <p:nvSpPr>
          <p:cNvPr id="8" name="Rectangle 6"/>
          <p:cNvSpPr txBox="1">
            <a:spLocks noChangeArrowheads="1"/>
          </p:cNvSpPr>
          <p:nvPr/>
        </p:nvSpPr>
        <p:spPr bwMode="auto">
          <a:xfrm>
            <a:off x="5877024" y="2204864"/>
            <a:ext cx="2281872" cy="555280"/>
          </a:xfrm>
          <a:prstGeom prst="rect">
            <a:avLst/>
          </a:prstGeom>
          <a:solidFill>
            <a:srgbClr val="E56A05"/>
          </a:solidFill>
          <a:ln w="9525" algn="ctr">
            <a:solidFill>
              <a:schemeClr val="tx1"/>
            </a:solidFill>
            <a:miter lim="800000"/>
            <a:headEnd/>
            <a:tailEnd/>
          </a:ln>
          <a:effectLst>
            <a:outerShdw dist="28398" dir="1593903" algn="ctr" rotWithShape="0">
              <a:schemeClr val="bg2"/>
            </a:outerShdw>
          </a:effectLst>
        </p:spPr>
        <p:txBody>
          <a:bodyPr vert="horz" wrap="non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Verdana" pitchFamily="34" charset="0"/>
              </a:defRPr>
            </a:lvl2pPr>
            <a:lvl3pPr marL="1143000" indent="-228600" algn="l" rtl="0" eaLnBrk="0" fontAlgn="base" hangingPunct="0">
              <a:spcBef>
                <a:spcPct val="20000"/>
              </a:spcBef>
              <a:spcAft>
                <a:spcPct val="0"/>
              </a:spcAft>
              <a:defRPr sz="1400">
                <a:solidFill>
                  <a:srgbClr val="0F5494"/>
                </a:solidFill>
                <a:latin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en-US" sz="1600" b="1" i="0" kern="0" dirty="0">
                <a:solidFill>
                  <a:schemeClr val="tx1"/>
                </a:solidFill>
                <a:latin typeface="Arial" pitchFamily="34" charset="0"/>
              </a:rPr>
              <a:t>ESI Funds</a:t>
            </a:r>
          </a:p>
          <a:p>
            <a:pPr algn="ctr" eaLnBrk="1" hangingPunct="1">
              <a:spcBef>
                <a:spcPct val="0"/>
              </a:spcBef>
              <a:buClrTx/>
              <a:buFontTx/>
              <a:buNone/>
            </a:pPr>
            <a:r>
              <a:rPr lang="en-GB" altLang="en-US" sz="1600" b="1" i="0" kern="0" dirty="0">
                <a:solidFill>
                  <a:schemeClr val="tx1"/>
                </a:solidFill>
                <a:latin typeface="Arial" pitchFamily="34" charset="0"/>
              </a:rPr>
              <a:t> programme </a:t>
            </a:r>
          </a:p>
        </p:txBody>
      </p:sp>
      <p:sp>
        <p:nvSpPr>
          <p:cNvPr id="2" name="Right Arrow 1"/>
          <p:cNvSpPr/>
          <p:nvPr/>
        </p:nvSpPr>
        <p:spPr bwMode="auto">
          <a:xfrm>
            <a:off x="430952" y="4713624"/>
            <a:ext cx="7776864" cy="936104"/>
          </a:xfrm>
          <a:prstGeom prst="rightArrow">
            <a:avLst>
              <a:gd name="adj1" fmla="val 50000"/>
              <a:gd name="adj2" fmla="val 23063"/>
            </a:avLst>
          </a:prstGeom>
          <a:solidFill>
            <a:srgbClr val="3E6FD2"/>
          </a:solidFill>
          <a:ln w="25400">
            <a:solidFill>
              <a:schemeClr val="tx1"/>
            </a:solidFill>
          </a:ln>
          <a:effectLst/>
        </p:spPr>
        <p:txBody>
          <a:bodyPr vert="horz" wrap="square" lIns="91440" tIns="45720" rIns="91440" bIns="45720" numCol="1" rtlCol="0" anchor="ctr" anchorCtr="0" compatLnSpc="1">
            <a:prstTxWarp prst="textNoShape">
              <a:avLst/>
            </a:prstTxWarp>
          </a:bodyPr>
          <a:lstStyle/>
          <a:p>
            <a:pPr marL="358775" marR="0"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a:ln>
                  <a:noFill/>
                </a:ln>
                <a:solidFill>
                  <a:schemeClr val="tx1"/>
                </a:solidFill>
                <a:effectLst/>
                <a:latin typeface="Verdana" pitchFamily="34" charset="0"/>
              </a:rPr>
              <a:t>PROJECT</a:t>
            </a:r>
            <a:endParaRPr kumimoji="0" lang="en-GB" sz="1200" b="1" i="0" u="none" strike="noStrike" cap="none" normalizeH="0" baseline="0" dirty="0">
              <a:ln>
                <a:noFill/>
              </a:ln>
              <a:solidFill>
                <a:schemeClr val="tx1"/>
              </a:solidFill>
              <a:effectLst/>
              <a:latin typeface="Verdana" pitchFamily="34" charset="0"/>
            </a:endParaRPr>
          </a:p>
        </p:txBody>
      </p:sp>
      <p:sp>
        <p:nvSpPr>
          <p:cNvPr id="10" name="AutoShape 26"/>
          <p:cNvSpPr>
            <a:spLocks noChangeArrowheads="1"/>
          </p:cNvSpPr>
          <p:nvPr/>
        </p:nvSpPr>
        <p:spPr bwMode="auto">
          <a:xfrm rot="5400000">
            <a:off x="401296" y="3603066"/>
            <a:ext cx="1860688" cy="360428"/>
          </a:xfrm>
          <a:custGeom>
            <a:avLst/>
            <a:gdLst>
              <a:gd name="T0" fmla="*/ 74236909 w 21600"/>
              <a:gd name="T1" fmla="*/ 0 h 21600"/>
              <a:gd name="T2" fmla="*/ 0 w 21600"/>
              <a:gd name="T3" fmla="*/ 48409056 h 21600"/>
              <a:gd name="T4" fmla="*/ 74236909 w 21600"/>
              <a:gd name="T5" fmla="*/ 96817845 h 21600"/>
              <a:gd name="T6" fmla="*/ 98982634 w 21600"/>
              <a:gd name="T7" fmla="*/ 4840905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a:solidFill>
              <a:schemeClr val="tx1"/>
            </a:solidFill>
          </a:ln>
          <a:effectLst/>
          <a:extLst/>
        </p:spPr>
        <p:txBody>
          <a:bodyPr wrap="none" anchor="ctr"/>
          <a:lstStyle/>
          <a:p>
            <a:endParaRPr lang="en-GB"/>
          </a:p>
        </p:txBody>
      </p:sp>
      <p:sp>
        <p:nvSpPr>
          <p:cNvPr id="11" name="AutoShape 26"/>
          <p:cNvSpPr>
            <a:spLocks noChangeArrowheads="1"/>
          </p:cNvSpPr>
          <p:nvPr/>
        </p:nvSpPr>
        <p:spPr bwMode="auto">
          <a:xfrm rot="5400000">
            <a:off x="3197016" y="3620568"/>
            <a:ext cx="1895692" cy="360428"/>
          </a:xfrm>
          <a:custGeom>
            <a:avLst/>
            <a:gdLst>
              <a:gd name="T0" fmla="*/ 74236909 w 21600"/>
              <a:gd name="T1" fmla="*/ 0 h 21600"/>
              <a:gd name="T2" fmla="*/ 0 w 21600"/>
              <a:gd name="T3" fmla="*/ 48409056 h 21600"/>
              <a:gd name="T4" fmla="*/ 74236909 w 21600"/>
              <a:gd name="T5" fmla="*/ 96817845 h 21600"/>
              <a:gd name="T6" fmla="*/ 98982634 w 21600"/>
              <a:gd name="T7" fmla="*/ 4840905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2D050"/>
          </a:solidFill>
          <a:ln>
            <a:solidFill>
              <a:schemeClr val="tx1"/>
            </a:solidFill>
          </a:ln>
          <a:effectLst/>
          <a:extLst/>
        </p:spPr>
        <p:txBody>
          <a:bodyPr wrap="none" anchor="ctr"/>
          <a:lstStyle/>
          <a:p>
            <a:endParaRPr lang="en-GB"/>
          </a:p>
        </p:txBody>
      </p:sp>
      <p:sp>
        <p:nvSpPr>
          <p:cNvPr id="12" name="AutoShape 26"/>
          <p:cNvSpPr>
            <a:spLocks noChangeArrowheads="1"/>
          </p:cNvSpPr>
          <p:nvPr/>
        </p:nvSpPr>
        <p:spPr bwMode="auto">
          <a:xfrm rot="5400000">
            <a:off x="6402993" y="4251553"/>
            <a:ext cx="563714" cy="360428"/>
          </a:xfrm>
          <a:custGeom>
            <a:avLst/>
            <a:gdLst>
              <a:gd name="T0" fmla="*/ 74236909 w 21600"/>
              <a:gd name="T1" fmla="*/ 0 h 21600"/>
              <a:gd name="T2" fmla="*/ 0 w 21600"/>
              <a:gd name="T3" fmla="*/ 48409056 h 21600"/>
              <a:gd name="T4" fmla="*/ 74236909 w 21600"/>
              <a:gd name="T5" fmla="*/ 96817845 h 21600"/>
              <a:gd name="T6" fmla="*/ 98982634 w 21600"/>
              <a:gd name="T7" fmla="*/ 4840905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40000"/>
              <a:lumOff val="60000"/>
            </a:schemeClr>
          </a:solidFill>
          <a:ln>
            <a:solidFill>
              <a:schemeClr val="tx1"/>
            </a:solidFill>
          </a:ln>
          <a:effectLst/>
          <a:extLst/>
        </p:spPr>
        <p:txBody>
          <a:bodyPr wrap="none" anchor="ctr"/>
          <a:lstStyle/>
          <a:p>
            <a:endParaRPr lang="en-GB"/>
          </a:p>
        </p:txBody>
      </p:sp>
      <p:sp>
        <p:nvSpPr>
          <p:cNvPr id="13" name="Rectangle 6"/>
          <p:cNvSpPr txBox="1">
            <a:spLocks noChangeArrowheads="1"/>
          </p:cNvSpPr>
          <p:nvPr/>
        </p:nvSpPr>
        <p:spPr bwMode="auto">
          <a:xfrm>
            <a:off x="5890528" y="3370060"/>
            <a:ext cx="2281872" cy="720180"/>
          </a:xfrm>
          <a:prstGeom prst="rect">
            <a:avLst/>
          </a:prstGeom>
          <a:solidFill>
            <a:schemeClr val="accent6">
              <a:lumMod val="40000"/>
              <a:lumOff val="60000"/>
            </a:schemeClr>
          </a:solidFill>
          <a:ln w="9525" algn="ctr">
            <a:solidFill>
              <a:schemeClr val="tx1"/>
            </a:solidFill>
            <a:miter lim="800000"/>
            <a:headEnd/>
            <a:tailEnd/>
          </a:ln>
          <a:effectLst>
            <a:outerShdw dist="28398" dir="1593903" algn="ctr" rotWithShape="0">
              <a:schemeClr val="bg2"/>
            </a:outerShdw>
          </a:effectLst>
        </p:spPr>
        <p:txBody>
          <a:bodyPr vert="horz" wrap="non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Verdana" pitchFamily="34" charset="0"/>
              </a:defRPr>
            </a:lvl2pPr>
            <a:lvl3pPr marL="1143000" indent="-228600" algn="l" rtl="0" eaLnBrk="0" fontAlgn="base" hangingPunct="0">
              <a:spcBef>
                <a:spcPct val="20000"/>
              </a:spcBef>
              <a:spcAft>
                <a:spcPct val="0"/>
              </a:spcAft>
              <a:defRPr sz="1400">
                <a:solidFill>
                  <a:srgbClr val="0F5494"/>
                </a:solidFill>
                <a:latin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en-US" sz="1600" b="1" i="0" kern="0" dirty="0">
                <a:solidFill>
                  <a:schemeClr val="tx1"/>
                </a:solidFill>
                <a:latin typeface="Arial" pitchFamily="34" charset="0"/>
              </a:rPr>
              <a:t>Financial Instrument </a:t>
            </a:r>
          </a:p>
          <a:p>
            <a:pPr algn="ctr" eaLnBrk="1" hangingPunct="1">
              <a:spcBef>
                <a:spcPct val="0"/>
              </a:spcBef>
              <a:buClrTx/>
              <a:buFontTx/>
              <a:buNone/>
            </a:pPr>
            <a:r>
              <a:rPr lang="en-GB" altLang="en-US" sz="1200" b="1" i="0" kern="0" dirty="0">
                <a:solidFill>
                  <a:schemeClr val="tx1"/>
                </a:solidFill>
                <a:latin typeface="Arial" pitchFamily="34" charset="0"/>
              </a:rPr>
              <a:t>(national, regional, </a:t>
            </a:r>
          </a:p>
          <a:p>
            <a:pPr algn="ctr" eaLnBrk="1" hangingPunct="1">
              <a:spcBef>
                <a:spcPct val="0"/>
              </a:spcBef>
              <a:buClrTx/>
              <a:buFontTx/>
              <a:buNone/>
            </a:pPr>
            <a:r>
              <a:rPr lang="en-GB" altLang="en-US" sz="1200" b="1" i="0" kern="0" dirty="0">
                <a:solidFill>
                  <a:schemeClr val="tx1"/>
                </a:solidFill>
                <a:latin typeface="Arial" pitchFamily="34" charset="0"/>
              </a:rPr>
              <a:t>transnational, </a:t>
            </a:r>
            <a:r>
              <a:rPr lang="en-GB" altLang="en-US" sz="1200" b="1" i="0" kern="0" dirty="0" err="1">
                <a:solidFill>
                  <a:schemeClr val="tx1"/>
                </a:solidFill>
                <a:latin typeface="Arial" pitchFamily="34" charset="0"/>
              </a:rPr>
              <a:t>cross-border</a:t>
            </a:r>
            <a:r>
              <a:rPr lang="en-GB" altLang="en-US" sz="1200" b="1" i="0" kern="0" dirty="0">
                <a:solidFill>
                  <a:schemeClr val="tx1"/>
                </a:solidFill>
                <a:latin typeface="Arial" pitchFamily="34" charset="0"/>
              </a:rPr>
              <a:t>)</a:t>
            </a:r>
          </a:p>
        </p:txBody>
      </p:sp>
      <p:sp>
        <p:nvSpPr>
          <p:cNvPr id="14" name="AutoShape 26"/>
          <p:cNvSpPr>
            <a:spLocks noChangeArrowheads="1"/>
          </p:cNvSpPr>
          <p:nvPr/>
        </p:nvSpPr>
        <p:spPr bwMode="auto">
          <a:xfrm rot="5400000">
            <a:off x="6385491" y="2890487"/>
            <a:ext cx="598718" cy="360428"/>
          </a:xfrm>
          <a:custGeom>
            <a:avLst/>
            <a:gdLst>
              <a:gd name="T0" fmla="*/ 74236909 w 21600"/>
              <a:gd name="T1" fmla="*/ 0 h 21600"/>
              <a:gd name="T2" fmla="*/ 0 w 21600"/>
              <a:gd name="T3" fmla="*/ 48409056 h 21600"/>
              <a:gd name="T4" fmla="*/ 74236909 w 21600"/>
              <a:gd name="T5" fmla="*/ 96817845 h 21600"/>
              <a:gd name="T6" fmla="*/ 98982634 w 21600"/>
              <a:gd name="T7" fmla="*/ 4840905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56A05"/>
          </a:solidFill>
          <a:ln>
            <a:solidFill>
              <a:schemeClr val="tx1"/>
            </a:solidFill>
          </a:ln>
          <a:effectLst/>
          <a:extLst/>
        </p:spPr>
        <p:txBody>
          <a:bodyPr wrap="none" anchor="ctr"/>
          <a:lstStyle/>
          <a:p>
            <a:endParaRPr lang="en-GB"/>
          </a:p>
        </p:txBody>
      </p:sp>
      <p:sp>
        <p:nvSpPr>
          <p:cNvPr id="16" name="Title 1"/>
          <p:cNvSpPr>
            <a:spLocks noGrp="1"/>
          </p:cNvSpPr>
          <p:nvPr>
            <p:ph type="title"/>
          </p:nvPr>
        </p:nvSpPr>
        <p:spPr>
          <a:xfrm>
            <a:off x="6732240" y="4149910"/>
            <a:ext cx="1800200" cy="504973"/>
          </a:xfrm>
        </p:spPr>
        <p:txBody>
          <a:bodyPr/>
          <a:lstStyle/>
          <a:p>
            <a:pPr marL="0"/>
            <a:r>
              <a:rPr lang="en-GB" sz="1000" dirty="0">
                <a:solidFill>
                  <a:schemeClr val="tx1"/>
                </a:solidFill>
                <a:latin typeface="Arial" panose="020B0604020202020204" pitchFamily="34" charset="0"/>
                <a:cs typeface="Arial" panose="020B0604020202020204" pitchFamily="34" charset="0"/>
              </a:rPr>
              <a:t>loan/guarantee/equity</a:t>
            </a:r>
          </a:p>
        </p:txBody>
      </p:sp>
      <p:sp>
        <p:nvSpPr>
          <p:cNvPr id="3" name="TextBox 2"/>
          <p:cNvSpPr txBox="1"/>
          <p:nvPr/>
        </p:nvSpPr>
        <p:spPr>
          <a:xfrm>
            <a:off x="323528" y="1340769"/>
            <a:ext cx="8136904" cy="769441"/>
          </a:xfrm>
          <a:prstGeom prst="rect">
            <a:avLst/>
          </a:prstGeom>
          <a:noFill/>
        </p:spPr>
        <p:txBody>
          <a:bodyPr wrap="square" rtlCol="0">
            <a:spAutoFit/>
          </a:bodyPr>
          <a:lstStyle/>
          <a:p>
            <a:r>
              <a:rPr lang="en-GB" sz="2400" b="1" kern="0" dirty="0">
                <a:latin typeface="Verdana"/>
                <a:ea typeface="+mj-ea"/>
                <a:cs typeface="+mj-cs"/>
              </a:rPr>
              <a:t>ESIF and EFSI combination –</a:t>
            </a:r>
            <a:br>
              <a:rPr lang="en-GB" sz="2400" b="1" kern="0" dirty="0">
                <a:latin typeface="Verdana"/>
                <a:ea typeface="+mj-ea"/>
                <a:cs typeface="+mj-cs"/>
              </a:rPr>
            </a:br>
            <a:r>
              <a:rPr lang="en-GB" sz="1600" b="1" kern="0" dirty="0">
                <a:latin typeface="Verdana"/>
                <a:ea typeface="+mj-ea"/>
                <a:cs typeface="+mj-cs"/>
              </a:rPr>
              <a:t>Project leve</a:t>
            </a:r>
            <a:r>
              <a:rPr lang="en-GB" sz="2000" b="1" kern="0" dirty="0">
                <a:latin typeface="Verdana"/>
                <a:ea typeface="+mj-ea"/>
                <a:cs typeface="+mj-cs"/>
              </a:rPr>
              <a:t>l</a:t>
            </a:r>
            <a:endParaRPr lang="en-GB" dirty="0"/>
          </a:p>
        </p:txBody>
      </p:sp>
    </p:spTree>
    <p:extLst>
      <p:ext uri="{BB962C8B-B14F-4D97-AF65-F5344CB8AC3E}">
        <p14:creationId xmlns:p14="http://schemas.microsoft.com/office/powerpoint/2010/main" val="302428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ESIF and EFSI combination –</a:t>
            </a:r>
            <a:br>
              <a:rPr lang="en-GB" dirty="0"/>
            </a:br>
            <a:r>
              <a:rPr lang="en-GB" sz="2000" dirty="0"/>
              <a:t>Financial instrument/investment platform level</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34563" y="2565400"/>
            <a:ext cx="7074874" cy="3633788"/>
          </a:xfrm>
          <a:prstGeom prst="rect">
            <a:avLst/>
          </a:prstGeom>
          <a:noFill/>
        </p:spPr>
      </p:pic>
    </p:spTree>
    <p:extLst>
      <p:ext uri="{BB962C8B-B14F-4D97-AF65-F5344CB8AC3E}">
        <p14:creationId xmlns:p14="http://schemas.microsoft.com/office/powerpoint/2010/main" val="4137178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ESIF and EFSI combination –</a:t>
            </a:r>
            <a:br>
              <a:rPr lang="en-GB" dirty="0"/>
            </a:br>
            <a:r>
              <a:rPr lang="en-GB" sz="2000" dirty="0"/>
              <a:t>Financial instrument/investment platform level</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564904"/>
            <a:ext cx="6381528" cy="3633788"/>
          </a:xfrm>
          <a:prstGeom prst="rect">
            <a:avLst/>
          </a:prstGeom>
          <a:noFill/>
        </p:spPr>
      </p:pic>
      <p:sp>
        <p:nvSpPr>
          <p:cNvPr id="3" name="TextBox 2"/>
          <p:cNvSpPr txBox="1"/>
          <p:nvPr/>
        </p:nvSpPr>
        <p:spPr>
          <a:xfrm>
            <a:off x="5076056" y="4653135"/>
            <a:ext cx="576064" cy="246221"/>
          </a:xfrm>
          <a:prstGeom prst="rect">
            <a:avLst/>
          </a:prstGeom>
          <a:noFill/>
        </p:spPr>
        <p:txBody>
          <a:bodyPr wrap="square" rtlCol="0">
            <a:spAutoFit/>
          </a:bodyPr>
          <a:lstStyle/>
          <a:p>
            <a:pPr algn="ctr"/>
            <a:r>
              <a:rPr lang="fr-BE" sz="1000" b="1" dirty="0"/>
              <a:t>OR</a:t>
            </a:r>
            <a:endParaRPr lang="en-GB" sz="1000" b="1" dirty="0"/>
          </a:p>
        </p:txBody>
      </p:sp>
    </p:spTree>
    <p:extLst>
      <p:ext uri="{BB962C8B-B14F-4D97-AF65-F5344CB8AC3E}">
        <p14:creationId xmlns:p14="http://schemas.microsoft.com/office/powerpoint/2010/main" val="873406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ESIF and EFSI combination –</a:t>
            </a:r>
            <a:br>
              <a:rPr lang="en-GB" dirty="0"/>
            </a:br>
            <a:r>
              <a:rPr lang="en-GB" sz="2000" dirty="0"/>
              <a:t>SME products</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5303" y="2565400"/>
            <a:ext cx="5473393" cy="3633788"/>
          </a:xfrm>
          <a:prstGeom prst="rect">
            <a:avLst/>
          </a:prstGeom>
          <a:noFill/>
        </p:spPr>
      </p:pic>
    </p:spTree>
    <p:extLst>
      <p:ext uri="{BB962C8B-B14F-4D97-AF65-F5344CB8AC3E}">
        <p14:creationId xmlns:p14="http://schemas.microsoft.com/office/powerpoint/2010/main" val="556064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sz="2800" dirty="0">
                <a:solidFill>
                  <a:srgbClr val="C00000"/>
                </a:solidFill>
                <a:latin typeface="+mj-lt"/>
              </a:rPr>
              <a:t>2014-2020 Commission guidance for financial instruments</a:t>
            </a:r>
            <a:endParaRPr lang="en-GB" sz="2800" dirty="0">
              <a:latin typeface="+mj-lt"/>
            </a:endParaRPr>
          </a:p>
        </p:txBody>
      </p:sp>
      <p:sp>
        <p:nvSpPr>
          <p:cNvPr id="3" name="Content Placeholder 2"/>
          <p:cNvSpPr>
            <a:spLocks noGrp="1"/>
          </p:cNvSpPr>
          <p:nvPr>
            <p:ph idx="1"/>
          </p:nvPr>
        </p:nvSpPr>
        <p:spPr>
          <a:xfrm>
            <a:off x="457200" y="2348879"/>
            <a:ext cx="8229600" cy="3888433"/>
          </a:xfrm>
        </p:spPr>
        <p:txBody>
          <a:bodyPr/>
          <a:lstStyle/>
          <a:p>
            <a:pPr>
              <a:buClr>
                <a:srgbClr val="0F5494"/>
              </a:buClr>
              <a:buFont typeface="Wingdings" panose="05000000000000000000" pitchFamily="2" charset="2"/>
              <a:buChar char="Ø"/>
            </a:pPr>
            <a:r>
              <a:rPr lang="en-GB" sz="2000" i="0" dirty="0">
                <a:latin typeface="+mj-lt"/>
              </a:rPr>
              <a:t>Short reference guide for managing authorities</a:t>
            </a:r>
          </a:p>
          <a:p>
            <a:pPr marL="0" indent="0">
              <a:buNone/>
            </a:pPr>
            <a:endParaRPr lang="en-GB" sz="2000" i="0" dirty="0">
              <a:latin typeface="+mj-lt"/>
            </a:endParaRPr>
          </a:p>
          <a:p>
            <a:pPr>
              <a:buClr>
                <a:srgbClr val="0F5494"/>
              </a:buClr>
              <a:buFont typeface="Wingdings" panose="05000000000000000000" pitchFamily="2" charset="2"/>
              <a:buChar char="Ø"/>
            </a:pPr>
            <a:r>
              <a:rPr lang="en-GB" sz="2000" b="1" i="0" dirty="0">
                <a:latin typeface="+mj-lt"/>
              </a:rPr>
              <a:t>Guidance notes </a:t>
            </a:r>
          </a:p>
          <a:p>
            <a:pPr lvl="1">
              <a:buClr>
                <a:srgbClr val="0F5494"/>
              </a:buClr>
              <a:buFont typeface="Arial" panose="020B0604020202020204" pitchFamily="34" charset="0"/>
              <a:buChar char="•"/>
            </a:pPr>
            <a:r>
              <a:rPr lang="en-GB" b="0" i="0" dirty="0">
                <a:latin typeface="+mj-lt"/>
              </a:rPr>
              <a:t>complementary to short guidance</a:t>
            </a:r>
          </a:p>
          <a:p>
            <a:pPr lvl="1">
              <a:buClr>
                <a:srgbClr val="0F5494"/>
              </a:buClr>
              <a:buFont typeface="Arial" panose="020B0604020202020204" pitchFamily="34" charset="0"/>
              <a:buChar char="•"/>
            </a:pPr>
            <a:r>
              <a:rPr lang="en-GB" b="0" i="0" dirty="0">
                <a:latin typeface="+mj-lt"/>
              </a:rPr>
              <a:t>covering all issues relevant to MA/fund managers</a:t>
            </a:r>
          </a:p>
          <a:p>
            <a:pPr lvl="1">
              <a:buClr>
                <a:srgbClr val="0F5494"/>
              </a:buClr>
              <a:buFont typeface="Arial" panose="020B0604020202020204" pitchFamily="34" charset="0"/>
              <a:buChar char="•"/>
            </a:pPr>
            <a:r>
              <a:rPr lang="en-GB" b="0" i="0" dirty="0">
                <a:latin typeface="+mj-lt"/>
              </a:rPr>
              <a:t>developed systematically </a:t>
            </a:r>
          </a:p>
          <a:p>
            <a:pPr lvl="1">
              <a:buClr>
                <a:srgbClr val="0F5494"/>
              </a:buClr>
              <a:buFont typeface="Arial" panose="020B0604020202020204" pitchFamily="34" charset="0"/>
              <a:buChar char="•"/>
            </a:pPr>
            <a:r>
              <a:rPr lang="en-GB" b="0" i="0" dirty="0">
                <a:latin typeface="+mj-lt"/>
              </a:rPr>
              <a:t>designed to be "living" documents (section on Q&amp;A)</a:t>
            </a:r>
          </a:p>
          <a:p>
            <a:pPr lvl="1">
              <a:buClr>
                <a:srgbClr val="0F5494"/>
              </a:buClr>
              <a:buFont typeface="Arial" panose="020B0604020202020204" pitchFamily="34" charset="0"/>
              <a:buChar char="•"/>
            </a:pPr>
            <a:r>
              <a:rPr lang="en-GB" b="0" i="0" dirty="0">
                <a:latin typeface="+mj-lt"/>
              </a:rPr>
              <a:t>so far five guidance notes finalised and published</a:t>
            </a:r>
          </a:p>
        </p:txBody>
      </p:sp>
      <p:sp>
        <p:nvSpPr>
          <p:cNvPr id="4" name="Slide Number Placeholder 3"/>
          <p:cNvSpPr>
            <a:spLocks noGrp="1"/>
          </p:cNvSpPr>
          <p:nvPr>
            <p:ph type="sldNum" sz="quarter" idx="12"/>
          </p:nvPr>
        </p:nvSpPr>
        <p:spPr/>
        <p:txBody>
          <a:bodyPr/>
          <a:lstStyle/>
          <a:p>
            <a:pPr>
              <a:defRPr/>
            </a:pPr>
            <a:fld id="{38D23EEE-1110-48A4-82AE-BA59A03A7318}" type="slidenum">
              <a:rPr lang="en-GB" smtClean="0"/>
              <a:pPr>
                <a:defRPr/>
              </a:pPr>
              <a:t>29</a:t>
            </a:fld>
            <a:endParaRPr lang="en-GB" dirty="0"/>
          </a:p>
        </p:txBody>
      </p:sp>
    </p:spTree>
    <p:extLst>
      <p:ext uri="{BB962C8B-B14F-4D97-AF65-F5344CB8AC3E}">
        <p14:creationId xmlns:p14="http://schemas.microsoft.com/office/powerpoint/2010/main" val="318388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0375" y="1268413"/>
            <a:ext cx="8229600" cy="936625"/>
          </a:xfrm>
        </p:spPr>
        <p:txBody>
          <a:bodyPr/>
          <a:lstStyle/>
          <a:p>
            <a:pPr algn="ctr" eaLnBrk="1" hangingPunct="1"/>
            <a:r>
              <a:rPr lang="en-US" altLang="en-US"/>
              <a:t>Principles of financial instruments under ESIF</a:t>
            </a:r>
          </a:p>
        </p:txBody>
      </p:sp>
      <p:sp>
        <p:nvSpPr>
          <p:cNvPr id="6" name="Content Placeholder 4"/>
          <p:cNvSpPr txBox="1">
            <a:spLocks/>
          </p:cNvSpPr>
          <p:nvPr/>
        </p:nvSpPr>
        <p:spPr bwMode="auto">
          <a:xfrm>
            <a:off x="467544" y="2501378"/>
            <a:ext cx="1944216" cy="1080220"/>
          </a:xfrm>
          <a:prstGeom prst="roundRect">
            <a:avLst/>
          </a:prstGeom>
          <a:solidFill>
            <a:srgbClr val="FFD624"/>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ctr">
              <a:buFontTx/>
              <a:buNone/>
              <a:defRPr/>
            </a:pPr>
            <a:r>
              <a:rPr lang="fr-BE" sz="1400" b="1" i="0" kern="0" dirty="0">
                <a:solidFill>
                  <a:schemeClr val="tx1"/>
                </a:solidFill>
                <a:latin typeface="Arial" panose="020B0604020202020204" pitchFamily="34" charset="0"/>
                <a:cs typeface="Arial" panose="020B0604020202020204" pitchFamily="34" charset="0"/>
              </a:rPr>
              <a:t>Types of </a:t>
            </a:r>
            <a:r>
              <a:rPr lang="fr-BE" sz="1400" b="1" i="0" kern="0" dirty="0" err="1">
                <a:solidFill>
                  <a:schemeClr val="tx1"/>
                </a:solidFill>
                <a:latin typeface="Arial" panose="020B0604020202020204" pitchFamily="34" charset="0"/>
                <a:cs typeface="Arial" panose="020B0604020202020204" pitchFamily="34" charset="0"/>
              </a:rPr>
              <a:t>financial</a:t>
            </a:r>
            <a:r>
              <a:rPr lang="fr-BE" sz="1400" b="1" i="0" kern="0" dirty="0">
                <a:solidFill>
                  <a:schemeClr val="tx1"/>
                </a:solidFill>
                <a:latin typeface="Arial" panose="020B0604020202020204" pitchFamily="34" charset="0"/>
                <a:cs typeface="Arial" panose="020B0604020202020204" pitchFamily="34" charset="0"/>
              </a:rPr>
              <a:t> instruments</a:t>
            </a:r>
            <a:endParaRPr lang="en-GB" sz="1400" b="1" i="0" kern="0" dirty="0">
              <a:solidFill>
                <a:schemeClr val="tx1"/>
              </a:solidFill>
              <a:latin typeface="Arial" panose="020B0604020202020204" pitchFamily="34" charset="0"/>
              <a:cs typeface="Arial" panose="020B0604020202020204" pitchFamily="34" charset="0"/>
            </a:endParaRPr>
          </a:p>
        </p:txBody>
      </p:sp>
      <p:sp>
        <p:nvSpPr>
          <p:cNvPr id="9" name="Content Placeholder 4"/>
          <p:cNvSpPr txBox="1">
            <a:spLocks/>
          </p:cNvSpPr>
          <p:nvPr/>
        </p:nvSpPr>
        <p:spPr bwMode="auto">
          <a:xfrm>
            <a:off x="2818417" y="2522659"/>
            <a:ext cx="2761695" cy="1058940"/>
          </a:xfrm>
          <a:prstGeom prst="rightArrowCallout">
            <a:avLst>
              <a:gd name="adj1" fmla="val 25000"/>
              <a:gd name="adj2" fmla="val 25000"/>
              <a:gd name="adj3" fmla="val 25000"/>
              <a:gd name="adj4" fmla="val 81532"/>
            </a:avLst>
          </a:prstGeom>
          <a:solidFill>
            <a:srgbClr val="FFD624"/>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527050" indent="-349250">
              <a:buClrTx/>
              <a:buFont typeface="Wingdings" panose="05000000000000000000" pitchFamily="2" charset="2"/>
              <a:buChar char="Ø"/>
              <a:defRPr/>
            </a:pPr>
            <a:r>
              <a:rPr lang="fr-BE" sz="1400" b="1" i="0" kern="0" dirty="0" err="1">
                <a:solidFill>
                  <a:schemeClr val="tx1"/>
                </a:solidFill>
                <a:latin typeface="Arial" panose="020B0604020202020204" pitchFamily="34" charset="0"/>
                <a:cs typeface="Arial" panose="020B0604020202020204" pitchFamily="34" charset="0"/>
              </a:rPr>
              <a:t>Loans</a:t>
            </a:r>
            <a:endParaRPr lang="fr-BE" sz="1400" b="1" i="0" kern="0" dirty="0">
              <a:solidFill>
                <a:schemeClr val="tx1"/>
              </a:solidFill>
              <a:latin typeface="Arial" panose="020B0604020202020204" pitchFamily="34" charset="0"/>
              <a:cs typeface="Arial" panose="020B0604020202020204" pitchFamily="34" charset="0"/>
            </a:endParaRPr>
          </a:p>
          <a:p>
            <a:pPr marL="527050" indent="-349250">
              <a:buClrTx/>
              <a:buFont typeface="Wingdings" panose="05000000000000000000" pitchFamily="2" charset="2"/>
              <a:buChar char="Ø"/>
              <a:defRPr/>
            </a:pPr>
            <a:r>
              <a:rPr lang="fr-BE" sz="1400" b="1" i="0" kern="0" dirty="0" err="1">
                <a:solidFill>
                  <a:schemeClr val="tx1"/>
                </a:solidFill>
                <a:latin typeface="Arial" panose="020B0604020202020204" pitchFamily="34" charset="0"/>
                <a:cs typeface="Arial" panose="020B0604020202020204" pitchFamily="34" charset="0"/>
              </a:rPr>
              <a:t>Guarantees</a:t>
            </a:r>
            <a:endParaRPr lang="fr-BE" sz="1400" b="1" i="0" kern="0" dirty="0">
              <a:solidFill>
                <a:schemeClr val="tx1"/>
              </a:solidFill>
              <a:latin typeface="Arial" panose="020B0604020202020204" pitchFamily="34" charset="0"/>
              <a:cs typeface="Arial" panose="020B0604020202020204" pitchFamily="34" charset="0"/>
            </a:endParaRPr>
          </a:p>
          <a:p>
            <a:pPr marL="527050" indent="-349250">
              <a:buClrTx/>
              <a:buFont typeface="Wingdings" panose="05000000000000000000" pitchFamily="2" charset="2"/>
              <a:buChar char="Ø"/>
              <a:defRPr/>
            </a:pPr>
            <a:r>
              <a:rPr lang="fr-BE" sz="1400" b="1" i="0" kern="0" dirty="0" err="1">
                <a:solidFill>
                  <a:schemeClr val="tx1"/>
                </a:solidFill>
                <a:latin typeface="Arial" panose="020B0604020202020204" pitchFamily="34" charset="0"/>
                <a:cs typeface="Arial" panose="020B0604020202020204" pitchFamily="34" charset="0"/>
              </a:rPr>
              <a:t>Equity</a:t>
            </a:r>
            <a:endParaRPr lang="fr-BE" sz="1400" b="1" i="0" kern="0" dirty="0">
              <a:solidFill>
                <a:schemeClr val="tx1"/>
              </a:solidFill>
              <a:latin typeface="Arial" panose="020B0604020202020204" pitchFamily="34" charset="0"/>
              <a:cs typeface="Arial" panose="020B0604020202020204" pitchFamily="34" charset="0"/>
            </a:endParaRPr>
          </a:p>
        </p:txBody>
      </p:sp>
      <p:sp>
        <p:nvSpPr>
          <p:cNvPr id="10" name="Content Placeholder 4"/>
          <p:cNvSpPr txBox="1">
            <a:spLocks/>
          </p:cNvSpPr>
          <p:nvPr/>
        </p:nvSpPr>
        <p:spPr bwMode="auto">
          <a:xfrm>
            <a:off x="2814464" y="5093665"/>
            <a:ext cx="2765648" cy="1134501"/>
          </a:xfrm>
          <a:prstGeom prst="rightArrowCallout">
            <a:avLst>
              <a:gd name="adj1" fmla="val 25000"/>
              <a:gd name="adj2" fmla="val 25000"/>
              <a:gd name="adj3" fmla="val 25000"/>
              <a:gd name="adj4" fmla="val 81049"/>
            </a:avLst>
          </a:prstGeom>
          <a:solidFill>
            <a:srgbClr val="3166CF"/>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527050" indent="-349250">
              <a:buClrTx/>
              <a:buFont typeface="Wingdings" panose="05000000000000000000" pitchFamily="2" charset="2"/>
              <a:buChar char="Ø"/>
              <a:defRPr/>
            </a:pPr>
            <a:r>
              <a:rPr lang="fr-BE" sz="1400" b="1" i="0" kern="0" dirty="0" err="1">
                <a:solidFill>
                  <a:schemeClr val="bg1"/>
                </a:solidFill>
                <a:latin typeface="Arial" panose="020B0604020202020204" pitchFamily="34" charset="0"/>
                <a:cs typeface="Arial" panose="020B0604020202020204" pitchFamily="34" charset="0"/>
              </a:rPr>
              <a:t>Tailor</a:t>
            </a:r>
            <a:r>
              <a:rPr lang="fr-BE" sz="1400" b="1" i="0" kern="0" dirty="0">
                <a:solidFill>
                  <a:schemeClr val="bg1"/>
                </a:solidFill>
                <a:latin typeface="Arial" panose="020B0604020202020204" pitchFamily="34" charset="0"/>
                <a:cs typeface="Arial" panose="020B0604020202020204" pitchFamily="34" charset="0"/>
              </a:rPr>
              <a:t> made</a:t>
            </a:r>
          </a:p>
          <a:p>
            <a:pPr marL="527050" indent="-349250">
              <a:buClrTx/>
              <a:buFont typeface="Wingdings" panose="05000000000000000000" pitchFamily="2" charset="2"/>
              <a:buChar char="Ø"/>
              <a:defRPr/>
            </a:pPr>
            <a:r>
              <a:rPr lang="fr-BE" sz="1400" b="1" i="0" kern="0" dirty="0">
                <a:solidFill>
                  <a:schemeClr val="bg1"/>
                </a:solidFill>
                <a:latin typeface="Arial" panose="020B0604020202020204" pitchFamily="34" charset="0"/>
                <a:cs typeface="Arial" panose="020B0604020202020204" pitchFamily="34" charset="0"/>
              </a:rPr>
              <a:t>'Off-the </a:t>
            </a:r>
            <a:r>
              <a:rPr lang="fr-BE" sz="1400" b="1" i="0" kern="0" dirty="0" err="1">
                <a:solidFill>
                  <a:schemeClr val="bg1"/>
                </a:solidFill>
                <a:latin typeface="Arial" panose="020B0604020202020204" pitchFamily="34" charset="0"/>
                <a:cs typeface="Arial" panose="020B0604020202020204" pitchFamily="34" charset="0"/>
              </a:rPr>
              <a:t>shelf</a:t>
            </a:r>
            <a:r>
              <a:rPr lang="fr-BE" sz="1400" b="1" i="0" kern="0" dirty="0">
                <a:solidFill>
                  <a:schemeClr val="bg1"/>
                </a:solidFill>
                <a:latin typeface="Arial" panose="020B0604020202020204" pitchFamily="34" charset="0"/>
                <a:cs typeface="Arial" panose="020B0604020202020204" pitchFamily="34" charset="0"/>
              </a:rPr>
              <a:t>' </a:t>
            </a:r>
          </a:p>
          <a:p>
            <a:pPr marL="527050" indent="-349250">
              <a:buClrTx/>
              <a:buFont typeface="Wingdings" panose="05000000000000000000" pitchFamily="2" charset="2"/>
              <a:buChar char="Ø"/>
              <a:defRPr/>
            </a:pPr>
            <a:r>
              <a:rPr lang="fr-BE" sz="1400" b="1" i="0" kern="0" dirty="0">
                <a:solidFill>
                  <a:schemeClr val="bg1"/>
                </a:solidFill>
                <a:latin typeface="Arial" panose="020B0604020202020204" pitchFamily="34" charset="0"/>
                <a:cs typeface="Arial" panose="020B0604020202020204" pitchFamily="34" charset="0"/>
              </a:rPr>
              <a:t>EU </a:t>
            </a:r>
            <a:r>
              <a:rPr lang="fr-BE" sz="1400" b="1" i="0" kern="0" dirty="0" err="1">
                <a:solidFill>
                  <a:schemeClr val="bg1"/>
                </a:solidFill>
                <a:latin typeface="Arial" panose="020B0604020202020204" pitchFamily="34" charset="0"/>
                <a:cs typeface="Arial" panose="020B0604020202020204" pitchFamily="34" charset="0"/>
              </a:rPr>
              <a:t>level</a:t>
            </a:r>
            <a:endParaRPr lang="fr-BE" sz="1400" b="1" i="0" kern="0" dirty="0">
              <a:solidFill>
                <a:schemeClr val="bg1"/>
              </a:solidFill>
              <a:latin typeface="Arial" panose="020B0604020202020204" pitchFamily="34" charset="0"/>
              <a:cs typeface="Arial" panose="020B0604020202020204" pitchFamily="34" charset="0"/>
            </a:endParaRPr>
          </a:p>
        </p:txBody>
      </p:sp>
      <p:sp>
        <p:nvSpPr>
          <p:cNvPr id="11" name="Content Placeholder 4"/>
          <p:cNvSpPr txBox="1">
            <a:spLocks/>
          </p:cNvSpPr>
          <p:nvPr/>
        </p:nvSpPr>
        <p:spPr bwMode="auto">
          <a:xfrm>
            <a:off x="5648170" y="2492896"/>
            <a:ext cx="2736303" cy="1088704"/>
          </a:xfrm>
          <a:prstGeom prst="roundRect">
            <a:avLst/>
          </a:prstGeom>
          <a:solidFill>
            <a:srgbClr val="FFD624"/>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FontTx/>
              <a:buNone/>
              <a:defRPr/>
            </a:pPr>
            <a:r>
              <a:rPr lang="en-GB" sz="1400" b="1" i="0" kern="0" dirty="0">
                <a:solidFill>
                  <a:schemeClr val="tx1"/>
                </a:solidFill>
                <a:latin typeface="Arial" panose="020B0604020202020204" pitchFamily="34" charset="0"/>
                <a:cs typeface="Arial" panose="020B0604020202020204" pitchFamily="34" charset="0"/>
              </a:rPr>
              <a:t>Addressing lack of available financing</a:t>
            </a:r>
          </a:p>
          <a:p>
            <a:pPr marL="0" indent="0">
              <a:buFontTx/>
              <a:buNone/>
              <a:defRPr/>
            </a:pPr>
            <a:r>
              <a:rPr lang="en-GB" sz="1400" b="1" i="0" kern="0" dirty="0">
                <a:solidFill>
                  <a:schemeClr val="tx1"/>
                </a:solidFill>
                <a:latin typeface="Arial" panose="020B0604020202020204" pitchFamily="34" charset="0"/>
                <a:cs typeface="Arial" panose="020B0604020202020204" pitchFamily="34" charset="0"/>
              </a:rPr>
              <a:t>Providing financing at favourable conditions</a:t>
            </a:r>
          </a:p>
        </p:txBody>
      </p:sp>
      <p:sp>
        <p:nvSpPr>
          <p:cNvPr id="12" name="Content Placeholder 4"/>
          <p:cNvSpPr txBox="1">
            <a:spLocks/>
          </p:cNvSpPr>
          <p:nvPr/>
        </p:nvSpPr>
        <p:spPr bwMode="auto">
          <a:xfrm>
            <a:off x="5648170" y="5093666"/>
            <a:ext cx="2736304" cy="1134500"/>
          </a:xfrm>
          <a:prstGeom prst="roundRect">
            <a:avLst/>
          </a:prstGeom>
          <a:solidFill>
            <a:srgbClr val="3166CF"/>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ClrTx/>
              <a:buFontTx/>
              <a:buNone/>
              <a:defRPr/>
            </a:pPr>
            <a:r>
              <a:rPr lang="en-GB" sz="1400" b="1" i="0" kern="0" dirty="0">
                <a:solidFill>
                  <a:schemeClr val="bg1"/>
                </a:solidFill>
                <a:latin typeface="Arial" panose="020B0604020202020204" pitchFamily="34" charset="0"/>
                <a:cs typeface="Arial" panose="020B0604020202020204" pitchFamily="34" charset="0"/>
              </a:rPr>
              <a:t>Implementation options allowing for standardisation and customising</a:t>
            </a:r>
          </a:p>
        </p:txBody>
      </p:sp>
      <p:sp>
        <p:nvSpPr>
          <p:cNvPr id="13" name="Content Placeholder 4"/>
          <p:cNvSpPr txBox="1">
            <a:spLocks/>
          </p:cNvSpPr>
          <p:nvPr/>
        </p:nvSpPr>
        <p:spPr bwMode="auto">
          <a:xfrm>
            <a:off x="467544" y="5093665"/>
            <a:ext cx="1944216" cy="1080220"/>
          </a:xfrm>
          <a:prstGeom prst="roundRect">
            <a:avLst/>
          </a:prstGeom>
          <a:solidFill>
            <a:srgbClr val="3166CF"/>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ctr">
              <a:buFontTx/>
              <a:buNone/>
              <a:defRPr/>
            </a:pPr>
            <a:r>
              <a:rPr lang="en-GB" sz="1400" b="1" i="0" kern="0" dirty="0">
                <a:solidFill>
                  <a:schemeClr val="bg1"/>
                </a:solidFill>
                <a:latin typeface="Arial" panose="020B0604020202020204" pitchFamily="34" charset="0"/>
                <a:cs typeface="Arial" panose="020B0604020202020204" pitchFamily="34" charset="0"/>
              </a:rPr>
              <a:t>Ways to implement financial instruments</a:t>
            </a:r>
          </a:p>
        </p:txBody>
      </p:sp>
      <p:sp>
        <p:nvSpPr>
          <p:cNvPr id="14" name="Content Placeholder 4"/>
          <p:cNvSpPr txBox="1">
            <a:spLocks/>
          </p:cNvSpPr>
          <p:nvPr/>
        </p:nvSpPr>
        <p:spPr bwMode="auto">
          <a:xfrm>
            <a:off x="467544" y="3797522"/>
            <a:ext cx="1944216" cy="1080220"/>
          </a:xfrm>
          <a:prstGeom prst="roundRect">
            <a:avLst/>
          </a:prstGeom>
          <a:solidFill>
            <a:srgbClr val="808080"/>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ctr">
              <a:buFontTx/>
              <a:buNone/>
              <a:defRPr/>
            </a:pPr>
            <a:r>
              <a:rPr lang="fr-BE" sz="1400" b="1" i="0" kern="0" dirty="0" err="1">
                <a:solidFill>
                  <a:schemeClr val="bg1"/>
                </a:solidFill>
                <a:latin typeface="Arial" panose="020B0604020202020204" pitchFamily="34" charset="0"/>
                <a:cs typeface="Arial" panose="020B0604020202020204" pitchFamily="34" charset="0"/>
              </a:rPr>
              <a:t>Advantages</a:t>
            </a:r>
            <a:r>
              <a:rPr lang="fr-BE" sz="1400" b="1" i="0" kern="0" dirty="0">
                <a:solidFill>
                  <a:schemeClr val="bg1"/>
                </a:solidFill>
                <a:latin typeface="Arial" panose="020B0604020202020204" pitchFamily="34" charset="0"/>
                <a:cs typeface="Arial" panose="020B0604020202020204" pitchFamily="34" charset="0"/>
              </a:rPr>
              <a:t> of </a:t>
            </a:r>
            <a:r>
              <a:rPr lang="fr-BE" sz="1400" b="1" i="0" kern="0" dirty="0" err="1">
                <a:solidFill>
                  <a:schemeClr val="bg1"/>
                </a:solidFill>
                <a:latin typeface="Arial" panose="020B0604020202020204" pitchFamily="34" charset="0"/>
                <a:cs typeface="Arial" panose="020B0604020202020204" pitchFamily="34" charset="0"/>
              </a:rPr>
              <a:t>financial</a:t>
            </a:r>
            <a:r>
              <a:rPr lang="fr-BE" sz="1400" b="1" i="0" kern="0" dirty="0">
                <a:solidFill>
                  <a:schemeClr val="bg1"/>
                </a:solidFill>
                <a:latin typeface="Arial" panose="020B0604020202020204" pitchFamily="34" charset="0"/>
                <a:cs typeface="Arial" panose="020B0604020202020204" pitchFamily="34" charset="0"/>
              </a:rPr>
              <a:t> instruments</a:t>
            </a:r>
            <a:endParaRPr lang="en-GB" sz="1400" b="1" i="0" kern="0" dirty="0">
              <a:solidFill>
                <a:schemeClr val="bg1"/>
              </a:solidFill>
              <a:latin typeface="Arial" panose="020B0604020202020204" pitchFamily="34" charset="0"/>
              <a:cs typeface="Arial" panose="020B0604020202020204" pitchFamily="34" charset="0"/>
            </a:endParaRPr>
          </a:p>
        </p:txBody>
      </p:sp>
      <p:sp>
        <p:nvSpPr>
          <p:cNvPr id="16" name="Content Placeholder 4"/>
          <p:cNvSpPr txBox="1">
            <a:spLocks/>
          </p:cNvSpPr>
          <p:nvPr/>
        </p:nvSpPr>
        <p:spPr bwMode="auto">
          <a:xfrm>
            <a:off x="2814464" y="3819373"/>
            <a:ext cx="2765648" cy="1134501"/>
          </a:xfrm>
          <a:prstGeom prst="rightArrowCallout">
            <a:avLst>
              <a:gd name="adj1" fmla="val 25000"/>
              <a:gd name="adj2" fmla="val 25000"/>
              <a:gd name="adj3" fmla="val 25000"/>
              <a:gd name="adj4" fmla="val 81049"/>
            </a:avLst>
          </a:prstGeom>
          <a:solidFill>
            <a:srgbClr val="808080"/>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527050" indent="-349250">
              <a:buClrTx/>
              <a:buFont typeface="Wingdings" panose="05000000000000000000" pitchFamily="2" charset="2"/>
              <a:buChar char="Ø"/>
              <a:defRPr/>
            </a:pPr>
            <a:r>
              <a:rPr lang="fr-BE" sz="1400" b="1" i="0" kern="0" dirty="0" err="1">
                <a:solidFill>
                  <a:schemeClr val="bg1"/>
                </a:solidFill>
                <a:latin typeface="Arial" panose="020B0604020202020204" pitchFamily="34" charset="0"/>
                <a:cs typeface="Arial" panose="020B0604020202020204" pitchFamily="34" charset="0"/>
              </a:rPr>
              <a:t>Leverage</a:t>
            </a:r>
            <a:r>
              <a:rPr lang="fr-BE" sz="1400" b="1" i="0" kern="0" dirty="0">
                <a:solidFill>
                  <a:schemeClr val="bg1"/>
                </a:solidFill>
                <a:latin typeface="Arial" panose="020B0604020202020204" pitchFamily="34" charset="0"/>
                <a:cs typeface="Arial" panose="020B0604020202020204" pitchFamily="34" charset="0"/>
              </a:rPr>
              <a:t> </a:t>
            </a:r>
            <a:r>
              <a:rPr lang="fr-BE" sz="1400" b="1" i="0" kern="0" dirty="0" err="1">
                <a:solidFill>
                  <a:schemeClr val="bg1"/>
                </a:solidFill>
                <a:latin typeface="Arial" panose="020B0604020202020204" pitchFamily="34" charset="0"/>
                <a:cs typeface="Arial" panose="020B0604020202020204" pitchFamily="34" charset="0"/>
              </a:rPr>
              <a:t>effect</a:t>
            </a:r>
            <a:endParaRPr lang="fr-BE" sz="1400" b="1" i="0" kern="0" dirty="0">
              <a:solidFill>
                <a:schemeClr val="bg1"/>
              </a:solidFill>
              <a:latin typeface="Arial" panose="020B0604020202020204" pitchFamily="34" charset="0"/>
              <a:cs typeface="Arial" panose="020B0604020202020204" pitchFamily="34" charset="0"/>
            </a:endParaRPr>
          </a:p>
          <a:p>
            <a:pPr marL="527050" indent="-349250">
              <a:buClrTx/>
              <a:buFont typeface="Wingdings" panose="05000000000000000000" pitchFamily="2" charset="2"/>
              <a:buChar char="Ø"/>
              <a:defRPr/>
            </a:pPr>
            <a:r>
              <a:rPr lang="fr-BE" sz="1400" b="1" i="0" kern="0" dirty="0">
                <a:solidFill>
                  <a:schemeClr val="bg1"/>
                </a:solidFill>
                <a:latin typeface="Arial" panose="020B0604020202020204" pitchFamily="34" charset="0"/>
                <a:cs typeface="Arial" panose="020B0604020202020204" pitchFamily="34" charset="0"/>
              </a:rPr>
              <a:t>Revolving nature</a:t>
            </a:r>
          </a:p>
          <a:p>
            <a:pPr marL="527050" indent="-349250">
              <a:buClrTx/>
              <a:buFont typeface="Wingdings" panose="05000000000000000000" pitchFamily="2" charset="2"/>
              <a:buChar char="Ø"/>
              <a:defRPr/>
            </a:pPr>
            <a:r>
              <a:rPr lang="fr-BE" sz="1400" b="1" i="0" kern="0" dirty="0" err="1">
                <a:solidFill>
                  <a:schemeClr val="bg1"/>
                </a:solidFill>
                <a:latin typeface="Arial" panose="020B0604020202020204" pitchFamily="34" charset="0"/>
                <a:cs typeface="Arial" panose="020B0604020202020204" pitchFamily="34" charset="0"/>
              </a:rPr>
              <a:t>Better</a:t>
            </a:r>
            <a:r>
              <a:rPr lang="fr-BE" sz="1400" b="1" i="0" kern="0" dirty="0">
                <a:solidFill>
                  <a:schemeClr val="bg1"/>
                </a:solidFill>
                <a:latin typeface="Arial" panose="020B0604020202020204" pitchFamily="34" charset="0"/>
                <a:cs typeface="Arial" panose="020B0604020202020204" pitchFamily="34" charset="0"/>
              </a:rPr>
              <a:t> </a:t>
            </a:r>
            <a:r>
              <a:rPr lang="fr-BE" sz="1400" b="1" i="0" kern="0" dirty="0" err="1">
                <a:solidFill>
                  <a:schemeClr val="bg1"/>
                </a:solidFill>
                <a:latin typeface="Arial" panose="020B0604020202020204" pitchFamily="34" charset="0"/>
                <a:cs typeface="Arial" panose="020B0604020202020204" pitchFamily="34" charset="0"/>
              </a:rPr>
              <a:t>quality</a:t>
            </a:r>
            <a:r>
              <a:rPr lang="fr-BE" sz="1400" b="1" i="0" kern="0" dirty="0">
                <a:solidFill>
                  <a:schemeClr val="bg1"/>
                </a:solidFill>
                <a:latin typeface="Arial" panose="020B0604020202020204" pitchFamily="34" charset="0"/>
                <a:cs typeface="Arial" panose="020B0604020202020204" pitchFamily="34" charset="0"/>
              </a:rPr>
              <a:t> of </a:t>
            </a:r>
            <a:r>
              <a:rPr lang="fr-BE" sz="1400" b="1" i="0" kern="0" dirty="0" err="1">
                <a:solidFill>
                  <a:schemeClr val="bg1"/>
                </a:solidFill>
                <a:latin typeface="Arial" panose="020B0604020202020204" pitchFamily="34" charset="0"/>
                <a:cs typeface="Arial" panose="020B0604020202020204" pitchFamily="34" charset="0"/>
              </a:rPr>
              <a:t>projects</a:t>
            </a:r>
            <a:endParaRPr lang="fr-BE" sz="1400" b="1" i="0" kern="0" dirty="0">
              <a:solidFill>
                <a:schemeClr val="bg1"/>
              </a:solidFill>
              <a:latin typeface="Arial" panose="020B0604020202020204" pitchFamily="34" charset="0"/>
              <a:cs typeface="Arial" panose="020B0604020202020204" pitchFamily="34" charset="0"/>
            </a:endParaRPr>
          </a:p>
        </p:txBody>
      </p:sp>
      <p:sp>
        <p:nvSpPr>
          <p:cNvPr id="17" name="Content Placeholder 4"/>
          <p:cNvSpPr txBox="1">
            <a:spLocks/>
          </p:cNvSpPr>
          <p:nvPr/>
        </p:nvSpPr>
        <p:spPr bwMode="auto">
          <a:xfrm>
            <a:off x="5662109" y="3797522"/>
            <a:ext cx="2736303" cy="1156352"/>
          </a:xfrm>
          <a:prstGeom prst="roundRect">
            <a:avLst/>
          </a:prstGeom>
          <a:solidFill>
            <a:srgbClr val="808080"/>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lnRef>
          <a:fillRef idx="1">
            <a:schemeClr val="lt1"/>
          </a:fillRef>
          <a:effectRef idx="0">
            <a:schemeClr val="accent1"/>
          </a:effectRef>
          <a:fontRef idx="minor">
            <a:schemeClr val="dk1"/>
          </a:fontRef>
        </p:style>
        <p:txBody>
          <a:bodyPr anchor="ctr"/>
          <a:lstStyle>
            <a:defPPr>
              <a:defRPr lang="en-GB"/>
            </a:defPPr>
            <a:lvl1pPr marL="3175" indent="-342900" algn="l" rtl="0" eaLnBrk="1" fontAlgn="base" hangingPunct="1">
              <a:spcBef>
                <a:spcPct val="20000"/>
              </a:spcBef>
              <a:spcAft>
                <a:spcPct val="0"/>
              </a:spcAft>
              <a:buClr>
                <a:schemeClr val="bg1"/>
              </a:buClr>
              <a:buChar char="•"/>
              <a:defRPr sz="2400" i="1">
                <a:solidFill>
                  <a:srgbClr val="0F5494"/>
                </a:solidFill>
                <a:latin typeface="Verdana"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dk1"/>
                </a:solidFill>
                <a:latin typeface="+mn-lt"/>
                <a:ea typeface="+mn-ea"/>
                <a:cs typeface="+mn-cs"/>
              </a:defRPr>
            </a:lvl2pPr>
            <a:lvl3pPr marL="1143000" indent="-228600" algn="l" rtl="0" eaLnBrk="1" fontAlgn="base" hangingPunct="1">
              <a:spcBef>
                <a:spcPct val="20000"/>
              </a:spcBef>
              <a:spcAft>
                <a:spcPct val="0"/>
              </a:spcAft>
              <a:defRPr sz="1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FontTx/>
              <a:buNone/>
              <a:defRPr/>
            </a:pPr>
            <a:r>
              <a:rPr lang="en-GB" sz="1400" b="1" i="0" kern="0" dirty="0">
                <a:solidFill>
                  <a:schemeClr val="bg1"/>
                </a:solidFill>
                <a:latin typeface="Arial" panose="020B0604020202020204" pitchFamily="34" charset="0"/>
                <a:cs typeface="Arial" panose="020B0604020202020204" pitchFamily="34" charset="0"/>
              </a:rPr>
              <a:t>Increasing efficiency and effectiveness of EU funding</a:t>
            </a:r>
          </a:p>
        </p:txBody>
      </p:sp>
    </p:spTree>
    <p:extLst>
      <p:ext uri="{BB962C8B-B14F-4D97-AF65-F5344CB8AC3E}">
        <p14:creationId xmlns:p14="http://schemas.microsoft.com/office/powerpoint/2010/main" val="1724666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altLang="en-US" sz="2400" dirty="0">
                <a:solidFill>
                  <a:srgbClr val="C00000"/>
                </a:solidFill>
                <a:latin typeface="+mj-lt"/>
              </a:rPr>
              <a:t>2014-2020 Commission guidance published</a:t>
            </a:r>
            <a:br>
              <a:rPr lang="en-GB" altLang="en-US" sz="2400" dirty="0">
                <a:solidFill>
                  <a:srgbClr val="C00000"/>
                </a:solidFill>
                <a:latin typeface="+mj-lt"/>
              </a:rPr>
            </a:br>
            <a:r>
              <a:rPr lang="en-GB" sz="2400" dirty="0">
                <a:solidFill>
                  <a:schemeClr val="accent1">
                    <a:lumMod val="50000"/>
                  </a:schemeClr>
                </a:solidFill>
                <a:latin typeface="+mj-lt"/>
              </a:rPr>
              <a:t>Glossary</a:t>
            </a:r>
          </a:p>
        </p:txBody>
      </p:sp>
      <p:sp>
        <p:nvSpPr>
          <p:cNvPr id="2" name="Content Placeholder 1"/>
          <p:cNvSpPr>
            <a:spLocks noGrp="1"/>
          </p:cNvSpPr>
          <p:nvPr>
            <p:ph idx="1"/>
          </p:nvPr>
        </p:nvSpPr>
        <p:spPr/>
        <p:txBody>
          <a:bodyPr/>
          <a:lstStyle/>
          <a:p>
            <a:pPr lvl="0" eaLnBrk="0" hangingPunct="0">
              <a:lnSpc>
                <a:spcPct val="80000"/>
              </a:lnSpc>
              <a:spcAft>
                <a:spcPts val="1200"/>
              </a:spcAft>
              <a:buClrTx/>
              <a:buFont typeface="Wingdings" panose="05000000000000000000" pitchFamily="2" charset="2"/>
              <a:buChar char="Ø"/>
              <a:defRPr/>
            </a:pPr>
            <a:r>
              <a:rPr lang="en-GB" sz="2000" i="0" kern="1200" dirty="0">
                <a:latin typeface="+mj-lt"/>
              </a:rPr>
              <a:t>The glossary contains for the moment only the </a:t>
            </a:r>
            <a:r>
              <a:rPr lang="en-GB" sz="2000" b="1" i="0" kern="1200" dirty="0">
                <a:latin typeface="+mj-lt"/>
              </a:rPr>
              <a:t>basic definitions from the CPR and financial regulation</a:t>
            </a:r>
            <a:r>
              <a:rPr lang="en-GB" sz="2000" i="0" kern="1200" dirty="0">
                <a:latin typeface="+mj-lt"/>
              </a:rPr>
              <a:t> in relation to financial instruments</a:t>
            </a:r>
          </a:p>
          <a:p>
            <a:pPr lvl="0" eaLnBrk="0" hangingPunct="0">
              <a:lnSpc>
                <a:spcPct val="80000"/>
              </a:lnSpc>
              <a:spcAft>
                <a:spcPts val="1200"/>
              </a:spcAft>
              <a:buClrTx/>
              <a:buFont typeface="Wingdings" panose="05000000000000000000" pitchFamily="2" charset="2"/>
              <a:buChar char="Ø"/>
              <a:defRPr/>
            </a:pPr>
            <a:r>
              <a:rPr lang="en-GB" sz="2000" i="0" kern="1200" dirty="0">
                <a:latin typeface="+mj-lt"/>
              </a:rPr>
              <a:t>The glossary will develop over time. It will be completed once all the guidance notes are prepared. </a:t>
            </a:r>
          </a:p>
          <a:p>
            <a:pPr lvl="0" eaLnBrk="0" hangingPunct="0">
              <a:lnSpc>
                <a:spcPct val="80000"/>
              </a:lnSpc>
              <a:spcAft>
                <a:spcPts val="1200"/>
              </a:spcAft>
              <a:buClrTx/>
              <a:buFont typeface="Wingdings" panose="05000000000000000000" pitchFamily="2" charset="2"/>
              <a:buChar char="Ø"/>
              <a:defRPr/>
            </a:pPr>
            <a:r>
              <a:rPr lang="en-GB" sz="2000" i="0" kern="1200" dirty="0">
                <a:latin typeface="+mj-lt"/>
              </a:rPr>
              <a:t>All the definitions and concepts developed in guidance notes will be added to the glossary</a:t>
            </a:r>
          </a:p>
          <a:p>
            <a:endParaRPr lang="en-GB" sz="2000" dirty="0">
              <a:latin typeface="+mj-lt"/>
            </a:endParaRPr>
          </a:p>
        </p:txBody>
      </p:sp>
      <p:sp>
        <p:nvSpPr>
          <p:cNvPr id="3" name="Slide Number Placeholder 2"/>
          <p:cNvSpPr>
            <a:spLocks noGrp="1"/>
          </p:cNvSpPr>
          <p:nvPr>
            <p:ph type="sldNum" sz="quarter" idx="12"/>
          </p:nvPr>
        </p:nvSpPr>
        <p:spPr/>
        <p:txBody>
          <a:bodyPr/>
          <a:lstStyle/>
          <a:p>
            <a:pPr>
              <a:defRPr/>
            </a:pPr>
            <a:fld id="{CDF1C340-CE06-433D-B517-DD81F5BA4C31}" type="slidenum">
              <a:rPr lang="en-GB" sz="1000" smtClean="0"/>
              <a:pPr>
                <a:defRPr/>
              </a:pPr>
              <a:t>30</a:t>
            </a:fld>
            <a:endParaRPr lang="en-GB" sz="1000" dirty="0"/>
          </a:p>
        </p:txBody>
      </p:sp>
      <p:sp>
        <p:nvSpPr>
          <p:cNvPr id="9" name="Rectangle 3"/>
          <p:cNvSpPr>
            <a:spLocks noChangeArrowheads="1"/>
          </p:cNvSpPr>
          <p:nvPr/>
        </p:nvSpPr>
        <p:spPr bwMode="auto">
          <a:xfrm>
            <a:off x="215193" y="1916832"/>
            <a:ext cx="8549579"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0" hangingPunct="0">
              <a:lnSpc>
                <a:spcPct val="80000"/>
              </a:lnSpc>
              <a:spcBef>
                <a:spcPct val="20000"/>
              </a:spcBef>
              <a:spcAft>
                <a:spcPts val="1200"/>
              </a:spcAft>
              <a:buAutoNum type="arabicPeriod"/>
              <a:defRPr/>
            </a:pPr>
            <a:endParaRPr lang="en-GB" sz="2200" dirty="0">
              <a:solidFill>
                <a:srgbClr val="16489F"/>
              </a:solidFill>
              <a:latin typeface="Myriad Pro Black" charset="0"/>
            </a:endParaRPr>
          </a:p>
        </p:txBody>
      </p:sp>
      <p:sp>
        <p:nvSpPr>
          <p:cNvPr id="5" name="Rectangle 3"/>
          <p:cNvSpPr>
            <a:spLocks noChangeArrowheads="1"/>
          </p:cNvSpPr>
          <p:nvPr/>
        </p:nvSpPr>
        <p:spPr bwMode="auto">
          <a:xfrm>
            <a:off x="251520" y="2204864"/>
            <a:ext cx="8476927"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80000"/>
              </a:lnSpc>
              <a:spcBef>
                <a:spcPct val="20000"/>
              </a:spcBef>
              <a:spcAft>
                <a:spcPts val="1200"/>
              </a:spcAft>
              <a:defRPr/>
            </a:pPr>
            <a:endParaRPr lang="en-GB" sz="2200" dirty="0">
              <a:latin typeface="Myriad Pro Black" charset="0"/>
            </a:endParaRPr>
          </a:p>
        </p:txBody>
      </p:sp>
      <p:sp>
        <p:nvSpPr>
          <p:cNvPr id="6" name="Rectangle 3"/>
          <p:cNvSpPr>
            <a:spLocks noChangeArrowheads="1"/>
          </p:cNvSpPr>
          <p:nvPr/>
        </p:nvSpPr>
        <p:spPr bwMode="auto">
          <a:xfrm>
            <a:off x="755577" y="2357264"/>
            <a:ext cx="8009196" cy="373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20000"/>
              </a:spcBef>
              <a:spcAft>
                <a:spcPts val="1200"/>
              </a:spcAft>
              <a:buFont typeface="Wingdings" panose="05000000000000000000" pitchFamily="2" charset="2"/>
              <a:buChar char="Ø"/>
              <a:defRPr/>
            </a:pPr>
            <a:endParaRPr lang="en-GB" sz="2200" dirty="0">
              <a:latin typeface="Myriad Pro Black"/>
            </a:endParaRPr>
          </a:p>
        </p:txBody>
      </p:sp>
    </p:spTree>
    <p:extLst>
      <p:ext uri="{BB962C8B-B14F-4D97-AF65-F5344CB8AC3E}">
        <p14:creationId xmlns:p14="http://schemas.microsoft.com/office/powerpoint/2010/main" val="34696415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altLang="en-US" sz="2400" dirty="0">
                <a:solidFill>
                  <a:srgbClr val="C00000"/>
                </a:solidFill>
                <a:latin typeface="+mj-lt"/>
              </a:rPr>
              <a:t>2014-2020 Commission guidance published</a:t>
            </a:r>
            <a:br>
              <a:rPr lang="en-GB" altLang="en-US" sz="2400" dirty="0">
                <a:solidFill>
                  <a:srgbClr val="C00000"/>
                </a:solidFill>
                <a:latin typeface="+mj-lt"/>
              </a:rPr>
            </a:br>
            <a:r>
              <a:rPr lang="en-GB" altLang="en-US" sz="2400" dirty="0">
                <a:solidFill>
                  <a:schemeClr val="accent1">
                    <a:lumMod val="50000"/>
                  </a:schemeClr>
                </a:solidFill>
                <a:latin typeface="+mj-lt"/>
              </a:rPr>
              <a:t>E</a:t>
            </a:r>
            <a:r>
              <a:rPr lang="en-GB" sz="2400" dirty="0">
                <a:solidFill>
                  <a:schemeClr val="accent1">
                    <a:lumMod val="50000"/>
                  </a:schemeClr>
                </a:solidFill>
                <a:latin typeface="+mj-lt"/>
              </a:rPr>
              <a:t>x-ante assessment</a:t>
            </a:r>
          </a:p>
        </p:txBody>
      </p:sp>
      <p:sp>
        <p:nvSpPr>
          <p:cNvPr id="2" name="Text Placeholder 1"/>
          <p:cNvSpPr>
            <a:spLocks noGrp="1"/>
          </p:cNvSpPr>
          <p:nvPr>
            <p:ph idx="1"/>
          </p:nvPr>
        </p:nvSpPr>
        <p:spPr/>
        <p:txBody>
          <a:bodyPr/>
          <a:lstStyle/>
          <a:p>
            <a:pPr marL="0" indent="0" algn="just" eaLnBrk="0" hangingPunct="0">
              <a:lnSpc>
                <a:spcPct val="80000"/>
              </a:lnSpc>
              <a:spcAft>
                <a:spcPts val="1200"/>
              </a:spcAft>
              <a:buClr>
                <a:srgbClr val="0F5494"/>
              </a:buClr>
              <a:buNone/>
              <a:defRPr/>
            </a:pPr>
            <a:endParaRPr lang="en-GB" sz="2000" dirty="0">
              <a:latin typeface="+mj-lt"/>
            </a:endParaRPr>
          </a:p>
          <a:p>
            <a:pPr algn="just" eaLnBrk="0" hangingPunct="0">
              <a:lnSpc>
                <a:spcPct val="80000"/>
              </a:lnSpc>
              <a:spcAft>
                <a:spcPts val="1200"/>
              </a:spcAft>
              <a:buClr>
                <a:srgbClr val="0F5494"/>
              </a:buClr>
              <a:buFont typeface="Wingdings" panose="05000000000000000000" pitchFamily="2" charset="2"/>
              <a:buChar char="Ø"/>
              <a:defRPr/>
            </a:pPr>
            <a:r>
              <a:rPr lang="en-GB" sz="2000" b="1" i="0" dirty="0">
                <a:latin typeface="+mj-lt"/>
              </a:rPr>
              <a:t>Objective</a:t>
            </a:r>
            <a:r>
              <a:rPr lang="en-GB" sz="2000" i="0" dirty="0">
                <a:latin typeface="+mj-lt"/>
              </a:rPr>
              <a:t>: evidence based decision making</a:t>
            </a:r>
          </a:p>
          <a:p>
            <a:pPr algn="just" eaLnBrk="0" hangingPunct="0">
              <a:lnSpc>
                <a:spcPct val="80000"/>
              </a:lnSpc>
              <a:spcAft>
                <a:spcPts val="1200"/>
              </a:spcAft>
              <a:buClr>
                <a:srgbClr val="0F5494"/>
              </a:buClr>
              <a:buFont typeface="Wingdings" panose="05000000000000000000" pitchFamily="2" charset="2"/>
              <a:buChar char="Ø"/>
              <a:defRPr/>
            </a:pPr>
            <a:r>
              <a:rPr lang="en-GB" sz="2000" b="1" i="0" dirty="0">
                <a:latin typeface="+mj-lt"/>
              </a:rPr>
              <a:t>Requirement</a:t>
            </a:r>
            <a:r>
              <a:rPr lang="en-GB" sz="2000" dirty="0">
                <a:latin typeface="+mj-lt"/>
              </a:rPr>
              <a:t>: </a:t>
            </a:r>
            <a:r>
              <a:rPr lang="en-GB" sz="2000" i="0" dirty="0">
                <a:latin typeface="+mj-lt"/>
              </a:rPr>
              <a:t>legal obligation and tool to support implementation</a:t>
            </a:r>
          </a:p>
          <a:p>
            <a:pPr algn="just" eaLnBrk="0" hangingPunct="0">
              <a:lnSpc>
                <a:spcPct val="80000"/>
              </a:lnSpc>
              <a:spcAft>
                <a:spcPts val="1200"/>
              </a:spcAft>
              <a:buClr>
                <a:srgbClr val="0F5494"/>
              </a:buClr>
              <a:buFont typeface="Wingdings" panose="05000000000000000000" pitchFamily="2" charset="2"/>
              <a:buChar char="Ø"/>
              <a:defRPr/>
            </a:pPr>
            <a:r>
              <a:rPr lang="en-GB" sz="2000" b="1" i="0" dirty="0">
                <a:latin typeface="+mj-lt"/>
              </a:rPr>
              <a:t>Completion</a:t>
            </a:r>
            <a:r>
              <a:rPr lang="en-GB" sz="2000" dirty="0">
                <a:latin typeface="+mj-lt"/>
              </a:rPr>
              <a:t>: </a:t>
            </a:r>
            <a:r>
              <a:rPr lang="en-GB" sz="2000" i="0" dirty="0">
                <a:latin typeface="+mj-lt"/>
              </a:rPr>
              <a:t> before any programme contribution made to FI</a:t>
            </a:r>
          </a:p>
          <a:p>
            <a:pPr algn="just" eaLnBrk="0" hangingPunct="0">
              <a:lnSpc>
                <a:spcPct val="80000"/>
              </a:lnSpc>
              <a:spcAft>
                <a:spcPts val="1200"/>
              </a:spcAft>
              <a:buClr>
                <a:srgbClr val="0F5494"/>
              </a:buClr>
              <a:buFont typeface="Wingdings" panose="05000000000000000000" pitchFamily="2" charset="2"/>
              <a:buChar char="Ø"/>
              <a:defRPr/>
            </a:pPr>
            <a:r>
              <a:rPr lang="en-GB" sz="2000" b="1" i="0" dirty="0">
                <a:latin typeface="+mj-lt"/>
              </a:rPr>
              <a:t>Next steps</a:t>
            </a:r>
            <a:r>
              <a:rPr lang="en-GB" sz="2000" dirty="0">
                <a:latin typeface="+mj-lt"/>
              </a:rPr>
              <a:t>: </a:t>
            </a:r>
            <a:r>
              <a:rPr lang="en-GB" sz="2000" i="0" dirty="0">
                <a:latin typeface="+mj-lt"/>
              </a:rPr>
              <a:t>submission to the programme monitoring committee and publication</a:t>
            </a:r>
          </a:p>
          <a:p>
            <a:pPr algn="just" eaLnBrk="0" hangingPunct="0">
              <a:lnSpc>
                <a:spcPct val="80000"/>
              </a:lnSpc>
              <a:spcAft>
                <a:spcPts val="1200"/>
              </a:spcAft>
              <a:buClr>
                <a:srgbClr val="0F5494"/>
              </a:buClr>
              <a:buFont typeface="Wingdings" panose="05000000000000000000" pitchFamily="2" charset="2"/>
              <a:buChar char="Ø"/>
              <a:defRPr/>
            </a:pPr>
            <a:r>
              <a:rPr lang="en-GB" sz="2000" b="1" i="0" dirty="0">
                <a:latin typeface="+mj-lt"/>
              </a:rPr>
              <a:t>Process</a:t>
            </a:r>
            <a:r>
              <a:rPr lang="en-GB" sz="2000" dirty="0">
                <a:latin typeface="+mj-lt"/>
              </a:rPr>
              <a:t>:  </a:t>
            </a:r>
            <a:r>
              <a:rPr lang="en-GB" sz="2000" i="0" dirty="0">
                <a:latin typeface="+mj-lt"/>
              </a:rPr>
              <a:t>raises awareness and ensures stronger ownership</a:t>
            </a:r>
          </a:p>
        </p:txBody>
      </p:sp>
      <p:sp>
        <p:nvSpPr>
          <p:cNvPr id="3" name="Slide Number Placeholder 2"/>
          <p:cNvSpPr>
            <a:spLocks noGrp="1"/>
          </p:cNvSpPr>
          <p:nvPr>
            <p:ph type="sldNum" sz="quarter" idx="12"/>
          </p:nvPr>
        </p:nvSpPr>
        <p:spPr/>
        <p:txBody>
          <a:bodyPr/>
          <a:lstStyle/>
          <a:p>
            <a:pPr>
              <a:defRPr/>
            </a:pPr>
            <a:fld id="{CDF1C340-CE06-433D-B517-DD81F5BA4C31}" type="slidenum">
              <a:rPr lang="en-GB" sz="1000" smtClean="0"/>
              <a:pPr>
                <a:defRPr/>
              </a:pPr>
              <a:t>31</a:t>
            </a:fld>
            <a:endParaRPr lang="en-GB" sz="1000" dirty="0"/>
          </a:p>
        </p:txBody>
      </p:sp>
      <p:sp>
        <p:nvSpPr>
          <p:cNvPr id="9" name="Rectangle 3"/>
          <p:cNvSpPr>
            <a:spLocks noChangeArrowheads="1"/>
          </p:cNvSpPr>
          <p:nvPr/>
        </p:nvSpPr>
        <p:spPr bwMode="auto">
          <a:xfrm>
            <a:off x="403920" y="1916832"/>
            <a:ext cx="8397179"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0" hangingPunct="0">
              <a:lnSpc>
                <a:spcPct val="80000"/>
              </a:lnSpc>
              <a:spcBef>
                <a:spcPct val="20000"/>
              </a:spcBef>
              <a:spcAft>
                <a:spcPts val="1200"/>
              </a:spcAft>
              <a:buAutoNum type="arabicPeriod"/>
              <a:defRPr/>
            </a:pPr>
            <a:endParaRPr lang="en-GB" sz="2200" dirty="0">
              <a:solidFill>
                <a:srgbClr val="16489F"/>
              </a:solidFill>
              <a:latin typeface="Myriad Pro Black" charset="0"/>
            </a:endParaRPr>
          </a:p>
        </p:txBody>
      </p:sp>
      <p:sp>
        <p:nvSpPr>
          <p:cNvPr id="7" name="Rectangle 3"/>
          <p:cNvSpPr>
            <a:spLocks noChangeArrowheads="1"/>
          </p:cNvSpPr>
          <p:nvPr/>
        </p:nvSpPr>
        <p:spPr bwMode="auto">
          <a:xfrm>
            <a:off x="403920" y="2357264"/>
            <a:ext cx="8476927"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20000"/>
              </a:spcBef>
              <a:spcAft>
                <a:spcPts val="1200"/>
              </a:spcAft>
              <a:buFont typeface="Arial" panose="020B0604020202020204" pitchFamily="34" charset="0"/>
              <a:buChar char="•"/>
              <a:defRPr/>
            </a:pPr>
            <a:endParaRPr lang="en-GB" sz="2400" dirty="0">
              <a:latin typeface="Myriad Pro Black"/>
            </a:endParaRPr>
          </a:p>
        </p:txBody>
      </p:sp>
      <p:sp>
        <p:nvSpPr>
          <p:cNvPr id="8" name="Rectangle 3"/>
          <p:cNvSpPr>
            <a:spLocks noChangeArrowheads="1"/>
          </p:cNvSpPr>
          <p:nvPr/>
        </p:nvSpPr>
        <p:spPr bwMode="auto">
          <a:xfrm>
            <a:off x="556321" y="2060848"/>
            <a:ext cx="824477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lnSpc>
                <a:spcPct val="80000"/>
              </a:lnSpc>
              <a:spcBef>
                <a:spcPct val="20000"/>
              </a:spcBef>
              <a:spcAft>
                <a:spcPts val="1200"/>
              </a:spcAft>
              <a:defRPr/>
            </a:pPr>
            <a:endParaRPr lang="en-GB" sz="2000" dirty="0">
              <a:latin typeface="Myriad Pro Black"/>
            </a:endParaRPr>
          </a:p>
        </p:txBody>
      </p:sp>
    </p:spTree>
    <p:extLst>
      <p:ext uri="{BB962C8B-B14F-4D97-AF65-F5344CB8AC3E}">
        <p14:creationId xmlns:p14="http://schemas.microsoft.com/office/powerpoint/2010/main" val="13714297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936625"/>
          </a:xfrm>
        </p:spPr>
        <p:txBody>
          <a:bodyPr/>
          <a:lstStyle/>
          <a:p>
            <a:pPr algn="ctr"/>
            <a:r>
              <a:rPr lang="en-GB" altLang="en-US" sz="2400" dirty="0">
                <a:solidFill>
                  <a:srgbClr val="C00000"/>
                </a:solidFill>
                <a:latin typeface="+mj-lt"/>
              </a:rPr>
              <a:t>2014-2020 Commission guidance </a:t>
            </a:r>
            <a:br>
              <a:rPr lang="en-GB" altLang="en-US" sz="2400" dirty="0">
                <a:solidFill>
                  <a:srgbClr val="C00000"/>
                </a:solidFill>
                <a:latin typeface="+mj-lt"/>
              </a:rPr>
            </a:br>
            <a:r>
              <a:rPr lang="en-GB" altLang="en-US" sz="2400" dirty="0">
                <a:solidFill>
                  <a:schemeClr val="accent1">
                    <a:lumMod val="50000"/>
                  </a:schemeClr>
                </a:solidFill>
                <a:latin typeface="+mj-lt"/>
              </a:rPr>
              <a:t>W</a:t>
            </a:r>
            <a:r>
              <a:rPr lang="en-GB" sz="2400" dirty="0">
                <a:solidFill>
                  <a:schemeClr val="accent1">
                    <a:lumMod val="50000"/>
                  </a:schemeClr>
                </a:solidFill>
                <a:latin typeface="+mj-lt"/>
              </a:rPr>
              <a:t>orking capital (1)</a:t>
            </a:r>
            <a:endParaRPr lang="en-GB" sz="2400" dirty="0">
              <a:solidFill>
                <a:srgbClr val="C00000"/>
              </a:solidFill>
              <a:latin typeface="+mj-lt"/>
            </a:endParaRPr>
          </a:p>
        </p:txBody>
      </p:sp>
      <p:sp>
        <p:nvSpPr>
          <p:cNvPr id="3" name="Content Placeholder 2"/>
          <p:cNvSpPr>
            <a:spLocks noGrp="1"/>
          </p:cNvSpPr>
          <p:nvPr>
            <p:ph idx="1"/>
          </p:nvPr>
        </p:nvSpPr>
        <p:spPr>
          <a:xfrm>
            <a:off x="467544" y="2348880"/>
            <a:ext cx="8229600" cy="3600500"/>
          </a:xfrm>
        </p:spPr>
        <p:txBody>
          <a:bodyPr/>
          <a:lstStyle/>
          <a:p>
            <a:pPr marL="0" indent="0" algn="just">
              <a:spcBef>
                <a:spcPts val="0"/>
              </a:spcBef>
              <a:spcAft>
                <a:spcPts val="1200"/>
              </a:spcAft>
              <a:buNone/>
            </a:pPr>
            <a:r>
              <a:rPr lang="en-GB" sz="2000" i="0" kern="1200" dirty="0">
                <a:latin typeface="+mj-lt"/>
              </a:rPr>
              <a:t>S</a:t>
            </a:r>
            <a:r>
              <a:rPr lang="en-GB" sz="2000" b="0" i="0" kern="1200" dirty="0">
                <a:latin typeface="+mj-lt"/>
              </a:rPr>
              <a:t>upport for working capital in enterprises </a:t>
            </a:r>
            <a:r>
              <a:rPr lang="en-GB" sz="2000" b="1" i="0" kern="1200" dirty="0">
                <a:latin typeface="+mj-lt"/>
              </a:rPr>
              <a:t>is eligible </a:t>
            </a:r>
            <a:r>
              <a:rPr lang="en-GB" sz="2000" b="0" i="0" kern="1200" dirty="0">
                <a:latin typeface="+mj-lt"/>
              </a:rPr>
              <a:t>as a mode of support to enterprises through financial instruments within certain conditions.</a:t>
            </a:r>
          </a:p>
          <a:p>
            <a:pPr marL="0" indent="0" algn="just">
              <a:spcBef>
                <a:spcPts val="0"/>
              </a:spcBef>
              <a:spcAft>
                <a:spcPts val="1200"/>
              </a:spcAft>
              <a:buNone/>
            </a:pPr>
            <a:r>
              <a:rPr lang="en-GB" sz="2000" i="0" dirty="0">
                <a:latin typeface="+mj-lt"/>
              </a:rPr>
              <a:t>Working capital is explicitly mentioned in Article 37(4) CPR but firmly embedded in the context of CPR rules, fund specific conditions and State aid.</a:t>
            </a:r>
          </a:p>
          <a:p>
            <a:pPr marL="457200" indent="-457200" eaLnBrk="0" hangingPunct="0">
              <a:lnSpc>
                <a:spcPct val="80000"/>
              </a:lnSpc>
              <a:spcAft>
                <a:spcPts val="1200"/>
              </a:spcAft>
              <a:buClrTx/>
              <a:buFont typeface="+mj-lt"/>
              <a:buAutoNum type="arabicPeriod"/>
              <a:defRPr/>
            </a:pPr>
            <a:r>
              <a:rPr lang="en-GB" sz="2000" i="0" dirty="0">
                <a:latin typeface="+mj-lt"/>
              </a:rPr>
              <a:t>Eligibility of working capital is not </a:t>
            </a:r>
            <a:r>
              <a:rPr lang="en-GB" sz="2000" b="1" i="0" dirty="0">
                <a:latin typeface="+mj-lt"/>
              </a:rPr>
              <a:t>generic</a:t>
            </a:r>
            <a:r>
              <a:rPr lang="en-GB" sz="2000" i="0" dirty="0">
                <a:latin typeface="+mj-lt"/>
              </a:rPr>
              <a:t> (CPR provisions! Fund specific rules! ESIF programme conditions!)</a:t>
            </a:r>
          </a:p>
          <a:p>
            <a:pPr marL="457200" indent="-457200" eaLnBrk="0" hangingPunct="0">
              <a:lnSpc>
                <a:spcPct val="80000"/>
              </a:lnSpc>
              <a:spcAft>
                <a:spcPts val="1200"/>
              </a:spcAft>
              <a:buClrTx/>
              <a:buFont typeface="+mj-lt"/>
              <a:buAutoNum type="arabicPeriod"/>
              <a:defRPr/>
            </a:pPr>
            <a:r>
              <a:rPr lang="en-GB" sz="2000" i="0" dirty="0">
                <a:latin typeface="+mj-lt"/>
              </a:rPr>
              <a:t>Support of working capital and its eligibility will be more </a:t>
            </a:r>
            <a:r>
              <a:rPr lang="en-GB" sz="2000" b="1" i="0" dirty="0">
                <a:latin typeface="+mj-lt"/>
              </a:rPr>
              <a:t>on a case by case basis</a:t>
            </a:r>
            <a:r>
              <a:rPr lang="en-GB" sz="2000" i="0" dirty="0">
                <a:latin typeface="+mj-lt"/>
              </a:rPr>
              <a:t>.</a:t>
            </a:r>
          </a:p>
        </p:txBody>
      </p:sp>
      <p:sp>
        <p:nvSpPr>
          <p:cNvPr id="4" name="Slide Number Placeholder 3"/>
          <p:cNvSpPr>
            <a:spLocks noGrp="1"/>
          </p:cNvSpPr>
          <p:nvPr>
            <p:ph type="sldNum" sz="quarter" idx="12"/>
          </p:nvPr>
        </p:nvSpPr>
        <p:spPr/>
        <p:txBody>
          <a:bodyPr/>
          <a:lstStyle/>
          <a:p>
            <a:pPr>
              <a:defRPr/>
            </a:pPr>
            <a:fld id="{CDF1C340-CE06-433D-B517-DD81F5BA4C31}" type="slidenum">
              <a:rPr lang="en-GB" smtClean="0"/>
              <a:pPr>
                <a:defRPr/>
              </a:pPr>
              <a:t>32</a:t>
            </a:fld>
            <a:endParaRPr lang="en-GB" dirty="0"/>
          </a:p>
        </p:txBody>
      </p:sp>
    </p:spTree>
    <p:extLst>
      <p:ext uri="{BB962C8B-B14F-4D97-AF65-F5344CB8AC3E}">
        <p14:creationId xmlns:p14="http://schemas.microsoft.com/office/powerpoint/2010/main" val="187340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altLang="en-US" sz="2400" dirty="0">
                <a:solidFill>
                  <a:srgbClr val="C00000"/>
                </a:solidFill>
                <a:latin typeface="+mj-lt"/>
              </a:rPr>
              <a:t>2014-2020 Commission guidance published</a:t>
            </a:r>
            <a:br>
              <a:rPr lang="en-GB" altLang="en-US" sz="2400" dirty="0">
                <a:solidFill>
                  <a:srgbClr val="C00000"/>
                </a:solidFill>
                <a:latin typeface="+mj-lt"/>
              </a:rPr>
            </a:br>
            <a:r>
              <a:rPr lang="en-GB" altLang="en-US" sz="2400" dirty="0">
                <a:solidFill>
                  <a:schemeClr val="accent1">
                    <a:lumMod val="50000"/>
                  </a:schemeClr>
                </a:solidFill>
                <a:latin typeface="+mj-lt"/>
              </a:rPr>
              <a:t>W</a:t>
            </a:r>
            <a:r>
              <a:rPr lang="en-GB" sz="2400" dirty="0">
                <a:solidFill>
                  <a:schemeClr val="accent1">
                    <a:lumMod val="50000"/>
                  </a:schemeClr>
                </a:solidFill>
                <a:latin typeface="+mj-lt"/>
              </a:rPr>
              <a:t>orking capital (2)</a:t>
            </a:r>
            <a:endParaRPr lang="en-GB" sz="2800" dirty="0">
              <a:solidFill>
                <a:srgbClr val="2752A9"/>
              </a:solidFill>
              <a:latin typeface="+mj-lt"/>
            </a:endParaRPr>
          </a:p>
        </p:txBody>
      </p:sp>
      <p:sp>
        <p:nvSpPr>
          <p:cNvPr id="7" name="Content Placeholder 6"/>
          <p:cNvSpPr>
            <a:spLocks noGrp="1"/>
          </p:cNvSpPr>
          <p:nvPr>
            <p:ph idx="1"/>
          </p:nvPr>
        </p:nvSpPr>
        <p:spPr/>
        <p:txBody>
          <a:bodyPr/>
          <a:lstStyle/>
          <a:p>
            <a:pPr marL="0" lvl="0" indent="0" eaLnBrk="0" hangingPunct="0">
              <a:lnSpc>
                <a:spcPct val="80000"/>
              </a:lnSpc>
              <a:spcAft>
                <a:spcPts val="1200"/>
              </a:spcAft>
              <a:buClrTx/>
              <a:buNone/>
              <a:defRPr/>
            </a:pPr>
            <a:r>
              <a:rPr lang="en-GB" b="1" kern="1200" dirty="0">
                <a:latin typeface="+mj-lt"/>
              </a:rPr>
              <a:t>Case by case assessment</a:t>
            </a:r>
            <a:endParaRPr lang="en-GB" kern="1200" dirty="0">
              <a:latin typeface="+mj-lt"/>
            </a:endParaRPr>
          </a:p>
          <a:p>
            <a:pPr lvl="0" algn="just" eaLnBrk="0" hangingPunct="0">
              <a:lnSpc>
                <a:spcPct val="80000"/>
              </a:lnSpc>
              <a:spcAft>
                <a:spcPts val="1200"/>
              </a:spcAft>
              <a:buClrTx/>
              <a:defRPr/>
            </a:pPr>
            <a:r>
              <a:rPr lang="en-GB" sz="2000" kern="1200" dirty="0">
                <a:latin typeface="+mj-lt"/>
              </a:rPr>
              <a:t>ESIF support for working capital in enterprises, as for any investment financing to enterprises through financial instruments, is subject to compliance with </a:t>
            </a:r>
            <a:r>
              <a:rPr lang="en-GB" sz="2000" b="1" kern="1200" dirty="0">
                <a:latin typeface="+mj-lt"/>
              </a:rPr>
              <a:t>two basic eligibility criteria</a:t>
            </a:r>
            <a:r>
              <a:rPr lang="en-GB" sz="2000" kern="1200" dirty="0">
                <a:latin typeface="+mj-lt"/>
              </a:rPr>
              <a:t>: the types of enterprise and seven support targets under Article 37(4)</a:t>
            </a:r>
          </a:p>
          <a:p>
            <a:pPr lvl="0" algn="just" eaLnBrk="0" hangingPunct="0">
              <a:lnSpc>
                <a:spcPct val="80000"/>
              </a:lnSpc>
              <a:spcAft>
                <a:spcPts val="1200"/>
              </a:spcAft>
              <a:buClrTx/>
              <a:defRPr/>
            </a:pPr>
            <a:r>
              <a:rPr lang="en-GB" sz="2000" kern="1200" dirty="0">
                <a:latin typeface="+mj-lt"/>
              </a:rPr>
              <a:t>The fund manager will have to assess based </a:t>
            </a:r>
            <a:r>
              <a:rPr lang="en-GB" sz="2000" b="1" kern="1200" dirty="0">
                <a:latin typeface="+mj-lt"/>
              </a:rPr>
              <a:t>on the business plan </a:t>
            </a:r>
            <a:r>
              <a:rPr lang="en-GB" sz="2000" kern="1200" dirty="0">
                <a:latin typeface="+mj-lt"/>
              </a:rPr>
              <a:t>whether the investment proposed:</a:t>
            </a:r>
          </a:p>
          <a:p>
            <a:pPr marL="893763" lvl="0" indent="-538163" eaLnBrk="0" hangingPunct="0">
              <a:lnSpc>
                <a:spcPct val="80000"/>
              </a:lnSpc>
              <a:spcAft>
                <a:spcPts val="1200"/>
              </a:spcAft>
              <a:buClrTx/>
              <a:buFont typeface="Arial" panose="020B0604020202020204" pitchFamily="34" charset="0"/>
              <a:buChar char="•"/>
              <a:defRPr/>
            </a:pPr>
            <a:r>
              <a:rPr lang="en-GB" sz="2000" kern="1200" dirty="0">
                <a:latin typeface="+mj-lt"/>
              </a:rPr>
              <a:t>is potentially </a:t>
            </a:r>
            <a:r>
              <a:rPr lang="en-GB" sz="2000" u="sng" kern="1200" dirty="0">
                <a:latin typeface="+mj-lt"/>
              </a:rPr>
              <a:t>financially viable </a:t>
            </a:r>
          </a:p>
          <a:p>
            <a:pPr marL="893763" lvl="0" indent="-538163" eaLnBrk="0" hangingPunct="0">
              <a:lnSpc>
                <a:spcPct val="80000"/>
              </a:lnSpc>
              <a:spcAft>
                <a:spcPts val="1200"/>
              </a:spcAft>
              <a:buClrTx/>
              <a:buFont typeface="Arial" panose="020B0604020202020204" pitchFamily="34" charset="0"/>
              <a:buChar char="•"/>
              <a:defRPr/>
            </a:pPr>
            <a:r>
              <a:rPr lang="en-GB" sz="2000" kern="1200" dirty="0">
                <a:latin typeface="+mj-lt"/>
              </a:rPr>
              <a:t>the amount and proportion of working capital is </a:t>
            </a:r>
            <a:r>
              <a:rPr lang="en-GB" sz="2000" u="sng" kern="1200" dirty="0">
                <a:latin typeface="+mj-lt"/>
              </a:rPr>
              <a:t>justified</a:t>
            </a:r>
            <a:r>
              <a:rPr lang="en-GB" sz="2000" kern="1200" dirty="0">
                <a:latin typeface="+mj-lt"/>
              </a:rPr>
              <a:t> in business and economic terms</a:t>
            </a:r>
          </a:p>
        </p:txBody>
      </p:sp>
      <p:sp>
        <p:nvSpPr>
          <p:cNvPr id="3" name="Slide Number Placeholder 2"/>
          <p:cNvSpPr>
            <a:spLocks noGrp="1"/>
          </p:cNvSpPr>
          <p:nvPr>
            <p:ph type="sldNum" sz="quarter" idx="12"/>
          </p:nvPr>
        </p:nvSpPr>
        <p:spPr/>
        <p:txBody>
          <a:bodyPr/>
          <a:lstStyle/>
          <a:p>
            <a:pPr>
              <a:defRPr/>
            </a:pPr>
            <a:fld id="{CDF1C340-CE06-433D-B517-DD81F5BA4C31}" type="slidenum">
              <a:rPr lang="en-GB" sz="1000" smtClean="0"/>
              <a:pPr>
                <a:defRPr/>
              </a:pPr>
              <a:t>33</a:t>
            </a:fld>
            <a:endParaRPr lang="en-GB" sz="1000" dirty="0"/>
          </a:p>
        </p:txBody>
      </p:sp>
    </p:spTree>
    <p:extLst>
      <p:ext uri="{BB962C8B-B14F-4D97-AF65-F5344CB8AC3E}">
        <p14:creationId xmlns:p14="http://schemas.microsoft.com/office/powerpoint/2010/main" val="22738747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211"/>
          <a:stretch/>
        </p:blipFill>
        <p:spPr bwMode="auto">
          <a:xfrm>
            <a:off x="4657349" y="2348880"/>
            <a:ext cx="4233139" cy="417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pPr algn="ctr"/>
            <a:r>
              <a:rPr lang="en-GB" altLang="en-US" sz="2400" dirty="0">
                <a:solidFill>
                  <a:srgbClr val="C00000"/>
                </a:solidFill>
                <a:latin typeface="+mj-lt"/>
              </a:rPr>
              <a:t>2014-2020 Commission guidance published</a:t>
            </a:r>
            <a:br>
              <a:rPr lang="en-GB" altLang="en-US" sz="2400" dirty="0">
                <a:solidFill>
                  <a:srgbClr val="C00000"/>
                </a:solidFill>
                <a:latin typeface="+mj-lt"/>
              </a:rPr>
            </a:br>
            <a:r>
              <a:rPr lang="en-GB" altLang="en-US" sz="2400" dirty="0">
                <a:solidFill>
                  <a:schemeClr val="accent1">
                    <a:lumMod val="50000"/>
                  </a:schemeClr>
                </a:solidFill>
                <a:latin typeface="+mj-lt"/>
              </a:rPr>
              <a:t>P</a:t>
            </a:r>
            <a:r>
              <a:rPr lang="en-GB" sz="2400" dirty="0">
                <a:solidFill>
                  <a:schemeClr val="accent1">
                    <a:lumMod val="50000"/>
                  </a:schemeClr>
                </a:solidFill>
                <a:latin typeface="+mj-lt"/>
              </a:rPr>
              <a:t>hased payments (1)</a:t>
            </a:r>
          </a:p>
        </p:txBody>
      </p:sp>
      <p:sp>
        <p:nvSpPr>
          <p:cNvPr id="10" name="Content Placeholder 9"/>
          <p:cNvSpPr>
            <a:spLocks noGrp="1"/>
          </p:cNvSpPr>
          <p:nvPr>
            <p:ph idx="1"/>
          </p:nvPr>
        </p:nvSpPr>
        <p:spPr>
          <a:xfrm>
            <a:off x="457200" y="2276872"/>
            <a:ext cx="4474840" cy="4392488"/>
          </a:xfrm>
        </p:spPr>
        <p:txBody>
          <a:bodyPr/>
          <a:lstStyle/>
          <a:p>
            <a:pPr marL="0" lvl="0" indent="0">
              <a:spcBef>
                <a:spcPts val="600"/>
              </a:spcBef>
              <a:spcAft>
                <a:spcPts val="600"/>
              </a:spcAft>
              <a:buClrTx/>
              <a:buNone/>
            </a:pPr>
            <a:r>
              <a:rPr lang="fr-BE" sz="1600" b="1" i="0" kern="1200" dirty="0">
                <a:latin typeface="+mj-lt"/>
              </a:rPr>
              <a:t>Main concepts:</a:t>
            </a:r>
          </a:p>
          <a:p>
            <a:pPr marL="0" lvl="0" indent="0">
              <a:spcBef>
                <a:spcPts val="600"/>
              </a:spcBef>
              <a:spcAft>
                <a:spcPts val="600"/>
              </a:spcAft>
              <a:buClrTx/>
              <a:buFont typeface="+mj-lt"/>
              <a:buAutoNum type="arabicPeriod"/>
            </a:pPr>
            <a:r>
              <a:rPr lang="en-GB" sz="1600" b="1" i="0" kern="1200" dirty="0">
                <a:latin typeface="+mj-lt"/>
              </a:rPr>
              <a:t> ESIF programme contribution</a:t>
            </a:r>
            <a:r>
              <a:rPr lang="en-GB" sz="1600" i="0" kern="1200" dirty="0">
                <a:latin typeface="+mj-lt"/>
              </a:rPr>
              <a:t> to financial instrument (ESIF contribution and  national co-financing</a:t>
            </a:r>
            <a:r>
              <a:rPr lang="en-GB" sz="1600" i="0" u="sng" kern="1200" dirty="0">
                <a:latin typeface="+mj-lt"/>
              </a:rPr>
              <a:t>)</a:t>
            </a:r>
            <a:endParaRPr lang="en-GB" sz="1600" b="1" i="0" kern="1200" dirty="0">
              <a:latin typeface="+mj-lt"/>
            </a:endParaRPr>
          </a:p>
          <a:p>
            <a:pPr marL="0" lvl="0" indent="0">
              <a:spcBef>
                <a:spcPts val="600"/>
              </a:spcBef>
              <a:spcAft>
                <a:spcPts val="600"/>
              </a:spcAft>
              <a:buClrTx/>
              <a:buFont typeface="+mj-lt"/>
              <a:buAutoNum type="arabicPeriod"/>
            </a:pPr>
            <a:r>
              <a:rPr lang="en-GB" sz="1600" b="1" i="0" kern="1200" dirty="0">
                <a:latin typeface="+mj-lt"/>
              </a:rPr>
              <a:t> National co-financing at the level of FI operation</a:t>
            </a:r>
          </a:p>
          <a:p>
            <a:pPr marL="265113" lvl="0" indent="-265113">
              <a:spcBef>
                <a:spcPts val="0"/>
              </a:spcBef>
              <a:spcAft>
                <a:spcPts val="0"/>
              </a:spcAft>
              <a:buClrTx/>
              <a:buFont typeface="Arial" panose="020B0604020202020204" pitchFamily="34" charset="0"/>
              <a:buChar char="•"/>
            </a:pPr>
            <a:r>
              <a:rPr lang="en-GB" sz="1600" i="0" kern="1200" dirty="0">
                <a:latin typeface="+mj-lt"/>
              </a:rPr>
              <a:t>can be different than at PA level, </a:t>
            </a:r>
          </a:p>
          <a:p>
            <a:pPr marL="265113" lvl="0" indent="-265113">
              <a:spcBef>
                <a:spcPts val="0"/>
              </a:spcBef>
              <a:spcAft>
                <a:spcPts val="0"/>
              </a:spcAft>
              <a:buClrTx/>
              <a:buFont typeface="Arial" panose="020B0604020202020204" pitchFamily="34" charset="0"/>
              <a:buChar char="•"/>
            </a:pPr>
            <a:r>
              <a:rPr lang="en-GB" sz="1600" i="0" kern="1200" dirty="0">
                <a:latin typeface="+mj-lt"/>
              </a:rPr>
              <a:t>can be private/public, </a:t>
            </a:r>
          </a:p>
          <a:p>
            <a:pPr marL="265113" lvl="0" indent="-265113">
              <a:spcBef>
                <a:spcPts val="0"/>
              </a:spcBef>
              <a:spcAft>
                <a:spcPts val="0"/>
              </a:spcAft>
              <a:buClrTx/>
              <a:buFont typeface="Arial" panose="020B0604020202020204" pitchFamily="34" charset="0"/>
              <a:buChar char="•"/>
            </a:pPr>
            <a:r>
              <a:rPr lang="en-GB" sz="1600" i="0" kern="1200" dirty="0">
                <a:latin typeface="+mj-lt"/>
              </a:rPr>
              <a:t>can come at different levels:  MA (e.g. regional budget), </a:t>
            </a:r>
            <a:r>
              <a:rPr lang="en-GB" sz="1600" i="0" kern="1200" dirty="0" err="1">
                <a:latin typeface="+mj-lt"/>
              </a:rPr>
              <a:t>FoF</a:t>
            </a:r>
            <a:r>
              <a:rPr lang="en-GB" sz="1600" i="0" kern="1200" dirty="0">
                <a:latin typeface="+mj-lt"/>
              </a:rPr>
              <a:t> (e.g. national resources), financial intermediary (e.g. own resources), or at the level of investment in final recipient (e.g. co-investment by business angel).</a:t>
            </a:r>
          </a:p>
          <a:p>
            <a:pPr marL="0" lvl="0" indent="0">
              <a:spcBef>
                <a:spcPts val="0"/>
              </a:spcBef>
              <a:spcAft>
                <a:spcPts val="0"/>
              </a:spcAft>
              <a:buClrTx/>
              <a:buNone/>
            </a:pPr>
            <a:r>
              <a:rPr lang="en-GB" sz="1600" i="0" kern="1200" dirty="0">
                <a:latin typeface="+mj-lt"/>
              </a:rPr>
              <a:t>!!! Own contribution by final recipient does NOT count as national co-financing</a:t>
            </a:r>
          </a:p>
          <a:p>
            <a:endParaRPr lang="en-GB" sz="1600" dirty="0">
              <a:latin typeface="+mj-lt"/>
            </a:endParaRPr>
          </a:p>
        </p:txBody>
      </p:sp>
      <p:sp>
        <p:nvSpPr>
          <p:cNvPr id="3" name="Slide Number Placeholder 2"/>
          <p:cNvSpPr>
            <a:spLocks noGrp="1"/>
          </p:cNvSpPr>
          <p:nvPr>
            <p:ph type="sldNum" sz="quarter" idx="12"/>
          </p:nvPr>
        </p:nvSpPr>
        <p:spPr/>
        <p:txBody>
          <a:bodyPr/>
          <a:lstStyle/>
          <a:p>
            <a:pPr>
              <a:defRPr/>
            </a:pPr>
            <a:fld id="{CDF1C340-CE06-433D-B517-DD81F5BA4C31}" type="slidenum">
              <a:rPr lang="en-GB" sz="1000" smtClean="0"/>
              <a:pPr>
                <a:defRPr/>
              </a:pPr>
              <a:t>34</a:t>
            </a:fld>
            <a:endParaRPr lang="en-GB" sz="1000" dirty="0"/>
          </a:p>
        </p:txBody>
      </p:sp>
      <p:sp>
        <p:nvSpPr>
          <p:cNvPr id="9" name="Rectangle 3"/>
          <p:cNvSpPr>
            <a:spLocks noChangeArrowheads="1"/>
          </p:cNvSpPr>
          <p:nvPr/>
        </p:nvSpPr>
        <p:spPr bwMode="auto">
          <a:xfrm>
            <a:off x="215193" y="1916832"/>
            <a:ext cx="8549579"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0" hangingPunct="0">
              <a:lnSpc>
                <a:spcPct val="80000"/>
              </a:lnSpc>
              <a:spcBef>
                <a:spcPct val="20000"/>
              </a:spcBef>
              <a:spcAft>
                <a:spcPts val="1200"/>
              </a:spcAft>
              <a:buAutoNum type="arabicPeriod"/>
              <a:defRPr/>
            </a:pPr>
            <a:endParaRPr lang="en-GB" sz="2200" dirty="0">
              <a:solidFill>
                <a:srgbClr val="16489F"/>
              </a:solidFill>
              <a:latin typeface="Myriad Pro Black" charset="0"/>
            </a:endParaRPr>
          </a:p>
        </p:txBody>
      </p:sp>
      <p:sp>
        <p:nvSpPr>
          <p:cNvPr id="5" name="Rectangle 3"/>
          <p:cNvSpPr>
            <a:spLocks noChangeArrowheads="1"/>
          </p:cNvSpPr>
          <p:nvPr/>
        </p:nvSpPr>
        <p:spPr bwMode="auto">
          <a:xfrm>
            <a:off x="318925" y="2256696"/>
            <a:ext cx="8476927"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80000"/>
              </a:lnSpc>
              <a:spcBef>
                <a:spcPct val="20000"/>
              </a:spcBef>
              <a:spcAft>
                <a:spcPts val="1200"/>
              </a:spcAft>
              <a:defRPr/>
            </a:pPr>
            <a:endParaRPr lang="en-GB" sz="2200" dirty="0">
              <a:latin typeface="Myriad Pro Black" charset="0"/>
            </a:endParaRPr>
          </a:p>
        </p:txBody>
      </p:sp>
    </p:spTree>
    <p:extLst>
      <p:ext uri="{BB962C8B-B14F-4D97-AF65-F5344CB8AC3E}">
        <p14:creationId xmlns:p14="http://schemas.microsoft.com/office/powerpoint/2010/main" val="13779198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936625"/>
          </a:xfrm>
        </p:spPr>
        <p:txBody>
          <a:bodyPr/>
          <a:lstStyle/>
          <a:p>
            <a:pPr algn="ctr"/>
            <a:r>
              <a:rPr lang="en-GB" altLang="en-US" sz="2400" dirty="0">
                <a:solidFill>
                  <a:srgbClr val="C00000"/>
                </a:solidFill>
                <a:latin typeface="+mj-lt"/>
              </a:rPr>
              <a:t>2014-2020 Commission guidance published</a:t>
            </a:r>
            <a:br>
              <a:rPr lang="en-GB" altLang="en-US" sz="2400" dirty="0">
                <a:solidFill>
                  <a:srgbClr val="C00000"/>
                </a:solidFill>
                <a:latin typeface="+mj-lt"/>
              </a:rPr>
            </a:br>
            <a:r>
              <a:rPr lang="en-GB" altLang="en-US" sz="2400" dirty="0">
                <a:solidFill>
                  <a:schemeClr val="accent1">
                    <a:lumMod val="50000"/>
                  </a:schemeClr>
                </a:solidFill>
                <a:latin typeface="+mj-lt"/>
              </a:rPr>
              <a:t>P</a:t>
            </a:r>
            <a:r>
              <a:rPr lang="en-GB" sz="2400" dirty="0">
                <a:solidFill>
                  <a:schemeClr val="accent1">
                    <a:lumMod val="50000"/>
                  </a:schemeClr>
                </a:solidFill>
                <a:latin typeface="+mj-lt"/>
              </a:rPr>
              <a:t>hased payments (2)</a:t>
            </a:r>
            <a:endParaRPr lang="en-GB" sz="2400" dirty="0">
              <a:solidFill>
                <a:srgbClr val="C00000"/>
              </a:solidFill>
              <a:latin typeface="+mj-lt"/>
            </a:endParaRPr>
          </a:p>
        </p:txBody>
      </p:sp>
      <p:sp>
        <p:nvSpPr>
          <p:cNvPr id="3" name="Content Placeholder 2"/>
          <p:cNvSpPr>
            <a:spLocks noGrp="1"/>
          </p:cNvSpPr>
          <p:nvPr>
            <p:ph idx="1"/>
          </p:nvPr>
        </p:nvSpPr>
        <p:spPr>
          <a:xfrm>
            <a:off x="395536" y="2348880"/>
            <a:ext cx="8229600" cy="4176465"/>
          </a:xfrm>
        </p:spPr>
        <p:txBody>
          <a:bodyPr/>
          <a:lstStyle/>
          <a:p>
            <a:pPr marL="0" indent="0">
              <a:buClr>
                <a:srgbClr val="0F5494"/>
              </a:buClr>
              <a:buNone/>
            </a:pPr>
            <a:r>
              <a:rPr lang="en-GB" sz="2000" b="1" i="0" u="sng" dirty="0">
                <a:latin typeface="+mj-lt"/>
              </a:rPr>
              <a:t>Main changes </a:t>
            </a:r>
            <a:r>
              <a:rPr lang="en-GB" sz="2000" i="0" dirty="0">
                <a:latin typeface="+mj-lt"/>
              </a:rPr>
              <a:t>in relation 2007-2013 period: </a:t>
            </a:r>
          </a:p>
          <a:p>
            <a:pPr marL="0" indent="0">
              <a:buClr>
                <a:srgbClr val="0F5494"/>
              </a:buClr>
              <a:buNone/>
            </a:pPr>
            <a:endParaRPr lang="en-GB" sz="2000" i="0" dirty="0">
              <a:latin typeface="+mj-lt"/>
            </a:endParaRPr>
          </a:p>
          <a:p>
            <a:pPr>
              <a:buClr>
                <a:srgbClr val="0F5494"/>
              </a:buClr>
              <a:buFont typeface="Wingdings" panose="05000000000000000000" pitchFamily="2" charset="2"/>
              <a:buChar char="Ø"/>
            </a:pPr>
            <a:r>
              <a:rPr lang="en-GB" sz="1600" b="1" i="0" dirty="0">
                <a:latin typeface="+mj-lt"/>
              </a:rPr>
              <a:t>phasing of max 25% of committed programme </a:t>
            </a:r>
            <a:r>
              <a:rPr lang="en-GB" sz="1600" i="0" dirty="0">
                <a:latin typeface="+mj-lt"/>
              </a:rPr>
              <a:t>amount in FA paid, </a:t>
            </a:r>
          </a:p>
          <a:p>
            <a:pPr marL="342900" lvl="1" indent="-342900">
              <a:buClr>
                <a:srgbClr val="0F5494"/>
              </a:buClr>
              <a:buFont typeface="Wingdings" panose="05000000000000000000" pitchFamily="2" charset="2"/>
              <a:buChar char="Ø"/>
            </a:pPr>
            <a:r>
              <a:rPr lang="en-GB" altLang="en-US" sz="1600" b="1" dirty="0">
                <a:latin typeface="+mj-lt"/>
              </a:rPr>
              <a:t>subsequent payments from Commission</a:t>
            </a:r>
          </a:p>
          <a:p>
            <a:pPr marL="355600" lvl="1" indent="0">
              <a:buClr>
                <a:srgbClr val="0F5494"/>
              </a:buClr>
              <a:buNone/>
            </a:pPr>
            <a:r>
              <a:rPr lang="en-GB" altLang="en-US" sz="1600" b="0" dirty="0">
                <a:latin typeface="+mj-lt"/>
              </a:rPr>
              <a:t>subject to implementation on the ground </a:t>
            </a:r>
          </a:p>
          <a:p>
            <a:pPr marL="355600" lvl="1" indent="0">
              <a:buClr>
                <a:srgbClr val="0F5494"/>
              </a:buClr>
              <a:buNone/>
            </a:pPr>
            <a:r>
              <a:rPr lang="en-GB" sz="1600" b="0" dirty="0">
                <a:latin typeface="+mj-lt"/>
              </a:rPr>
              <a:t>(60% second application, 85% subsequent applications)</a:t>
            </a:r>
            <a:endParaRPr lang="en-GB" sz="1600" b="0" i="0" dirty="0">
              <a:latin typeface="+mj-lt"/>
            </a:endParaRPr>
          </a:p>
          <a:p>
            <a:pPr>
              <a:buClr>
                <a:srgbClr val="0F5494"/>
              </a:buClr>
              <a:buFont typeface="Wingdings" panose="05000000000000000000" pitchFamily="2" charset="2"/>
              <a:buChar char="Ø"/>
            </a:pPr>
            <a:r>
              <a:rPr lang="en-GB" sz="1600" b="1" i="0" dirty="0">
                <a:latin typeface="+mj-lt"/>
              </a:rPr>
              <a:t>flexibility for national co-financing</a:t>
            </a:r>
          </a:p>
          <a:p>
            <a:pPr marL="0" indent="0">
              <a:buClr>
                <a:srgbClr val="0F5494"/>
              </a:buClr>
              <a:buNone/>
            </a:pPr>
            <a:endParaRPr lang="fr-BE" sz="1600" i="0" dirty="0">
              <a:latin typeface="+mj-lt"/>
            </a:endParaRPr>
          </a:p>
          <a:p>
            <a:pPr marL="0" indent="0">
              <a:buClr>
                <a:srgbClr val="0F5494"/>
              </a:buClr>
              <a:buNone/>
            </a:pPr>
            <a:endParaRPr lang="en-GB" sz="1600" b="1" i="0" dirty="0">
              <a:latin typeface="+mj-lt"/>
            </a:endParaRPr>
          </a:p>
          <a:p>
            <a:pPr marL="0" indent="0">
              <a:buClr>
                <a:srgbClr val="0F5494"/>
              </a:buClr>
              <a:buNone/>
            </a:pPr>
            <a:r>
              <a:rPr lang="en-GB" sz="1600" b="1" i="0" dirty="0">
                <a:latin typeface="+mj-lt"/>
              </a:rPr>
              <a:t>Applicability!</a:t>
            </a:r>
          </a:p>
          <a:p>
            <a:pPr>
              <a:buClr>
                <a:srgbClr val="0F5494"/>
              </a:buClr>
              <a:buFontTx/>
              <a:buChar char="-"/>
            </a:pPr>
            <a:r>
              <a:rPr lang="en-GB" sz="1600" i="0" dirty="0">
                <a:latin typeface="+mj-lt"/>
              </a:rPr>
              <a:t>Formally MS –COM, but ..</a:t>
            </a:r>
          </a:p>
          <a:p>
            <a:pPr>
              <a:buClr>
                <a:srgbClr val="0F5494"/>
              </a:buClr>
              <a:buFontTx/>
              <a:buChar char="-"/>
            </a:pPr>
            <a:r>
              <a:rPr lang="en-GB" sz="1600" i="0" dirty="0">
                <a:latin typeface="+mj-lt"/>
              </a:rPr>
              <a:t>NOT for "SME initiative" and "FI</a:t>
            </a:r>
          </a:p>
          <a:p>
            <a:pPr marL="355600" indent="0">
              <a:buClr>
                <a:srgbClr val="0F5494"/>
              </a:buClr>
              <a:buNone/>
            </a:pPr>
            <a:r>
              <a:rPr lang="en-GB" sz="1600" i="0" dirty="0">
                <a:latin typeface="+mj-lt"/>
              </a:rPr>
              <a:t>directly managed by MA"</a:t>
            </a:r>
          </a:p>
        </p:txBody>
      </p:sp>
      <p:sp>
        <p:nvSpPr>
          <p:cNvPr id="4" name="Slide Number Placeholder 3"/>
          <p:cNvSpPr>
            <a:spLocks noGrp="1"/>
          </p:cNvSpPr>
          <p:nvPr>
            <p:ph type="sldNum" sz="quarter" idx="12"/>
          </p:nvPr>
        </p:nvSpPr>
        <p:spPr/>
        <p:txBody>
          <a:bodyPr/>
          <a:lstStyle/>
          <a:p>
            <a:pPr>
              <a:defRPr/>
            </a:pPr>
            <a:fld id="{38D23EEE-1110-48A4-82AE-BA59A03A7318}" type="slidenum">
              <a:rPr lang="en-GB" smtClean="0"/>
              <a:pPr>
                <a:defRPr/>
              </a:pPr>
              <a:t>35</a:t>
            </a:fld>
            <a:endParaRPr lang="en-GB" dirty="0"/>
          </a:p>
        </p:txBody>
      </p:sp>
    </p:spTree>
    <p:extLst>
      <p:ext uri="{BB962C8B-B14F-4D97-AF65-F5344CB8AC3E}">
        <p14:creationId xmlns:p14="http://schemas.microsoft.com/office/powerpoint/2010/main" val="952142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sz="2400" dirty="0">
                <a:solidFill>
                  <a:srgbClr val="C00000"/>
                </a:solidFill>
                <a:latin typeface="+mj-lt"/>
              </a:rPr>
              <a:t>2014-2020 Commission guidance published</a:t>
            </a:r>
            <a:br>
              <a:rPr lang="en-GB" altLang="en-US" sz="2400" dirty="0">
                <a:solidFill>
                  <a:srgbClr val="C00000"/>
                </a:solidFill>
                <a:latin typeface="+mj-lt"/>
              </a:rPr>
            </a:br>
            <a:r>
              <a:rPr lang="en-GB" altLang="en-US" sz="2400" dirty="0">
                <a:solidFill>
                  <a:schemeClr val="accent1">
                    <a:lumMod val="50000"/>
                  </a:schemeClr>
                </a:solidFill>
                <a:latin typeface="+mj-lt"/>
              </a:rPr>
              <a:t>C</a:t>
            </a:r>
            <a:r>
              <a:rPr lang="en-GB" sz="2400" dirty="0">
                <a:solidFill>
                  <a:schemeClr val="accent1">
                    <a:lumMod val="50000"/>
                  </a:schemeClr>
                </a:solidFill>
                <a:latin typeface="+mj-lt"/>
              </a:rPr>
              <a:t>ombination (1)</a:t>
            </a:r>
            <a:endParaRPr lang="en-GB" sz="2400" dirty="0">
              <a:solidFill>
                <a:srgbClr val="C00000"/>
              </a:solidFill>
              <a:latin typeface="+mj-lt"/>
            </a:endParaRPr>
          </a:p>
        </p:txBody>
      </p:sp>
      <p:sp>
        <p:nvSpPr>
          <p:cNvPr id="3" name="Content Placeholder 2"/>
          <p:cNvSpPr>
            <a:spLocks noGrp="1"/>
          </p:cNvSpPr>
          <p:nvPr>
            <p:ph idx="1"/>
          </p:nvPr>
        </p:nvSpPr>
        <p:spPr/>
        <p:txBody>
          <a:bodyPr/>
          <a:lstStyle/>
          <a:p>
            <a:pPr marL="355600" lvl="0" indent="-355600">
              <a:spcBef>
                <a:spcPts val="1200"/>
              </a:spcBef>
              <a:spcAft>
                <a:spcPts val="600"/>
              </a:spcAft>
              <a:buClrTx/>
              <a:buFont typeface="Wingdings" panose="05000000000000000000" pitchFamily="2" charset="2"/>
              <a:buChar char="Ø"/>
            </a:pPr>
            <a:r>
              <a:rPr lang="en-GB" sz="2000" b="1" i="0" kern="1200" dirty="0">
                <a:latin typeface="+mj-lt"/>
              </a:rPr>
              <a:t>Two types of combinations</a:t>
            </a:r>
            <a:r>
              <a:rPr lang="en-GB" sz="2000" i="0" kern="1200" dirty="0">
                <a:latin typeface="+mj-lt"/>
              </a:rPr>
              <a:t>, as provided for in 2007-2013, continue. However, the legal framework in 2014-2020 contains explicit provisions - CPR 37(7)(8)(9)</a:t>
            </a:r>
          </a:p>
          <a:p>
            <a:pPr marL="355600" lvl="0" indent="-355600">
              <a:spcBef>
                <a:spcPts val="1200"/>
              </a:spcBef>
              <a:spcAft>
                <a:spcPts val="600"/>
              </a:spcAft>
              <a:buClrTx/>
              <a:buFont typeface="Wingdings" panose="05000000000000000000" pitchFamily="2" charset="2"/>
              <a:buChar char="Ø"/>
            </a:pPr>
            <a:r>
              <a:rPr lang="en-GB" sz="2000" i="0" kern="1200" dirty="0">
                <a:latin typeface="+mj-lt"/>
              </a:rPr>
              <a:t>The two types of combinations are envisaged also in Financial Regulation:</a:t>
            </a:r>
          </a:p>
          <a:p>
            <a:pPr marL="812800" lvl="1" indent="-355600">
              <a:spcBef>
                <a:spcPts val="1200"/>
              </a:spcBef>
              <a:spcAft>
                <a:spcPts val="600"/>
              </a:spcAft>
              <a:buClrTx/>
              <a:buFont typeface="Wingdings" panose="05000000000000000000" pitchFamily="2" charset="2"/>
              <a:buChar char="Ø"/>
            </a:pPr>
            <a:r>
              <a:rPr lang="en-GB" kern="1200" dirty="0">
                <a:latin typeface="+mj-lt"/>
                <a:ea typeface="+mn-ea"/>
                <a:cs typeface="+mn-cs"/>
              </a:rPr>
              <a:t>Combination of a grant and a FI within a </a:t>
            </a:r>
            <a:r>
              <a:rPr lang="en-GB" kern="1200" dirty="0">
                <a:solidFill>
                  <a:srgbClr val="C00000"/>
                </a:solidFill>
                <a:latin typeface="+mj-lt"/>
                <a:ea typeface="+mn-ea"/>
                <a:cs typeface="+mn-cs"/>
              </a:rPr>
              <a:t>financial instrument operation</a:t>
            </a:r>
          </a:p>
          <a:p>
            <a:pPr marL="812800" lvl="1" indent="-355600">
              <a:spcBef>
                <a:spcPts val="1200"/>
              </a:spcBef>
              <a:spcAft>
                <a:spcPts val="600"/>
              </a:spcAft>
              <a:buClrTx/>
              <a:buFont typeface="Wingdings" panose="05000000000000000000" pitchFamily="2" charset="2"/>
              <a:buChar char="Ø"/>
            </a:pPr>
            <a:r>
              <a:rPr lang="en-GB" kern="1200" dirty="0">
                <a:latin typeface="+mj-lt"/>
                <a:ea typeface="+mn-ea"/>
                <a:cs typeface="+mn-cs"/>
              </a:rPr>
              <a:t>Combination </a:t>
            </a:r>
            <a:r>
              <a:rPr lang="en-GB" kern="1200" dirty="0">
                <a:solidFill>
                  <a:srgbClr val="C00000"/>
                </a:solidFill>
                <a:latin typeface="+mj-lt"/>
                <a:ea typeface="+mn-ea"/>
                <a:cs typeface="+mn-cs"/>
              </a:rPr>
              <a:t>at the level of final recipient within </a:t>
            </a:r>
            <a:r>
              <a:rPr lang="en-GB" u="sng" kern="1200" dirty="0">
                <a:solidFill>
                  <a:srgbClr val="C00000"/>
                </a:solidFill>
                <a:latin typeface="+mj-lt"/>
                <a:ea typeface="+mn-ea"/>
                <a:cs typeface="+mn-cs"/>
              </a:rPr>
              <a:t>two operations</a:t>
            </a:r>
          </a:p>
        </p:txBody>
      </p:sp>
      <p:sp>
        <p:nvSpPr>
          <p:cNvPr id="4" name="Slide Number Placeholder 3"/>
          <p:cNvSpPr>
            <a:spLocks noGrp="1"/>
          </p:cNvSpPr>
          <p:nvPr>
            <p:ph type="sldNum" sz="quarter" idx="12"/>
          </p:nvPr>
        </p:nvSpPr>
        <p:spPr/>
        <p:txBody>
          <a:bodyPr/>
          <a:lstStyle/>
          <a:p>
            <a:pPr>
              <a:defRPr/>
            </a:pPr>
            <a:fld id="{38D23EEE-1110-48A4-82AE-BA59A03A7318}" type="slidenum">
              <a:rPr lang="en-GB" smtClean="0"/>
              <a:pPr>
                <a:defRPr/>
              </a:pPr>
              <a:t>36</a:t>
            </a:fld>
            <a:endParaRPr lang="en-GB" dirty="0"/>
          </a:p>
        </p:txBody>
      </p:sp>
    </p:spTree>
    <p:extLst>
      <p:ext uri="{BB962C8B-B14F-4D97-AF65-F5344CB8AC3E}">
        <p14:creationId xmlns:p14="http://schemas.microsoft.com/office/powerpoint/2010/main" val="85950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sz="2400" dirty="0">
                <a:solidFill>
                  <a:srgbClr val="C00000"/>
                </a:solidFill>
                <a:latin typeface="+mj-lt"/>
              </a:rPr>
              <a:t>2014-2020 Commission guidance published </a:t>
            </a:r>
            <a:r>
              <a:rPr lang="en-GB" altLang="en-US" sz="2400" dirty="0">
                <a:solidFill>
                  <a:schemeClr val="accent1">
                    <a:lumMod val="50000"/>
                  </a:schemeClr>
                </a:solidFill>
                <a:latin typeface="+mj-lt"/>
              </a:rPr>
              <a:t>C</a:t>
            </a:r>
            <a:r>
              <a:rPr lang="en-GB" sz="2400" dirty="0">
                <a:solidFill>
                  <a:schemeClr val="accent1">
                    <a:lumMod val="50000"/>
                  </a:schemeClr>
                </a:solidFill>
                <a:latin typeface="+mj-lt"/>
              </a:rPr>
              <a:t>ombination (2)</a:t>
            </a:r>
            <a:endParaRPr lang="en-GB" sz="1600" dirty="0">
              <a:solidFill>
                <a:srgbClr val="C00000"/>
              </a:solidFill>
              <a:latin typeface="+mj-lt"/>
            </a:endParaRPr>
          </a:p>
        </p:txBody>
      </p:sp>
      <p:sp>
        <p:nvSpPr>
          <p:cNvPr id="6" name="Content Placeholder 5"/>
          <p:cNvSpPr>
            <a:spLocks noGrp="1"/>
          </p:cNvSpPr>
          <p:nvPr>
            <p:ph idx="1"/>
          </p:nvPr>
        </p:nvSpPr>
        <p:spPr>
          <a:xfrm>
            <a:off x="323527" y="2492375"/>
            <a:ext cx="4320481" cy="4248993"/>
          </a:xfrm>
        </p:spPr>
        <p:txBody>
          <a:bodyPr/>
          <a:lstStyle/>
          <a:p>
            <a:pPr lvl="0">
              <a:lnSpc>
                <a:spcPct val="90000"/>
              </a:lnSpc>
              <a:spcBef>
                <a:spcPts val="600"/>
              </a:spcBef>
              <a:buClrTx/>
              <a:buFont typeface="+mj-lt"/>
              <a:buAutoNum type="arabicPeriod"/>
            </a:pPr>
            <a:r>
              <a:rPr lang="en-GB" sz="1400" kern="1200" dirty="0">
                <a:latin typeface="+mj-lt"/>
              </a:rPr>
              <a:t>Grant is </a:t>
            </a:r>
            <a:r>
              <a:rPr lang="en-GB" sz="1400" b="1" u="sng" kern="1200" dirty="0">
                <a:latin typeface="+mj-lt"/>
              </a:rPr>
              <a:t>directly</a:t>
            </a:r>
            <a:r>
              <a:rPr lang="en-GB" sz="1400" b="1" kern="1200" dirty="0">
                <a:latin typeface="+mj-lt"/>
              </a:rPr>
              <a:t> </a:t>
            </a:r>
            <a:r>
              <a:rPr lang="en-GB" sz="1400" b="1" u="sng" kern="1200" dirty="0">
                <a:latin typeface="+mj-lt"/>
              </a:rPr>
              <a:t>related to financial instrument </a:t>
            </a:r>
            <a:r>
              <a:rPr lang="en-GB" sz="1400" kern="1200" dirty="0">
                <a:latin typeface="+mj-lt"/>
              </a:rPr>
              <a:t>targeting the same final recipients (interest rate subsidy, guarantee fee subsidy, technical support). </a:t>
            </a:r>
            <a:r>
              <a:rPr lang="en-GB" sz="1400" b="1" kern="1200" dirty="0">
                <a:latin typeface="+mj-lt"/>
              </a:rPr>
              <a:t>It is NOT a grant for the investment in final recipient.</a:t>
            </a:r>
            <a:r>
              <a:rPr lang="en-GB" sz="1400" kern="1200" dirty="0">
                <a:latin typeface="+mj-lt"/>
              </a:rPr>
              <a:t> </a:t>
            </a:r>
          </a:p>
          <a:p>
            <a:pPr lvl="0">
              <a:lnSpc>
                <a:spcPct val="90000"/>
              </a:lnSpc>
              <a:spcBef>
                <a:spcPts val="600"/>
              </a:spcBef>
              <a:buClrTx/>
              <a:buFont typeface="+mj-lt"/>
              <a:buAutoNum type="arabicPeriod"/>
            </a:pPr>
            <a:r>
              <a:rPr lang="en-GB" sz="1400" kern="1200" dirty="0">
                <a:latin typeface="+mj-lt"/>
              </a:rPr>
              <a:t>Grant and financial instrument constitute a </a:t>
            </a:r>
            <a:r>
              <a:rPr lang="en-GB" sz="1400" b="1" kern="1200" dirty="0">
                <a:latin typeface="+mj-lt"/>
              </a:rPr>
              <a:t>single operation</a:t>
            </a:r>
            <a:r>
              <a:rPr lang="en-GB" sz="1400" kern="1200" dirty="0">
                <a:latin typeface="+mj-lt"/>
              </a:rPr>
              <a:t>, which falls under the </a:t>
            </a:r>
            <a:r>
              <a:rPr lang="en-GB" sz="1400" b="1" kern="1200" dirty="0">
                <a:latin typeface="+mj-lt"/>
              </a:rPr>
              <a:t>provisions of Title IV</a:t>
            </a:r>
            <a:r>
              <a:rPr lang="en-GB" sz="1400" kern="1200" dirty="0">
                <a:latin typeface="+mj-lt"/>
              </a:rPr>
              <a:t> and </a:t>
            </a:r>
            <a:r>
              <a:rPr lang="fr-BE" sz="1400" kern="1200" dirty="0">
                <a:latin typeface="+mj-lt"/>
              </a:rPr>
              <a:t>is </a:t>
            </a:r>
            <a:r>
              <a:rPr lang="en-GB" sz="1400" kern="1200" dirty="0">
                <a:latin typeface="+mj-lt"/>
              </a:rPr>
              <a:t>financed from the </a:t>
            </a:r>
            <a:r>
              <a:rPr lang="en-GB" sz="1400" b="1" kern="1200" dirty="0">
                <a:latin typeface="+mj-lt"/>
              </a:rPr>
              <a:t>same priority axis </a:t>
            </a:r>
            <a:r>
              <a:rPr lang="en-GB" sz="1400" kern="1200" dirty="0">
                <a:latin typeface="+mj-lt"/>
              </a:rPr>
              <a:t>(and the same ESI Fund)</a:t>
            </a:r>
          </a:p>
          <a:p>
            <a:pPr lvl="0">
              <a:lnSpc>
                <a:spcPct val="90000"/>
              </a:lnSpc>
              <a:spcBef>
                <a:spcPts val="600"/>
              </a:spcBef>
              <a:buClrTx/>
              <a:buFont typeface="+mj-lt"/>
              <a:buAutoNum type="arabicPeriod"/>
            </a:pPr>
            <a:r>
              <a:rPr lang="en-GB" sz="1400" kern="1200" dirty="0">
                <a:latin typeface="+mj-lt"/>
              </a:rPr>
              <a:t>A contribution from MA to FI operation (covering both a FI and a grant) is justified and estimated in ex-ante assessment.</a:t>
            </a:r>
          </a:p>
          <a:p>
            <a:pPr lvl="0">
              <a:lnSpc>
                <a:spcPct val="90000"/>
              </a:lnSpc>
              <a:spcBef>
                <a:spcPts val="600"/>
              </a:spcBef>
              <a:buClrTx/>
              <a:buFont typeface="+mj-lt"/>
              <a:buAutoNum type="arabicPeriod"/>
            </a:pPr>
            <a:r>
              <a:rPr lang="en-GB" sz="1400" kern="1200" dirty="0">
                <a:latin typeface="+mj-lt"/>
              </a:rPr>
              <a:t>Compliance with State aid rules is needed.</a:t>
            </a:r>
          </a:p>
          <a:p>
            <a:pPr lvl="0">
              <a:lnSpc>
                <a:spcPct val="90000"/>
              </a:lnSpc>
              <a:spcBef>
                <a:spcPts val="600"/>
              </a:spcBef>
              <a:buClrTx/>
              <a:buFont typeface="+mj-lt"/>
              <a:buAutoNum type="arabicPeriod"/>
            </a:pPr>
            <a:r>
              <a:rPr lang="en-GB" sz="1400" kern="1200" dirty="0">
                <a:latin typeface="+mj-lt"/>
              </a:rPr>
              <a:t>For each form of support</a:t>
            </a:r>
            <a:r>
              <a:rPr lang="en-GB" sz="1400" b="1" kern="1200" dirty="0">
                <a:latin typeface="+mj-lt"/>
              </a:rPr>
              <a:t> separate records </a:t>
            </a:r>
            <a:r>
              <a:rPr lang="en-GB" sz="1400" kern="1200" dirty="0">
                <a:latin typeface="+mj-lt"/>
              </a:rPr>
              <a:t>have to be maintained.</a:t>
            </a:r>
          </a:p>
        </p:txBody>
      </p:sp>
      <p:sp>
        <p:nvSpPr>
          <p:cNvPr id="4" name="Slide Number Placeholder 3"/>
          <p:cNvSpPr>
            <a:spLocks noGrp="1"/>
          </p:cNvSpPr>
          <p:nvPr>
            <p:ph type="sldNum" sz="quarter" idx="12"/>
          </p:nvPr>
        </p:nvSpPr>
        <p:spPr/>
        <p:txBody>
          <a:bodyPr/>
          <a:lstStyle/>
          <a:p>
            <a:pPr>
              <a:defRPr/>
            </a:pPr>
            <a:fld id="{38D23EEE-1110-48A4-82AE-BA59A03A7318}" type="slidenum">
              <a:rPr lang="en-GB" smtClean="0"/>
              <a:pPr>
                <a:defRPr/>
              </a:pPr>
              <a:t>37</a:t>
            </a:fld>
            <a:endParaRPr lang="en-GB" dirty="0"/>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068960"/>
            <a:ext cx="4363856" cy="288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3152" y="2183586"/>
            <a:ext cx="8031256" cy="338554"/>
          </a:xfrm>
          <a:prstGeom prst="rect">
            <a:avLst/>
          </a:prstGeom>
        </p:spPr>
        <p:txBody>
          <a:bodyPr wrap="square">
            <a:spAutoFit/>
          </a:bodyPr>
          <a:lstStyle/>
          <a:p>
            <a:r>
              <a:rPr lang="en-GB" sz="1600" b="1" dirty="0">
                <a:latin typeface="Myriad Pro Black"/>
              </a:rPr>
              <a:t>Combination of a grant and a FI within a </a:t>
            </a:r>
            <a:r>
              <a:rPr lang="en-GB" sz="1600" b="1" dirty="0">
                <a:solidFill>
                  <a:srgbClr val="C00000"/>
                </a:solidFill>
                <a:latin typeface="Myriad Pro Black"/>
              </a:rPr>
              <a:t>financial instrument operation</a:t>
            </a:r>
            <a:endParaRPr lang="en-GB" sz="1600" b="1" dirty="0">
              <a:solidFill>
                <a:srgbClr val="C00000"/>
              </a:solidFill>
            </a:endParaRPr>
          </a:p>
        </p:txBody>
      </p:sp>
    </p:spTree>
    <p:extLst>
      <p:ext uri="{BB962C8B-B14F-4D97-AF65-F5344CB8AC3E}">
        <p14:creationId xmlns:p14="http://schemas.microsoft.com/office/powerpoint/2010/main" val="1671722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sz="2400" dirty="0">
                <a:solidFill>
                  <a:srgbClr val="C00000"/>
                </a:solidFill>
                <a:latin typeface="+mj-lt"/>
              </a:rPr>
              <a:t>2014-2020 Commission guidance published </a:t>
            </a:r>
            <a:br>
              <a:rPr lang="en-GB" altLang="en-US" sz="2400" dirty="0">
                <a:solidFill>
                  <a:srgbClr val="C00000"/>
                </a:solidFill>
                <a:latin typeface="+mj-lt"/>
              </a:rPr>
            </a:br>
            <a:r>
              <a:rPr lang="en-GB" altLang="en-US" sz="2400" dirty="0">
                <a:solidFill>
                  <a:schemeClr val="accent1">
                    <a:lumMod val="50000"/>
                  </a:schemeClr>
                </a:solidFill>
                <a:latin typeface="+mj-lt"/>
              </a:rPr>
              <a:t>C</a:t>
            </a:r>
            <a:r>
              <a:rPr lang="en-GB" sz="2400" dirty="0">
                <a:solidFill>
                  <a:schemeClr val="accent1">
                    <a:lumMod val="50000"/>
                  </a:schemeClr>
                </a:solidFill>
                <a:latin typeface="+mj-lt"/>
              </a:rPr>
              <a:t>ombination (3)</a:t>
            </a:r>
            <a:endParaRPr lang="en-GB" sz="1600" dirty="0">
              <a:solidFill>
                <a:srgbClr val="C00000"/>
              </a:solidFill>
              <a:latin typeface="+mj-lt"/>
            </a:endParaRPr>
          </a:p>
        </p:txBody>
      </p:sp>
      <p:sp>
        <p:nvSpPr>
          <p:cNvPr id="6" name="Content Placeholder 5"/>
          <p:cNvSpPr>
            <a:spLocks noGrp="1"/>
          </p:cNvSpPr>
          <p:nvPr>
            <p:ph idx="1"/>
          </p:nvPr>
        </p:nvSpPr>
        <p:spPr>
          <a:xfrm>
            <a:off x="457200" y="2492375"/>
            <a:ext cx="4042792" cy="4104977"/>
          </a:xfrm>
        </p:spPr>
        <p:txBody>
          <a:bodyPr/>
          <a:lstStyle/>
          <a:p>
            <a:pPr marL="265113" lvl="0" indent="-265113">
              <a:lnSpc>
                <a:spcPct val="90000"/>
              </a:lnSpc>
              <a:spcBef>
                <a:spcPts val="600"/>
              </a:spcBef>
              <a:buClrTx/>
              <a:buFont typeface="+mj-lt"/>
              <a:buAutoNum type="arabicPeriod"/>
            </a:pPr>
            <a:r>
              <a:rPr lang="en-GB" sz="1300" b="1" dirty="0"/>
              <a:t>Combination</a:t>
            </a:r>
            <a:r>
              <a:rPr lang="en-GB" sz="1300" dirty="0"/>
              <a:t> of support takes place </a:t>
            </a:r>
            <a:r>
              <a:rPr lang="en-GB" sz="1300" b="1" dirty="0"/>
              <a:t>at the level of final recipients</a:t>
            </a:r>
            <a:r>
              <a:rPr lang="en-GB" sz="1300" dirty="0"/>
              <a:t> ("beneficiary" in case of grants). The same body (enterprise) receives support from a grant and from a FI. Combination </a:t>
            </a:r>
            <a:r>
              <a:rPr lang="en-GB" sz="1300" b="1" dirty="0"/>
              <a:t>can cover the same investmen</a:t>
            </a:r>
            <a:r>
              <a:rPr lang="en-GB" sz="1300" dirty="0"/>
              <a:t>t </a:t>
            </a:r>
            <a:r>
              <a:rPr lang="en-GB" sz="1300" b="1" dirty="0"/>
              <a:t>or</a:t>
            </a:r>
            <a:r>
              <a:rPr lang="en-GB" sz="1300" dirty="0"/>
              <a:t> even the </a:t>
            </a:r>
            <a:r>
              <a:rPr lang="en-GB" sz="1300" b="1" dirty="0"/>
              <a:t>same expenditure item</a:t>
            </a:r>
            <a:r>
              <a:rPr lang="en-GB" sz="1300" dirty="0"/>
              <a:t>.</a:t>
            </a:r>
          </a:p>
          <a:p>
            <a:pPr marL="265113" lvl="0" indent="-265113">
              <a:lnSpc>
                <a:spcPct val="90000"/>
              </a:lnSpc>
              <a:spcBef>
                <a:spcPts val="600"/>
              </a:spcBef>
              <a:buClrTx/>
              <a:buFont typeface="+mj-lt"/>
              <a:buAutoNum type="arabicPeriod"/>
            </a:pPr>
            <a:r>
              <a:rPr lang="en-GB" sz="1300" dirty="0"/>
              <a:t>Combination results in </a:t>
            </a:r>
            <a:r>
              <a:rPr lang="en-GB" sz="1300" b="1" dirty="0"/>
              <a:t>two separate operations</a:t>
            </a:r>
            <a:r>
              <a:rPr lang="en-GB" sz="1300" dirty="0"/>
              <a:t> with distinct eligible expenditure.</a:t>
            </a:r>
          </a:p>
          <a:p>
            <a:pPr marL="265113" lvl="0" indent="-265113">
              <a:lnSpc>
                <a:spcPct val="90000"/>
              </a:lnSpc>
              <a:spcBef>
                <a:spcPts val="600"/>
              </a:spcBef>
              <a:buClrTx/>
              <a:buFont typeface="+mj-lt"/>
              <a:buAutoNum type="arabicPeriod"/>
            </a:pPr>
            <a:r>
              <a:rPr lang="en-GB" sz="1300" dirty="0"/>
              <a:t>The </a:t>
            </a:r>
            <a:r>
              <a:rPr lang="en-GB" sz="1300" b="1" dirty="0"/>
              <a:t>sum of all forms of support</a:t>
            </a:r>
            <a:r>
              <a:rPr lang="en-GB" sz="1300" dirty="0"/>
              <a:t>  </a:t>
            </a:r>
            <a:r>
              <a:rPr lang="en-GB" sz="1300" b="1" dirty="0"/>
              <a:t>≤ total amount of the expenditure</a:t>
            </a:r>
            <a:r>
              <a:rPr lang="en-GB" sz="1300" dirty="0"/>
              <a:t> item concerned.</a:t>
            </a:r>
          </a:p>
          <a:p>
            <a:pPr marL="265113" lvl="0" indent="-265113">
              <a:lnSpc>
                <a:spcPct val="90000"/>
              </a:lnSpc>
              <a:spcBef>
                <a:spcPts val="600"/>
              </a:spcBef>
              <a:buClrTx/>
              <a:buFont typeface="+mj-lt"/>
              <a:buAutoNum type="arabicPeriod" startAt="4"/>
            </a:pPr>
            <a:r>
              <a:rPr lang="en-GB" sz="1300" dirty="0"/>
              <a:t>State aid rules have to be respected (e.g. on cumulation, on own contribution free from state aid by the beneficiary in regional aid)</a:t>
            </a:r>
          </a:p>
          <a:p>
            <a:pPr marL="265113" lvl="0" indent="-265113">
              <a:lnSpc>
                <a:spcPct val="90000"/>
              </a:lnSpc>
              <a:spcBef>
                <a:spcPts val="600"/>
              </a:spcBef>
              <a:buClrTx/>
              <a:buFont typeface="+mj-lt"/>
              <a:buAutoNum type="arabicPeriod" startAt="4"/>
            </a:pPr>
            <a:r>
              <a:rPr lang="en-GB" sz="1300" b="1" dirty="0"/>
              <a:t>Grants cannot be used to reimburse support from FI</a:t>
            </a:r>
            <a:r>
              <a:rPr lang="en-GB" sz="1300" dirty="0"/>
              <a:t>.</a:t>
            </a:r>
          </a:p>
          <a:p>
            <a:pPr marL="265113" lvl="0" indent="-265113">
              <a:lnSpc>
                <a:spcPct val="90000"/>
              </a:lnSpc>
              <a:spcBef>
                <a:spcPts val="600"/>
              </a:spcBef>
              <a:buClrTx/>
              <a:buFont typeface="+mj-lt"/>
              <a:buAutoNum type="arabicPeriod" startAt="4"/>
            </a:pPr>
            <a:r>
              <a:rPr lang="en-GB" sz="1300" b="1" dirty="0"/>
              <a:t>FI cannot be used to pre-finance the grants.</a:t>
            </a:r>
          </a:p>
        </p:txBody>
      </p:sp>
      <p:sp>
        <p:nvSpPr>
          <p:cNvPr id="4" name="Slide Number Placeholder 3"/>
          <p:cNvSpPr>
            <a:spLocks noGrp="1"/>
          </p:cNvSpPr>
          <p:nvPr>
            <p:ph type="sldNum" sz="quarter" idx="12"/>
          </p:nvPr>
        </p:nvSpPr>
        <p:spPr/>
        <p:txBody>
          <a:bodyPr/>
          <a:lstStyle/>
          <a:p>
            <a:pPr>
              <a:defRPr/>
            </a:pPr>
            <a:fld id="{38D23EEE-1110-48A4-82AE-BA59A03A7318}" type="slidenum">
              <a:rPr lang="en-GB" smtClean="0"/>
              <a:pPr>
                <a:defRPr/>
              </a:pPr>
              <a:t>38</a:t>
            </a:fld>
            <a:endParaRPr lang="en-GB" dirty="0"/>
          </a:p>
        </p:txBody>
      </p:sp>
      <p:sp>
        <p:nvSpPr>
          <p:cNvPr id="5" name="Rectangle 4"/>
          <p:cNvSpPr/>
          <p:nvPr/>
        </p:nvSpPr>
        <p:spPr>
          <a:xfrm>
            <a:off x="213152" y="2183586"/>
            <a:ext cx="8031256" cy="338554"/>
          </a:xfrm>
          <a:prstGeom prst="rect">
            <a:avLst/>
          </a:prstGeom>
        </p:spPr>
        <p:txBody>
          <a:bodyPr wrap="square">
            <a:spAutoFit/>
          </a:bodyPr>
          <a:lstStyle/>
          <a:p>
            <a:r>
              <a:rPr lang="en-GB" sz="1600" b="1" dirty="0">
                <a:latin typeface="Myriad Pro Black"/>
              </a:rPr>
              <a:t>Combination </a:t>
            </a:r>
            <a:r>
              <a:rPr lang="en-GB" sz="1600" b="1" dirty="0">
                <a:solidFill>
                  <a:srgbClr val="C00000"/>
                </a:solidFill>
                <a:latin typeface="Myriad Pro Black"/>
              </a:rPr>
              <a:t>at the level of final recipient within </a:t>
            </a:r>
            <a:r>
              <a:rPr lang="en-GB" sz="1600" b="1" u="sng" dirty="0">
                <a:solidFill>
                  <a:srgbClr val="C00000"/>
                </a:solidFill>
                <a:latin typeface="Myriad Pro Black"/>
              </a:rPr>
              <a:t>two operations</a:t>
            </a:r>
            <a:endParaRPr lang="en-GB" sz="1600" b="1" u="sng" dirty="0">
              <a:solidFill>
                <a:srgbClr val="C00000"/>
              </a:solidFill>
            </a:endParaRPr>
          </a:p>
        </p:txBody>
      </p:sp>
      <p:pic>
        <p:nvPicPr>
          <p:cNvPr id="901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313" y="2924944"/>
            <a:ext cx="4383579" cy="275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259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68" y="1340768"/>
            <a:ext cx="8229600" cy="648072"/>
          </a:xfrm>
        </p:spPr>
        <p:txBody>
          <a:bodyPr/>
          <a:lstStyle/>
          <a:p>
            <a:pPr algn="ctr"/>
            <a:r>
              <a:rPr lang="en-GB" altLang="en-US" sz="2400" dirty="0">
                <a:solidFill>
                  <a:srgbClr val="C00000"/>
                </a:solidFill>
                <a:latin typeface="+mj-lt"/>
              </a:rPr>
              <a:t>2014-2020 Commission guidance published  </a:t>
            </a:r>
            <a:br>
              <a:rPr lang="en-GB" altLang="en-US" sz="2400" dirty="0">
                <a:solidFill>
                  <a:srgbClr val="C00000"/>
                </a:solidFill>
                <a:latin typeface="+mj-lt"/>
              </a:rPr>
            </a:br>
            <a:r>
              <a:rPr lang="en-GB" altLang="en-US" sz="2400" dirty="0">
                <a:solidFill>
                  <a:schemeClr val="accent1">
                    <a:lumMod val="50000"/>
                  </a:schemeClr>
                </a:solidFill>
                <a:latin typeface="+mj-lt"/>
              </a:rPr>
              <a:t>C</a:t>
            </a:r>
            <a:r>
              <a:rPr lang="en-GB" sz="2400" dirty="0">
                <a:solidFill>
                  <a:schemeClr val="accent1">
                    <a:lumMod val="50000"/>
                  </a:schemeClr>
                </a:solidFill>
                <a:latin typeface="+mj-lt"/>
              </a:rPr>
              <a:t>ombination (4)</a:t>
            </a:r>
            <a:endParaRPr lang="en-GB" sz="1600" dirty="0">
              <a:solidFill>
                <a:srgbClr val="C00000"/>
              </a:solidFill>
              <a:latin typeface="+mj-lt"/>
            </a:endParaRPr>
          </a:p>
        </p:txBody>
      </p:sp>
      <p:sp>
        <p:nvSpPr>
          <p:cNvPr id="4" name="Slide Number Placeholder 3"/>
          <p:cNvSpPr>
            <a:spLocks noGrp="1"/>
          </p:cNvSpPr>
          <p:nvPr>
            <p:ph type="sldNum" sz="quarter" idx="12"/>
          </p:nvPr>
        </p:nvSpPr>
        <p:spPr/>
        <p:txBody>
          <a:bodyPr/>
          <a:lstStyle/>
          <a:p>
            <a:pPr>
              <a:defRPr/>
            </a:pPr>
            <a:fld id="{38D23EEE-1110-48A4-82AE-BA59A03A7318}" type="slidenum">
              <a:rPr lang="en-GB" smtClean="0"/>
              <a:pPr>
                <a:defRPr/>
              </a:pPr>
              <a:t>39</a:t>
            </a:fld>
            <a:endParaRPr lang="en-GB" dirty="0"/>
          </a:p>
        </p:txBody>
      </p:sp>
      <p:sp>
        <p:nvSpPr>
          <p:cNvPr id="5" name="Rectangle 4"/>
          <p:cNvSpPr/>
          <p:nvPr/>
        </p:nvSpPr>
        <p:spPr>
          <a:xfrm>
            <a:off x="213152" y="2022713"/>
            <a:ext cx="8031256" cy="338554"/>
          </a:xfrm>
          <a:prstGeom prst="rect">
            <a:avLst/>
          </a:prstGeom>
        </p:spPr>
        <p:txBody>
          <a:bodyPr wrap="square">
            <a:spAutoFit/>
          </a:bodyPr>
          <a:lstStyle/>
          <a:p>
            <a:r>
              <a:rPr lang="en-GB" sz="1600" b="1" dirty="0">
                <a:latin typeface="Myriad Pro Black"/>
              </a:rPr>
              <a:t>Combination </a:t>
            </a:r>
            <a:r>
              <a:rPr lang="en-GB" sz="1600" b="1" dirty="0">
                <a:solidFill>
                  <a:srgbClr val="C00000"/>
                </a:solidFill>
                <a:latin typeface="Myriad Pro Black"/>
              </a:rPr>
              <a:t>at the level of final recipient </a:t>
            </a:r>
            <a:r>
              <a:rPr lang="en-GB" sz="1600" b="1" u="sng" dirty="0">
                <a:solidFill>
                  <a:srgbClr val="C00000"/>
                </a:solidFill>
                <a:latin typeface="Myriad Pro Black"/>
              </a:rPr>
              <a:t>within two operations</a:t>
            </a:r>
            <a:endParaRPr lang="en-GB" sz="1600" b="1" u="sng"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426" y="2707779"/>
            <a:ext cx="1281599" cy="937064"/>
          </a:xfrm>
          <a:prstGeom prst="rect">
            <a:avLst/>
          </a:prstGeom>
        </p:spPr>
      </p:pic>
      <p:sp>
        <p:nvSpPr>
          <p:cNvPr id="6" name="TextBox 5"/>
          <p:cNvSpPr txBox="1"/>
          <p:nvPr/>
        </p:nvSpPr>
        <p:spPr>
          <a:xfrm>
            <a:off x="1574456" y="2430779"/>
            <a:ext cx="1728193" cy="276999"/>
          </a:xfrm>
          <a:prstGeom prst="rect">
            <a:avLst/>
          </a:prstGeom>
          <a:noFill/>
        </p:spPr>
        <p:txBody>
          <a:bodyPr wrap="square" rtlCol="0">
            <a:spAutoFit/>
          </a:bodyPr>
          <a:lstStyle/>
          <a:p>
            <a:pPr algn="ctr"/>
            <a:r>
              <a:rPr lang="en-US" b="1" dirty="0"/>
              <a:t>Investment: 100</a:t>
            </a:r>
          </a:p>
        </p:txBody>
      </p:sp>
      <p:sp>
        <p:nvSpPr>
          <p:cNvPr id="9" name="TextBox 8"/>
          <p:cNvSpPr txBox="1"/>
          <p:nvPr/>
        </p:nvSpPr>
        <p:spPr>
          <a:xfrm>
            <a:off x="325043" y="4283230"/>
            <a:ext cx="1944216" cy="461665"/>
          </a:xfrm>
          <a:prstGeom prst="rect">
            <a:avLst/>
          </a:prstGeom>
          <a:noFill/>
        </p:spPr>
        <p:txBody>
          <a:bodyPr wrap="square" rtlCol="0">
            <a:spAutoFit/>
          </a:bodyPr>
          <a:lstStyle/>
          <a:p>
            <a:pPr algn="ctr"/>
            <a:r>
              <a:rPr lang="en-GB" dirty="0"/>
              <a:t>Grant, but received after investment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788" y="3085199"/>
            <a:ext cx="540565" cy="540565"/>
          </a:xfrm>
          <a:prstGeom prst="rect">
            <a:avLst/>
          </a:prstGeom>
        </p:spPr>
      </p:pic>
      <p:sp>
        <p:nvSpPr>
          <p:cNvPr id="11" name="TextBox 10"/>
          <p:cNvSpPr txBox="1"/>
          <p:nvPr/>
        </p:nvSpPr>
        <p:spPr>
          <a:xfrm>
            <a:off x="2339752" y="4283268"/>
            <a:ext cx="2160240" cy="461665"/>
          </a:xfrm>
          <a:prstGeom prst="rect">
            <a:avLst/>
          </a:prstGeom>
          <a:noFill/>
        </p:spPr>
        <p:txBody>
          <a:bodyPr wrap="square" rtlCol="0">
            <a:spAutoFit/>
          </a:bodyPr>
          <a:lstStyle/>
          <a:p>
            <a:pPr algn="ctr"/>
            <a:r>
              <a:rPr lang="en-GB" dirty="0"/>
              <a:t>Loan of 100, paid back by the final recipient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53" y="5185257"/>
            <a:ext cx="1004159" cy="1004159"/>
          </a:xfrm>
          <a:prstGeom prst="rect">
            <a:avLst/>
          </a:prstGeom>
        </p:spPr>
      </p:pic>
      <p:sp>
        <p:nvSpPr>
          <p:cNvPr id="13" name="TextBox 12"/>
          <p:cNvSpPr txBox="1"/>
          <p:nvPr/>
        </p:nvSpPr>
        <p:spPr>
          <a:xfrm>
            <a:off x="1230986" y="4789450"/>
            <a:ext cx="4042324" cy="1938992"/>
          </a:xfrm>
          <a:prstGeom prst="rect">
            <a:avLst/>
          </a:prstGeom>
          <a:noFill/>
          <a:ln>
            <a:solidFill>
              <a:schemeClr val="accent2"/>
            </a:solidFill>
          </a:ln>
        </p:spPr>
        <p:txBody>
          <a:bodyPr wrap="square" rtlCol="0">
            <a:spAutoFit/>
          </a:bodyPr>
          <a:lstStyle/>
          <a:p>
            <a:r>
              <a:rPr lang="en-GB" dirty="0"/>
              <a:t>1. </a:t>
            </a:r>
            <a:r>
              <a:rPr lang="en-GB" b="1" dirty="0">
                <a:solidFill>
                  <a:srgbClr val="C00000"/>
                </a:solidFill>
              </a:rPr>
              <a:t>Not allowed by the Regulation </a:t>
            </a:r>
            <a:r>
              <a:rPr lang="en-GB" dirty="0"/>
              <a:t>(see above)</a:t>
            </a:r>
          </a:p>
          <a:p>
            <a:r>
              <a:rPr lang="en-GB" dirty="0"/>
              <a:t>2. </a:t>
            </a:r>
            <a:r>
              <a:rPr lang="en-GB" b="1" dirty="0">
                <a:solidFill>
                  <a:srgbClr val="C00000"/>
                </a:solidFill>
              </a:rPr>
              <a:t>Even if no over-financing with ESIF (because of the 50% co-financing rate)</a:t>
            </a:r>
            <a:r>
              <a:rPr lang="en-GB" dirty="0">
                <a:solidFill>
                  <a:srgbClr val="C00000"/>
                </a:solidFill>
              </a:rPr>
              <a:t> -</a:t>
            </a:r>
            <a:r>
              <a:rPr lang="en-GB" b="1" dirty="0">
                <a:solidFill>
                  <a:srgbClr val="C00000"/>
                </a:solidFill>
              </a:rPr>
              <a:t>double declaration of the same expenditure, and loan used to pre-finance a grant</a:t>
            </a:r>
            <a:r>
              <a:rPr lang="en-GB" dirty="0"/>
              <a:t>:</a:t>
            </a:r>
          </a:p>
          <a:p>
            <a:r>
              <a:rPr lang="en-GB" b="1" dirty="0"/>
              <a:t>Eligible expenditure declared to EC</a:t>
            </a:r>
            <a:r>
              <a:rPr lang="en-GB" dirty="0"/>
              <a:t>:</a:t>
            </a:r>
          </a:p>
          <a:p>
            <a:r>
              <a:rPr lang="en-GB" dirty="0"/>
              <a:t>   - Grant: 100</a:t>
            </a:r>
          </a:p>
          <a:p>
            <a:r>
              <a:rPr lang="en-GB" dirty="0"/>
              <a:t>   - Loan: 100</a:t>
            </a:r>
          </a:p>
          <a:p>
            <a:r>
              <a:rPr lang="en-GB" b="1" dirty="0"/>
              <a:t>Total</a:t>
            </a:r>
            <a:r>
              <a:rPr lang="en-GB" dirty="0"/>
              <a:t> ESIF reimbursement: (50% *100 +50%*100) </a:t>
            </a:r>
            <a:r>
              <a:rPr lang="en-GB" b="1" dirty="0">
                <a:solidFill>
                  <a:srgbClr val="C00000"/>
                </a:solidFill>
              </a:rPr>
              <a:t>100</a:t>
            </a:r>
            <a:endParaRPr lang="en-GB" dirty="0"/>
          </a:p>
        </p:txBody>
      </p:sp>
      <p:cxnSp>
        <p:nvCxnSpPr>
          <p:cNvPr id="22" name="Straight Arrow Connector 21"/>
          <p:cNvCxnSpPr/>
          <p:nvPr/>
        </p:nvCxnSpPr>
        <p:spPr bwMode="auto">
          <a:xfrm flipV="1">
            <a:off x="1297151" y="3635936"/>
            <a:ext cx="610553" cy="597977"/>
          </a:xfrm>
          <a:prstGeom prst="straightConnector1">
            <a:avLst/>
          </a:prstGeom>
          <a:ln>
            <a:tailEnd type="arrow"/>
          </a:ln>
          <a:extLst/>
        </p:spPr>
        <p:style>
          <a:lnRef idx="2">
            <a:schemeClr val="accent2"/>
          </a:lnRef>
          <a:fillRef idx="0">
            <a:schemeClr val="accent2"/>
          </a:fillRef>
          <a:effectRef idx="1">
            <a:schemeClr val="accent2"/>
          </a:effectRef>
          <a:fontRef idx="minor">
            <a:schemeClr val="tx1"/>
          </a:fontRef>
        </p:style>
      </p:cxnSp>
      <p:sp>
        <p:nvSpPr>
          <p:cNvPr id="26" name="TextBox 25"/>
          <p:cNvSpPr txBox="1"/>
          <p:nvPr/>
        </p:nvSpPr>
        <p:spPr>
          <a:xfrm>
            <a:off x="358992" y="3644843"/>
            <a:ext cx="1106668" cy="461665"/>
          </a:xfrm>
          <a:prstGeom prst="rect">
            <a:avLst/>
          </a:prstGeom>
          <a:noFill/>
        </p:spPr>
        <p:txBody>
          <a:bodyPr wrap="square" rtlCol="0">
            <a:spAutoFit/>
          </a:bodyPr>
          <a:lstStyle/>
          <a:p>
            <a:pPr algn="r"/>
            <a:r>
              <a:rPr lang="fr-BE" dirty="0"/>
              <a:t>ESIF grant 100</a:t>
            </a:r>
            <a:endParaRPr lang="en-GB" dirty="0"/>
          </a:p>
        </p:txBody>
      </p:sp>
      <p:cxnSp>
        <p:nvCxnSpPr>
          <p:cNvPr id="33" name="Straight Arrow Connector 32"/>
          <p:cNvCxnSpPr/>
          <p:nvPr/>
        </p:nvCxnSpPr>
        <p:spPr bwMode="auto">
          <a:xfrm flipH="1" flipV="1">
            <a:off x="2657682" y="3647598"/>
            <a:ext cx="452689" cy="574652"/>
          </a:xfrm>
          <a:prstGeom prst="straightConnector1">
            <a:avLst/>
          </a:prstGeom>
          <a:ln>
            <a:tailEnd type="arrow"/>
          </a:ln>
          <a:extLst/>
        </p:spPr>
        <p:style>
          <a:lnRef idx="2">
            <a:schemeClr val="accent2"/>
          </a:lnRef>
          <a:fillRef idx="0">
            <a:schemeClr val="accent2"/>
          </a:fillRef>
          <a:effectRef idx="1">
            <a:schemeClr val="accent2"/>
          </a:effectRef>
          <a:fontRef idx="minor">
            <a:schemeClr val="tx1"/>
          </a:fontRef>
        </p:style>
      </p:cxnSp>
      <p:sp>
        <p:nvSpPr>
          <p:cNvPr id="35" name="TextBox 34"/>
          <p:cNvSpPr txBox="1"/>
          <p:nvPr/>
        </p:nvSpPr>
        <p:spPr>
          <a:xfrm>
            <a:off x="2939580" y="3666471"/>
            <a:ext cx="1106668" cy="461665"/>
          </a:xfrm>
          <a:prstGeom prst="rect">
            <a:avLst/>
          </a:prstGeom>
          <a:noFill/>
        </p:spPr>
        <p:txBody>
          <a:bodyPr wrap="square" rtlCol="0">
            <a:spAutoFit/>
          </a:bodyPr>
          <a:lstStyle/>
          <a:p>
            <a:r>
              <a:rPr lang="en-GB" dirty="0"/>
              <a:t>ESIF loan 100</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435" y="2757725"/>
            <a:ext cx="1281599" cy="937064"/>
          </a:xfrm>
          <a:prstGeom prst="rect">
            <a:avLst/>
          </a:prstGeom>
        </p:spPr>
      </p:pic>
      <p:sp>
        <p:nvSpPr>
          <p:cNvPr id="37" name="TextBox 36"/>
          <p:cNvSpPr txBox="1"/>
          <p:nvPr/>
        </p:nvSpPr>
        <p:spPr>
          <a:xfrm>
            <a:off x="6228183" y="2419771"/>
            <a:ext cx="1728193" cy="276999"/>
          </a:xfrm>
          <a:prstGeom prst="rect">
            <a:avLst/>
          </a:prstGeom>
          <a:noFill/>
        </p:spPr>
        <p:txBody>
          <a:bodyPr wrap="square" rtlCol="0">
            <a:spAutoFit/>
          </a:bodyPr>
          <a:lstStyle/>
          <a:p>
            <a:pPr algn="ctr"/>
            <a:r>
              <a:rPr lang="en-GB" b="1" dirty="0"/>
              <a:t>Investment: 100</a:t>
            </a:r>
          </a:p>
        </p:txBody>
      </p:sp>
      <p:cxnSp>
        <p:nvCxnSpPr>
          <p:cNvPr id="38" name="Straight Arrow Connector 37"/>
          <p:cNvCxnSpPr/>
          <p:nvPr/>
        </p:nvCxnSpPr>
        <p:spPr bwMode="auto">
          <a:xfrm flipV="1">
            <a:off x="6206744" y="3773516"/>
            <a:ext cx="610553" cy="597977"/>
          </a:xfrm>
          <a:prstGeom prst="straightConnector1">
            <a:avLst/>
          </a:prstGeom>
          <a:ln>
            <a:tailEnd type="arrow"/>
          </a:ln>
          <a:extLst/>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bwMode="auto">
          <a:xfrm flipH="1" flipV="1">
            <a:off x="7395275" y="3773516"/>
            <a:ext cx="452689" cy="574652"/>
          </a:xfrm>
          <a:prstGeom prst="straightConnector1">
            <a:avLst/>
          </a:prstGeom>
          <a:ln>
            <a:tailEnd type="arrow"/>
          </a:ln>
          <a:extLst/>
        </p:spPr>
        <p:style>
          <a:lnRef idx="2">
            <a:schemeClr val="accent2"/>
          </a:lnRef>
          <a:fillRef idx="0">
            <a:schemeClr val="accent2"/>
          </a:fillRef>
          <a:effectRef idx="1">
            <a:schemeClr val="accent2"/>
          </a:effectRef>
          <a:fontRef idx="minor">
            <a:schemeClr val="tx1"/>
          </a:fontRef>
        </p:style>
      </p:cxnSp>
      <p:sp>
        <p:nvSpPr>
          <p:cNvPr id="40" name="TextBox 39"/>
          <p:cNvSpPr txBox="1"/>
          <p:nvPr/>
        </p:nvSpPr>
        <p:spPr>
          <a:xfrm>
            <a:off x="5326896" y="3785371"/>
            <a:ext cx="1106668" cy="461665"/>
          </a:xfrm>
          <a:prstGeom prst="rect">
            <a:avLst/>
          </a:prstGeom>
          <a:noFill/>
        </p:spPr>
        <p:txBody>
          <a:bodyPr wrap="square" rtlCol="0">
            <a:spAutoFit/>
          </a:bodyPr>
          <a:lstStyle/>
          <a:p>
            <a:pPr algn="r"/>
            <a:r>
              <a:rPr lang="fr-BE" dirty="0"/>
              <a:t>ESIF grant 55</a:t>
            </a:r>
            <a:endParaRPr lang="en-GB" dirty="0"/>
          </a:p>
        </p:txBody>
      </p:sp>
      <p:sp>
        <p:nvSpPr>
          <p:cNvPr id="41" name="TextBox 40"/>
          <p:cNvSpPr txBox="1"/>
          <p:nvPr/>
        </p:nvSpPr>
        <p:spPr>
          <a:xfrm>
            <a:off x="7729226" y="3704091"/>
            <a:ext cx="1106668" cy="461665"/>
          </a:xfrm>
          <a:prstGeom prst="rect">
            <a:avLst/>
          </a:prstGeom>
          <a:noFill/>
        </p:spPr>
        <p:txBody>
          <a:bodyPr wrap="square" rtlCol="0">
            <a:spAutoFit/>
          </a:bodyPr>
          <a:lstStyle/>
          <a:p>
            <a:r>
              <a:rPr lang="en-GB" dirty="0"/>
              <a:t>ESIF loan      45</a:t>
            </a:r>
          </a:p>
        </p:txBody>
      </p:sp>
      <p:sp>
        <p:nvSpPr>
          <p:cNvPr id="42" name="TextBox 41"/>
          <p:cNvSpPr txBox="1"/>
          <p:nvPr/>
        </p:nvSpPr>
        <p:spPr>
          <a:xfrm>
            <a:off x="5202293" y="4474695"/>
            <a:ext cx="1944216" cy="276999"/>
          </a:xfrm>
          <a:prstGeom prst="rect">
            <a:avLst/>
          </a:prstGeom>
          <a:noFill/>
        </p:spPr>
        <p:txBody>
          <a:bodyPr wrap="square" rtlCol="0">
            <a:spAutoFit/>
          </a:bodyPr>
          <a:lstStyle/>
          <a:p>
            <a:pPr algn="ctr"/>
            <a:r>
              <a:rPr lang="en-GB" dirty="0"/>
              <a:t>Grant Operation</a:t>
            </a:r>
          </a:p>
        </p:txBody>
      </p:sp>
      <p:sp>
        <p:nvSpPr>
          <p:cNvPr id="43" name="TextBox 42"/>
          <p:cNvSpPr txBox="1"/>
          <p:nvPr/>
        </p:nvSpPr>
        <p:spPr>
          <a:xfrm>
            <a:off x="6876256" y="4388414"/>
            <a:ext cx="2160240" cy="276999"/>
          </a:xfrm>
          <a:prstGeom prst="rect">
            <a:avLst/>
          </a:prstGeom>
          <a:noFill/>
        </p:spPr>
        <p:txBody>
          <a:bodyPr wrap="square" rtlCol="0">
            <a:spAutoFit/>
          </a:bodyPr>
          <a:lstStyle/>
          <a:p>
            <a:pPr algn="ctr"/>
            <a:r>
              <a:rPr lang="en-GB" dirty="0"/>
              <a:t>Loan Operation</a:t>
            </a:r>
          </a:p>
        </p:txBody>
      </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3309" y="5158783"/>
            <a:ext cx="1151125" cy="1384995"/>
          </a:xfrm>
          <a:prstGeom prst="rect">
            <a:avLst/>
          </a:prstGeom>
        </p:spPr>
      </p:pic>
      <p:sp>
        <p:nvSpPr>
          <p:cNvPr id="45" name="TextBox 44"/>
          <p:cNvSpPr txBox="1"/>
          <p:nvPr/>
        </p:nvSpPr>
        <p:spPr>
          <a:xfrm>
            <a:off x="6512019" y="5087171"/>
            <a:ext cx="2524475" cy="1200329"/>
          </a:xfrm>
          <a:prstGeom prst="rect">
            <a:avLst/>
          </a:prstGeom>
          <a:noFill/>
          <a:ln>
            <a:solidFill>
              <a:schemeClr val="accent2"/>
            </a:solidFill>
          </a:ln>
        </p:spPr>
        <p:txBody>
          <a:bodyPr wrap="square" rtlCol="0">
            <a:spAutoFit/>
          </a:bodyPr>
          <a:lstStyle/>
          <a:p>
            <a:r>
              <a:rPr lang="en-GB" b="1" dirty="0"/>
              <a:t>Eligible expenditure declared to EC</a:t>
            </a:r>
            <a:r>
              <a:rPr lang="en-GB" dirty="0"/>
              <a:t>:</a:t>
            </a:r>
          </a:p>
          <a:p>
            <a:r>
              <a:rPr lang="en-GB" dirty="0"/>
              <a:t>   - Grant: 55 </a:t>
            </a:r>
          </a:p>
          <a:p>
            <a:r>
              <a:rPr lang="en-GB" dirty="0"/>
              <a:t>    - Loan: 45</a:t>
            </a:r>
          </a:p>
          <a:p>
            <a:r>
              <a:rPr lang="en-GB" b="1" dirty="0"/>
              <a:t>Total</a:t>
            </a:r>
            <a:r>
              <a:rPr lang="en-GB" dirty="0"/>
              <a:t> ESIF reimbursement: (55*50% + 45*50%) </a:t>
            </a:r>
            <a:r>
              <a:rPr lang="en-GB" b="1" dirty="0">
                <a:solidFill>
                  <a:srgbClr val="C00000"/>
                </a:solidFill>
              </a:rPr>
              <a:t>50</a:t>
            </a:r>
            <a:endParaRPr lang="en-GB" dirty="0"/>
          </a:p>
        </p:txBody>
      </p:sp>
      <p:sp>
        <p:nvSpPr>
          <p:cNvPr id="27" name="TextBox 26"/>
          <p:cNvSpPr txBox="1"/>
          <p:nvPr/>
        </p:nvSpPr>
        <p:spPr>
          <a:xfrm>
            <a:off x="3779912" y="3288399"/>
            <a:ext cx="1800200" cy="461665"/>
          </a:xfrm>
          <a:prstGeom prst="rect">
            <a:avLst/>
          </a:prstGeom>
          <a:noFill/>
        </p:spPr>
        <p:txBody>
          <a:bodyPr wrap="square" rtlCol="0">
            <a:spAutoFit/>
          </a:bodyPr>
          <a:lstStyle/>
          <a:p>
            <a:pPr algn="ctr"/>
            <a:r>
              <a:rPr lang="en-GB" b="1" dirty="0">
                <a:solidFill>
                  <a:schemeClr val="accent5">
                    <a:lumMod val="25000"/>
                  </a:schemeClr>
                </a:solidFill>
              </a:rPr>
              <a:t>co-financing rate at PA 50%</a:t>
            </a:r>
          </a:p>
        </p:txBody>
      </p:sp>
    </p:spTree>
    <p:extLst>
      <p:ext uri="{BB962C8B-B14F-4D97-AF65-F5344CB8AC3E}">
        <p14:creationId xmlns:p14="http://schemas.microsoft.com/office/powerpoint/2010/main" val="291152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0" algn="ctr"/>
            <a:r>
              <a:rPr lang="en-GB" altLang="en-US" sz="2800" dirty="0">
                <a:solidFill>
                  <a:srgbClr val="C00000"/>
                </a:solidFill>
                <a:latin typeface="+mj-lt"/>
              </a:rPr>
              <a:t>2014-2020 ESIF framework</a:t>
            </a:r>
            <a:endParaRPr lang="en-US" altLang="en-US" dirty="0">
              <a:solidFill>
                <a:srgbClr val="2752A9"/>
              </a:solidFill>
              <a:latin typeface="+mj-lt"/>
            </a:endParaRPr>
          </a:p>
        </p:txBody>
      </p:sp>
      <p:sp>
        <p:nvSpPr>
          <p:cNvPr id="2" name="Content Placeholder 1"/>
          <p:cNvSpPr>
            <a:spLocks noGrp="1"/>
          </p:cNvSpPr>
          <p:nvPr>
            <p:ph idx="1"/>
          </p:nvPr>
        </p:nvSpPr>
        <p:spPr/>
        <p:txBody>
          <a:bodyPr/>
          <a:lstStyle/>
          <a:p>
            <a:pPr>
              <a:spcAft>
                <a:spcPts val="1200"/>
              </a:spcAft>
              <a:buClr>
                <a:srgbClr val="002060"/>
              </a:buClr>
              <a:buFont typeface="Wingdings" pitchFamily="2" charset="2"/>
              <a:buChar char="Ø"/>
            </a:pPr>
            <a:r>
              <a:rPr lang="en-US" altLang="en-US" sz="2000" i="0" dirty="0">
                <a:latin typeface="+mj-lt"/>
              </a:rPr>
              <a:t>Performance oriented legal framework to </a:t>
            </a:r>
            <a:r>
              <a:rPr lang="en-US" altLang="en-US" sz="2000" b="1" i="0" dirty="0">
                <a:latin typeface="+mj-lt"/>
              </a:rPr>
              <a:t>promote the use </a:t>
            </a:r>
            <a:r>
              <a:rPr lang="en-US" altLang="en-US" sz="2000" i="0" dirty="0">
                <a:latin typeface="+mj-lt"/>
              </a:rPr>
              <a:t>of financial instruments (FI) </a:t>
            </a:r>
          </a:p>
          <a:p>
            <a:pPr>
              <a:spcAft>
                <a:spcPts val="1200"/>
              </a:spcAft>
              <a:buClr>
                <a:srgbClr val="002060"/>
              </a:buClr>
              <a:buFont typeface="Wingdings" pitchFamily="2" charset="2"/>
              <a:buChar char="Ø"/>
            </a:pPr>
            <a:r>
              <a:rPr lang="en-US" altLang="en-US" sz="2000" i="0" dirty="0">
                <a:latin typeface="+mj-lt"/>
              </a:rPr>
              <a:t>Financial instruments are a </a:t>
            </a:r>
            <a:r>
              <a:rPr lang="en-US" altLang="en-US" sz="2000" b="1" i="0" dirty="0">
                <a:latin typeface="+mj-lt"/>
              </a:rPr>
              <a:t>delivery mode – not an objective</a:t>
            </a:r>
          </a:p>
          <a:p>
            <a:pPr algn="just">
              <a:spcAft>
                <a:spcPts val="1200"/>
              </a:spcAft>
              <a:buClr>
                <a:srgbClr val="002060"/>
              </a:buClr>
              <a:buFont typeface="Wingdings" pitchFamily="2" charset="2"/>
              <a:buChar char="Ø"/>
            </a:pPr>
            <a:r>
              <a:rPr lang="en-US" altLang="en-US" sz="2000" b="1" i="0" dirty="0">
                <a:latin typeface="+mj-lt"/>
              </a:rPr>
              <a:t>Not all projects (investments) can be supported with FI. </a:t>
            </a:r>
            <a:r>
              <a:rPr lang="en-US" altLang="en-US" sz="2000" i="0" dirty="0">
                <a:latin typeface="+mj-lt"/>
              </a:rPr>
              <a:t>The activity must be generating income/revenue/cost savings in order to ensure repayment of investment</a:t>
            </a:r>
          </a:p>
          <a:p>
            <a:pPr>
              <a:spcAft>
                <a:spcPts val="1200"/>
              </a:spcAft>
              <a:buClr>
                <a:srgbClr val="002060"/>
              </a:buClr>
              <a:buFont typeface="Wingdings" pitchFamily="2" charset="2"/>
              <a:buChar char="Ø"/>
            </a:pPr>
            <a:r>
              <a:rPr lang="en-US" altLang="en-US" sz="2000" b="1" i="0" dirty="0">
                <a:latin typeface="+mj-lt"/>
              </a:rPr>
              <a:t>Decision </a:t>
            </a:r>
            <a:r>
              <a:rPr lang="en-US" altLang="en-US" sz="2000" i="0" dirty="0">
                <a:latin typeface="+mj-lt"/>
              </a:rPr>
              <a:t>to deliver OP support through FI is with the </a:t>
            </a:r>
            <a:r>
              <a:rPr lang="en-US" altLang="en-US" sz="2000" b="1" i="0" dirty="0">
                <a:latin typeface="+mj-lt"/>
              </a:rPr>
              <a:t>managing authority (MA)</a:t>
            </a:r>
          </a:p>
        </p:txBody>
      </p:sp>
      <p:sp>
        <p:nvSpPr>
          <p:cNvPr id="819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AE9EE183-AB89-4A56-AFD1-D52E5A5B1FE2}" type="slidenum">
              <a:rPr lang="en-GB" altLang="en-US" smtClean="0">
                <a:solidFill>
                  <a:schemeClr val="bg2"/>
                </a:solidFill>
                <a:latin typeface="Arial" pitchFamily="34" charset="0"/>
              </a:rPr>
              <a:pPr eaLnBrk="1" hangingPunct="1"/>
              <a:t>4</a:t>
            </a:fld>
            <a:endParaRPr lang="en-GB" altLang="en-US">
              <a:solidFill>
                <a:schemeClr val="bg2"/>
              </a:solidFill>
              <a:latin typeface="Arial" pitchFamily="34" charset="0"/>
            </a:endParaRPr>
          </a:p>
        </p:txBody>
      </p:sp>
    </p:spTree>
    <p:extLst>
      <p:ext uri="{BB962C8B-B14F-4D97-AF65-F5344CB8AC3E}">
        <p14:creationId xmlns:p14="http://schemas.microsoft.com/office/powerpoint/2010/main" val="1539807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600" cy="936625"/>
          </a:xfrm>
        </p:spPr>
        <p:txBody>
          <a:bodyPr/>
          <a:lstStyle/>
          <a:p>
            <a:pPr marL="0" lvl="0" algn="ctr"/>
            <a:r>
              <a:rPr lang="en-GB" altLang="en-US" sz="2400" dirty="0">
                <a:ea typeface="+mn-ea"/>
                <a:cs typeface="+mn-cs"/>
              </a:rPr>
              <a:t>2014-2020 Commission guidance published</a:t>
            </a:r>
            <a:br>
              <a:rPr lang="en-GB" altLang="en-US" sz="2400" dirty="0">
                <a:ea typeface="+mn-ea"/>
                <a:cs typeface="+mn-cs"/>
              </a:rPr>
            </a:br>
            <a:r>
              <a:rPr lang="en-GB" altLang="en-US" sz="2400" dirty="0">
                <a:solidFill>
                  <a:srgbClr val="BBE0E3">
                    <a:lumMod val="50000"/>
                  </a:srgbClr>
                </a:solidFill>
                <a:ea typeface="+mn-ea"/>
                <a:cs typeface="+mn-cs"/>
              </a:rPr>
              <a:t>C</a:t>
            </a:r>
            <a:r>
              <a:rPr lang="en-GB" sz="2400" dirty="0">
                <a:solidFill>
                  <a:srgbClr val="BBE0E3">
                    <a:lumMod val="50000"/>
                  </a:srgbClr>
                </a:solidFill>
                <a:ea typeface="+mn-ea"/>
                <a:cs typeface="+mn-cs"/>
              </a:rPr>
              <a:t>ombination (5)</a:t>
            </a:r>
            <a:endParaRPr lang="en-GB" sz="1600" dirty="0">
              <a:solidFill>
                <a:srgbClr val="C00000"/>
              </a:solidFill>
            </a:endParaRPr>
          </a:p>
        </p:txBody>
      </p:sp>
      <p:sp>
        <p:nvSpPr>
          <p:cNvPr id="5" name="Content Placeholder 4"/>
          <p:cNvSpPr>
            <a:spLocks noGrp="1"/>
          </p:cNvSpPr>
          <p:nvPr>
            <p:ph idx="1"/>
          </p:nvPr>
        </p:nvSpPr>
        <p:spPr>
          <a:xfrm>
            <a:off x="213152" y="2780929"/>
            <a:ext cx="3312368" cy="3528392"/>
          </a:xfrm>
        </p:spPr>
        <p:txBody>
          <a:bodyPr/>
          <a:lstStyle/>
          <a:p>
            <a:pPr marL="0" indent="0">
              <a:buNone/>
            </a:pPr>
            <a:r>
              <a:rPr lang="en-GB" sz="1200" dirty="0"/>
              <a:t>In </a:t>
            </a:r>
            <a:r>
              <a:rPr lang="en-GB" sz="1200" b="1" dirty="0"/>
              <a:t>combination within </a:t>
            </a:r>
            <a:r>
              <a:rPr lang="en-GB" sz="1200" b="1" u="sng" dirty="0">
                <a:solidFill>
                  <a:srgbClr val="C00000"/>
                </a:solidFill>
              </a:rPr>
              <a:t>two operations</a:t>
            </a:r>
            <a:r>
              <a:rPr lang="en-GB" sz="1200" dirty="0">
                <a:solidFill>
                  <a:srgbClr val="C00000"/>
                </a:solidFill>
              </a:rPr>
              <a:t> </a:t>
            </a:r>
            <a:r>
              <a:rPr lang="en-GB" sz="1200" dirty="0"/>
              <a:t>l</a:t>
            </a:r>
            <a:r>
              <a:rPr lang="en-GB" altLang="en-US" sz="1200" dirty="0"/>
              <a:t>oan and grant can be given:</a:t>
            </a:r>
            <a:br>
              <a:rPr lang="en-GB" altLang="en-US" sz="1200" dirty="0"/>
            </a:br>
            <a:br>
              <a:rPr lang="en-GB" altLang="en-US" sz="1200" dirty="0"/>
            </a:br>
            <a:r>
              <a:rPr lang="en-GB" altLang="en-US" sz="1200" dirty="0"/>
              <a:t>- </a:t>
            </a:r>
            <a:r>
              <a:rPr lang="en-GB" altLang="en-US" sz="1200" b="1" dirty="0"/>
              <a:t>by the same body </a:t>
            </a:r>
            <a:r>
              <a:rPr lang="en-GB" altLang="en-US" sz="1200" dirty="0"/>
              <a:t>(it will be "beneficiary" for FI and "intermediate body" in case of grant) </a:t>
            </a:r>
            <a:br>
              <a:rPr lang="en-GB" altLang="en-US" sz="1200" dirty="0"/>
            </a:br>
            <a:r>
              <a:rPr lang="en-GB" altLang="en-US" sz="1200" dirty="0"/>
              <a:t>- </a:t>
            </a:r>
            <a:r>
              <a:rPr lang="en-GB" altLang="en-US" sz="1200" b="1" dirty="0"/>
              <a:t>to the same body </a:t>
            </a:r>
            <a:r>
              <a:rPr lang="en-GB" altLang="en-US" sz="1200" dirty="0"/>
              <a:t>(e.g. enterprise)- ("final recipient" for FI and "beneficiary" for grant) </a:t>
            </a:r>
            <a:br>
              <a:rPr lang="en-GB" altLang="en-US" sz="1200" dirty="0"/>
            </a:br>
            <a:r>
              <a:rPr lang="en-GB" altLang="en-US" sz="1200" b="1" dirty="0"/>
              <a:t>- for the same project</a:t>
            </a:r>
            <a:r>
              <a:rPr lang="en-GB" altLang="en-US" sz="1200" dirty="0"/>
              <a:t> or even expenditure item (e.g. machinery)</a:t>
            </a:r>
            <a:br>
              <a:rPr lang="en-GB" altLang="en-US" sz="1200" dirty="0"/>
            </a:br>
            <a:endParaRPr lang="en-GB" altLang="en-US" sz="1200" dirty="0"/>
          </a:p>
          <a:p>
            <a:pPr marL="0" indent="0">
              <a:buNone/>
            </a:pPr>
            <a:r>
              <a:rPr lang="en-GB" altLang="en-US" sz="1200" dirty="0"/>
              <a:t>!!! </a:t>
            </a:r>
            <a:r>
              <a:rPr lang="en-GB" altLang="en-US" sz="1200" b="1" dirty="0"/>
              <a:t>NOT for the same eligible expenditure </a:t>
            </a:r>
            <a:r>
              <a:rPr lang="en-GB" altLang="en-US" sz="1200" dirty="0"/>
              <a:t>(the same expenditure cannot be declared twice to COM) !!!</a:t>
            </a:r>
            <a:endParaRPr lang="en-GB" sz="1200" dirty="0"/>
          </a:p>
        </p:txBody>
      </p:sp>
      <p:sp>
        <p:nvSpPr>
          <p:cNvPr id="4" name="Slide Number Placeholder 3"/>
          <p:cNvSpPr>
            <a:spLocks noGrp="1"/>
          </p:cNvSpPr>
          <p:nvPr>
            <p:ph type="sldNum" sz="quarter" idx="12"/>
          </p:nvPr>
        </p:nvSpPr>
        <p:spPr/>
        <p:txBody>
          <a:bodyPr/>
          <a:lstStyle/>
          <a:p>
            <a:pPr>
              <a:defRPr/>
            </a:pPr>
            <a:fld id="{38D23EEE-1110-48A4-82AE-BA59A03A7318}" type="slidenum">
              <a:rPr lang="en-GB" smtClean="0"/>
              <a:pPr>
                <a:defRPr/>
              </a:pPr>
              <a:t>40</a:t>
            </a:fld>
            <a:endParaRPr lang="en-GB" dirty="0"/>
          </a:p>
        </p:txBody>
      </p:sp>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666" y="2492896"/>
            <a:ext cx="5798294" cy="344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28" y="2132856"/>
            <a:ext cx="8031256" cy="338554"/>
          </a:xfrm>
          <a:prstGeom prst="rect">
            <a:avLst/>
          </a:prstGeom>
        </p:spPr>
        <p:txBody>
          <a:bodyPr wrap="square">
            <a:spAutoFit/>
          </a:bodyPr>
          <a:lstStyle/>
          <a:p>
            <a:r>
              <a:rPr lang="en-GB" sz="1600" b="1" dirty="0">
                <a:latin typeface="Myriad Pro Black"/>
              </a:rPr>
              <a:t>Combination </a:t>
            </a:r>
            <a:r>
              <a:rPr lang="en-GB" sz="1600" b="1" dirty="0">
                <a:solidFill>
                  <a:srgbClr val="C00000"/>
                </a:solidFill>
                <a:latin typeface="Myriad Pro Black"/>
              </a:rPr>
              <a:t>at the level of final recipient </a:t>
            </a:r>
            <a:r>
              <a:rPr lang="en-GB" sz="1600" b="1" u="sng" dirty="0">
                <a:solidFill>
                  <a:srgbClr val="C00000"/>
                </a:solidFill>
                <a:latin typeface="Myriad Pro Black"/>
              </a:rPr>
              <a:t>within two operations</a:t>
            </a:r>
            <a:endParaRPr lang="en-GB" sz="1600" b="1" u="sng" dirty="0">
              <a:solidFill>
                <a:srgbClr val="C00000"/>
              </a:solidFill>
            </a:endParaRPr>
          </a:p>
        </p:txBody>
      </p:sp>
    </p:spTree>
    <p:extLst>
      <p:ext uri="{BB962C8B-B14F-4D97-AF65-F5344CB8AC3E}">
        <p14:creationId xmlns:p14="http://schemas.microsoft.com/office/powerpoint/2010/main" val="1654925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lvl="0" algn="ctr"/>
            <a:r>
              <a:rPr lang="en-GB" altLang="en-US" sz="2400" dirty="0">
                <a:latin typeface="Myriad Pro" pitchFamily="34" charset="0"/>
                <a:ea typeface="+mn-ea"/>
                <a:cs typeface="+mn-cs"/>
              </a:rPr>
              <a:t>2014-2020 Commission guidance published </a:t>
            </a:r>
            <a:br>
              <a:rPr lang="en-GB" altLang="en-US" sz="2400" dirty="0">
                <a:latin typeface="Myriad Pro" pitchFamily="34" charset="0"/>
                <a:ea typeface="+mn-ea"/>
                <a:cs typeface="+mn-cs"/>
              </a:rPr>
            </a:br>
            <a:r>
              <a:rPr lang="en-GB" altLang="en-US" sz="2400" dirty="0">
                <a:solidFill>
                  <a:srgbClr val="BBE0E3">
                    <a:lumMod val="50000"/>
                  </a:srgbClr>
                </a:solidFill>
                <a:latin typeface="Myriad Pro Black" charset="0"/>
                <a:ea typeface="+mn-ea"/>
                <a:cs typeface="+mn-cs"/>
              </a:rPr>
              <a:t>Management Costs and Fees/MCF (1)</a:t>
            </a:r>
            <a:br>
              <a:rPr lang="en-GB" sz="2400" b="0" i="1" kern="1200" dirty="0">
                <a:solidFill>
                  <a:srgbClr val="0F5494"/>
                </a:solidFill>
                <a:latin typeface="Myriad Pro Black"/>
                <a:ea typeface="+mn-ea"/>
                <a:cs typeface="+mn-cs"/>
              </a:rPr>
            </a:br>
            <a:r>
              <a:rPr lang="en-GB" sz="1600" b="0" i="1" kern="1200" dirty="0">
                <a:solidFill>
                  <a:srgbClr val="0F5494"/>
                </a:solidFill>
                <a:latin typeface="Myriad Pro Black"/>
                <a:ea typeface="+mn-ea"/>
                <a:cs typeface="+mn-cs"/>
              </a:rPr>
              <a:t>Guidance Note under finalisation</a:t>
            </a:r>
            <a:endParaRPr lang="en-GB" sz="2000" b="0" dirty="0">
              <a:solidFill>
                <a:srgbClr val="2752A9"/>
              </a:solidFill>
              <a:latin typeface="+mj-lt"/>
            </a:endParaRPr>
          </a:p>
        </p:txBody>
      </p:sp>
      <p:sp>
        <p:nvSpPr>
          <p:cNvPr id="4" name="Content Placeholder 3"/>
          <p:cNvSpPr>
            <a:spLocks noGrp="1"/>
          </p:cNvSpPr>
          <p:nvPr>
            <p:ph idx="1"/>
          </p:nvPr>
        </p:nvSpPr>
        <p:spPr/>
        <p:txBody>
          <a:bodyPr/>
          <a:lstStyle/>
          <a:p>
            <a:pPr marL="0" indent="0">
              <a:buNone/>
            </a:pPr>
            <a:r>
              <a:rPr lang="en-GB" sz="2000" b="1" u="sng" dirty="0"/>
              <a:t>2007-2013</a:t>
            </a:r>
            <a:br>
              <a:rPr lang="en-GB" sz="2000" dirty="0"/>
            </a:br>
            <a:r>
              <a:rPr lang="en-GB" sz="2000" dirty="0"/>
              <a:t>MCF calculated on the basis of the amounts contributed to the FIs = decoupled from disbursements to final recipients AND rather high limits</a:t>
            </a:r>
            <a:br>
              <a:rPr lang="en-GB" sz="2000" dirty="0"/>
            </a:br>
            <a:br>
              <a:rPr lang="en-GB" sz="2000" dirty="0"/>
            </a:br>
            <a:br>
              <a:rPr lang="en-GB" sz="2000" dirty="0"/>
            </a:br>
            <a:r>
              <a:rPr lang="en-GB" sz="2000" b="1" u="sng" dirty="0"/>
              <a:t>2014-2020 </a:t>
            </a:r>
            <a:br>
              <a:rPr lang="en-GB" sz="2000" dirty="0"/>
            </a:br>
            <a:r>
              <a:rPr lang="en-GB" sz="2000" dirty="0"/>
              <a:t>- requirement for performance orientation </a:t>
            </a:r>
            <a:br>
              <a:rPr lang="en-GB" sz="2000" dirty="0"/>
            </a:br>
            <a:r>
              <a:rPr lang="en-GB" sz="2000" dirty="0"/>
              <a:t>- new calculation of thresholds</a:t>
            </a:r>
          </a:p>
        </p:txBody>
      </p:sp>
      <p:sp>
        <p:nvSpPr>
          <p:cNvPr id="3" name="Slide Number Placeholder 2"/>
          <p:cNvSpPr>
            <a:spLocks noGrp="1"/>
          </p:cNvSpPr>
          <p:nvPr>
            <p:ph type="sldNum" sz="quarter" idx="12"/>
          </p:nvPr>
        </p:nvSpPr>
        <p:spPr/>
        <p:txBody>
          <a:bodyPr/>
          <a:lstStyle/>
          <a:p>
            <a:pPr>
              <a:defRPr/>
            </a:pPr>
            <a:fld id="{88CF43BF-CFBB-455F-8EFA-D49E39CD0D84}" type="slidenum">
              <a:rPr lang="en-GB" smtClean="0">
                <a:solidFill>
                  <a:srgbClr val="000000"/>
                </a:solidFill>
              </a:rPr>
              <a:pPr>
                <a:defRPr/>
              </a:pPr>
              <a:t>41</a:t>
            </a:fld>
            <a:endParaRPr lang="en-GB" dirty="0">
              <a:solidFill>
                <a:srgbClr val="000000"/>
              </a:solidFill>
            </a:endParaRPr>
          </a:p>
        </p:txBody>
      </p:sp>
    </p:spTree>
    <p:extLst>
      <p:ext uri="{BB962C8B-B14F-4D97-AF65-F5344CB8AC3E}">
        <p14:creationId xmlns:p14="http://schemas.microsoft.com/office/powerpoint/2010/main" val="3686614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altLang="en-US" sz="2400" dirty="0">
                <a:latin typeface="Myriad Pro" pitchFamily="34" charset="0"/>
              </a:rPr>
              <a:t>2014-2020 Commission guidance  published</a:t>
            </a:r>
            <a:br>
              <a:rPr lang="en-GB" altLang="en-US" sz="2400" dirty="0">
                <a:latin typeface="Myriad Pro" pitchFamily="34" charset="0"/>
              </a:rPr>
            </a:br>
            <a:r>
              <a:rPr lang="en-GB" altLang="en-US" sz="2400" dirty="0">
                <a:solidFill>
                  <a:srgbClr val="BBE0E3">
                    <a:lumMod val="50000"/>
                  </a:srgbClr>
                </a:solidFill>
                <a:latin typeface="Myriad Pro Black" charset="0"/>
              </a:rPr>
              <a:t>Management Costs and Fees/MCF (2)</a:t>
            </a:r>
            <a:endParaRPr lang="en-GB" dirty="0"/>
          </a:p>
        </p:txBody>
      </p:sp>
      <p:sp>
        <p:nvSpPr>
          <p:cNvPr id="5" name="Content Placeholder 4"/>
          <p:cNvSpPr>
            <a:spLocks noGrp="1"/>
          </p:cNvSpPr>
          <p:nvPr>
            <p:ph idx="1"/>
          </p:nvPr>
        </p:nvSpPr>
        <p:spPr/>
        <p:txBody>
          <a:bodyPr/>
          <a:lstStyle/>
          <a:p>
            <a:pPr marL="0" indent="0">
              <a:buNone/>
            </a:pPr>
            <a:r>
              <a:rPr lang="en-GB" b="1" dirty="0">
                <a:latin typeface="Myriad Pro Black"/>
              </a:rPr>
              <a:t>Eligibility period</a:t>
            </a:r>
          </a:p>
          <a:p>
            <a:pPr marL="0" indent="0">
              <a:buNone/>
            </a:pPr>
            <a:endParaRPr lang="en-GB" dirty="0"/>
          </a:p>
        </p:txBody>
      </p:sp>
      <p:sp>
        <p:nvSpPr>
          <p:cNvPr id="3" name="Slide Number Placeholder 2"/>
          <p:cNvSpPr>
            <a:spLocks noGrp="1"/>
          </p:cNvSpPr>
          <p:nvPr>
            <p:ph type="sldNum" sz="quarter" idx="12"/>
          </p:nvPr>
        </p:nvSpPr>
        <p:spPr/>
        <p:txBody>
          <a:bodyPr/>
          <a:lstStyle/>
          <a:p>
            <a:fld id="{769F3D46-2019-4F16-9430-DEEB1B7F15C7}" type="slidenum">
              <a:rPr lang="en-GB" altLang="en-US" smtClean="0"/>
              <a:pPr/>
              <a:t>42</a:t>
            </a:fld>
            <a:endParaRPr lang="en-GB" altLang="en-US" dirty="0"/>
          </a:p>
        </p:txBody>
      </p:sp>
      <p:grpSp>
        <p:nvGrpSpPr>
          <p:cNvPr id="6" name="Group 5"/>
          <p:cNvGrpSpPr/>
          <p:nvPr/>
        </p:nvGrpSpPr>
        <p:grpSpPr>
          <a:xfrm>
            <a:off x="432616" y="3213979"/>
            <a:ext cx="8345862" cy="1899471"/>
            <a:chOff x="543084" y="3213979"/>
            <a:chExt cx="8345862" cy="1899471"/>
          </a:xfrm>
        </p:grpSpPr>
        <p:sp>
          <p:nvSpPr>
            <p:cNvPr id="7" name="Freeform 6"/>
            <p:cNvSpPr/>
            <p:nvPr/>
          </p:nvSpPr>
          <p:spPr>
            <a:xfrm>
              <a:off x="1169231" y="3299481"/>
              <a:ext cx="2475835" cy="1813969"/>
            </a:xfrm>
            <a:custGeom>
              <a:avLst/>
              <a:gdLst>
                <a:gd name="connsiteX0" fmla="*/ 0 w 2475835"/>
                <a:gd name="connsiteY0" fmla="*/ 272095 h 1813969"/>
                <a:gd name="connsiteX1" fmla="*/ 1568851 w 2475835"/>
                <a:gd name="connsiteY1" fmla="*/ 272095 h 1813969"/>
                <a:gd name="connsiteX2" fmla="*/ 1568851 w 2475835"/>
                <a:gd name="connsiteY2" fmla="*/ 0 h 1813969"/>
                <a:gd name="connsiteX3" fmla="*/ 2475835 w 2475835"/>
                <a:gd name="connsiteY3" fmla="*/ 906985 h 1813969"/>
                <a:gd name="connsiteX4" fmla="*/ 1568851 w 2475835"/>
                <a:gd name="connsiteY4" fmla="*/ 1813969 h 1813969"/>
                <a:gd name="connsiteX5" fmla="*/ 1568851 w 2475835"/>
                <a:gd name="connsiteY5" fmla="*/ 1541874 h 1813969"/>
                <a:gd name="connsiteX6" fmla="*/ 0 w 2475835"/>
                <a:gd name="connsiteY6" fmla="*/ 1541874 h 1813969"/>
                <a:gd name="connsiteX7" fmla="*/ 0 w 2475835"/>
                <a:gd name="connsiteY7" fmla="*/ 272095 h 181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835" h="1813969">
                  <a:moveTo>
                    <a:pt x="0" y="272095"/>
                  </a:moveTo>
                  <a:lnTo>
                    <a:pt x="1568851" y="272095"/>
                  </a:lnTo>
                  <a:lnTo>
                    <a:pt x="1568851" y="0"/>
                  </a:lnTo>
                  <a:lnTo>
                    <a:pt x="2475835" y="906985"/>
                  </a:lnTo>
                  <a:lnTo>
                    <a:pt x="1568851" y="1813969"/>
                  </a:lnTo>
                  <a:lnTo>
                    <a:pt x="1568851" y="1541874"/>
                  </a:lnTo>
                  <a:lnTo>
                    <a:pt x="0" y="1541874"/>
                  </a:lnTo>
                  <a:lnTo>
                    <a:pt x="0" y="272095"/>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6899" tIns="279080" rIns="648859" bIns="279080" numCol="1" spcCol="1270" anchor="ctr" anchorCtr="0">
              <a:noAutofit/>
            </a:bodyPr>
            <a:lstStyle/>
            <a:p>
              <a:pPr lvl="0" algn="ctr" defTabSz="488950">
                <a:lnSpc>
                  <a:spcPct val="90000"/>
                </a:lnSpc>
                <a:spcBef>
                  <a:spcPct val="0"/>
                </a:spcBef>
                <a:spcAft>
                  <a:spcPct val="35000"/>
                </a:spcAft>
              </a:pPr>
              <a:r>
                <a:rPr lang="en-GB" sz="1100" kern="1200" dirty="0"/>
                <a:t>Preparatory works</a:t>
              </a:r>
            </a:p>
          </p:txBody>
        </p:sp>
        <p:sp>
          <p:nvSpPr>
            <p:cNvPr id="8" name="Freeform 7"/>
            <p:cNvSpPr/>
            <p:nvPr/>
          </p:nvSpPr>
          <p:spPr>
            <a:xfrm>
              <a:off x="543084" y="3270529"/>
              <a:ext cx="1364620" cy="1700869"/>
            </a:xfrm>
            <a:custGeom>
              <a:avLst/>
              <a:gdLst>
                <a:gd name="connsiteX0" fmla="*/ 0 w 1246011"/>
                <a:gd name="connsiteY0" fmla="*/ 850435 h 1700869"/>
                <a:gd name="connsiteX1" fmla="*/ 623006 w 1246011"/>
                <a:gd name="connsiteY1" fmla="*/ 0 h 1700869"/>
                <a:gd name="connsiteX2" fmla="*/ 1246012 w 1246011"/>
                <a:gd name="connsiteY2" fmla="*/ 850435 h 1700869"/>
                <a:gd name="connsiteX3" fmla="*/ 623006 w 1246011"/>
                <a:gd name="connsiteY3" fmla="*/ 1700870 h 1700869"/>
                <a:gd name="connsiteX4" fmla="*/ 0 w 1246011"/>
                <a:gd name="connsiteY4" fmla="*/ 850435 h 170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011" h="1700869">
                  <a:moveTo>
                    <a:pt x="0" y="850435"/>
                  </a:moveTo>
                  <a:cubicBezTo>
                    <a:pt x="0" y="380753"/>
                    <a:pt x="278929" y="0"/>
                    <a:pt x="623006" y="0"/>
                  </a:cubicBezTo>
                  <a:cubicBezTo>
                    <a:pt x="967083" y="0"/>
                    <a:pt x="1246012" y="380753"/>
                    <a:pt x="1246012" y="850435"/>
                  </a:cubicBezTo>
                  <a:cubicBezTo>
                    <a:pt x="1246012" y="1320117"/>
                    <a:pt x="967083" y="1700870"/>
                    <a:pt x="623006" y="1700870"/>
                  </a:cubicBezTo>
                  <a:cubicBezTo>
                    <a:pt x="278929" y="1700870"/>
                    <a:pt x="0" y="1320117"/>
                    <a:pt x="0" y="850435"/>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8189" tIns="254801" rIns="188189" bIns="254801" numCol="1" spcCol="1270" anchor="ctr" anchorCtr="0">
              <a:noAutofit/>
            </a:bodyPr>
            <a:lstStyle/>
            <a:p>
              <a:pPr lvl="0" algn="ctr" defTabSz="400050">
                <a:lnSpc>
                  <a:spcPct val="90000"/>
                </a:lnSpc>
                <a:spcBef>
                  <a:spcPct val="0"/>
                </a:spcBef>
                <a:spcAft>
                  <a:spcPct val="35000"/>
                </a:spcAft>
              </a:pPr>
              <a:r>
                <a:rPr lang="en-GB" sz="1400" kern="1200" dirty="0"/>
                <a:t>Formal selection</a:t>
              </a:r>
            </a:p>
          </p:txBody>
        </p:sp>
        <p:sp>
          <p:nvSpPr>
            <p:cNvPr id="9" name="Freeform 8"/>
            <p:cNvSpPr/>
            <p:nvPr/>
          </p:nvSpPr>
          <p:spPr>
            <a:xfrm>
              <a:off x="4090092" y="3213979"/>
              <a:ext cx="2132908" cy="1813969"/>
            </a:xfrm>
            <a:custGeom>
              <a:avLst/>
              <a:gdLst>
                <a:gd name="connsiteX0" fmla="*/ 0 w 2075180"/>
                <a:gd name="connsiteY0" fmla="*/ 272095 h 1813969"/>
                <a:gd name="connsiteX1" fmla="*/ 1168196 w 2075180"/>
                <a:gd name="connsiteY1" fmla="*/ 272095 h 1813969"/>
                <a:gd name="connsiteX2" fmla="*/ 1168196 w 2075180"/>
                <a:gd name="connsiteY2" fmla="*/ 0 h 1813969"/>
                <a:gd name="connsiteX3" fmla="*/ 2075180 w 2075180"/>
                <a:gd name="connsiteY3" fmla="*/ 906985 h 1813969"/>
                <a:gd name="connsiteX4" fmla="*/ 1168196 w 2075180"/>
                <a:gd name="connsiteY4" fmla="*/ 1813969 h 1813969"/>
                <a:gd name="connsiteX5" fmla="*/ 1168196 w 2075180"/>
                <a:gd name="connsiteY5" fmla="*/ 1541874 h 1813969"/>
                <a:gd name="connsiteX6" fmla="*/ 0 w 2075180"/>
                <a:gd name="connsiteY6" fmla="*/ 1541874 h 1813969"/>
                <a:gd name="connsiteX7" fmla="*/ 0 w 2075180"/>
                <a:gd name="connsiteY7" fmla="*/ 272095 h 181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5180" h="1813969">
                  <a:moveTo>
                    <a:pt x="0" y="272095"/>
                  </a:moveTo>
                  <a:lnTo>
                    <a:pt x="1168196" y="272095"/>
                  </a:lnTo>
                  <a:lnTo>
                    <a:pt x="1168196" y="0"/>
                  </a:lnTo>
                  <a:lnTo>
                    <a:pt x="2075180" y="906985"/>
                  </a:lnTo>
                  <a:lnTo>
                    <a:pt x="1168196" y="1813969"/>
                  </a:lnTo>
                  <a:lnTo>
                    <a:pt x="1168196" y="1541874"/>
                  </a:lnTo>
                  <a:lnTo>
                    <a:pt x="0" y="1541874"/>
                  </a:lnTo>
                  <a:lnTo>
                    <a:pt x="0" y="272095"/>
                  </a:lnTo>
                  <a:close/>
                </a:path>
              </a:pathLst>
            </a:custGeom>
            <a:solidFill>
              <a:schemeClr val="accent1">
                <a:lumMod val="50000"/>
                <a:alpha val="90000"/>
              </a:scheme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6735" tIns="279080" rIns="558705" bIns="279080" numCol="1" spcCol="1270" anchor="ctr" anchorCtr="0">
              <a:noAutofit/>
            </a:bodyPr>
            <a:lstStyle/>
            <a:p>
              <a:pPr marL="0" lvl="1" defTabSz="92075">
                <a:lnSpc>
                  <a:spcPct val="90000"/>
                </a:lnSpc>
                <a:spcBef>
                  <a:spcPct val="0"/>
                </a:spcBef>
                <a:spcAft>
                  <a:spcPct val="15000"/>
                </a:spcAft>
              </a:pPr>
              <a:r>
                <a:rPr lang="en-GB" sz="1400" dirty="0"/>
                <a:t>eligibility period for MCF </a:t>
              </a:r>
            </a:p>
          </p:txBody>
        </p:sp>
        <p:sp>
          <p:nvSpPr>
            <p:cNvPr id="10" name="Freeform 9"/>
            <p:cNvSpPr/>
            <p:nvPr/>
          </p:nvSpPr>
          <p:spPr>
            <a:xfrm>
              <a:off x="2928690" y="3356433"/>
              <a:ext cx="1432752" cy="1529060"/>
            </a:xfrm>
            <a:custGeom>
              <a:avLst/>
              <a:gdLst>
                <a:gd name="connsiteX0" fmla="*/ 0 w 1037590"/>
                <a:gd name="connsiteY0" fmla="*/ 518795 h 1037590"/>
                <a:gd name="connsiteX1" fmla="*/ 518795 w 1037590"/>
                <a:gd name="connsiteY1" fmla="*/ 0 h 1037590"/>
                <a:gd name="connsiteX2" fmla="*/ 1037590 w 1037590"/>
                <a:gd name="connsiteY2" fmla="*/ 518795 h 1037590"/>
                <a:gd name="connsiteX3" fmla="*/ 518795 w 1037590"/>
                <a:gd name="connsiteY3" fmla="*/ 1037590 h 1037590"/>
                <a:gd name="connsiteX4" fmla="*/ 0 w 1037590"/>
                <a:gd name="connsiteY4" fmla="*/ 518795 h 103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590" h="1037590">
                  <a:moveTo>
                    <a:pt x="0" y="518795"/>
                  </a:moveTo>
                  <a:cubicBezTo>
                    <a:pt x="0" y="232272"/>
                    <a:pt x="232272" y="0"/>
                    <a:pt x="518795" y="0"/>
                  </a:cubicBezTo>
                  <a:cubicBezTo>
                    <a:pt x="805318" y="0"/>
                    <a:pt x="1037590" y="232272"/>
                    <a:pt x="1037590" y="518795"/>
                  </a:cubicBezTo>
                  <a:cubicBezTo>
                    <a:pt x="1037590" y="805318"/>
                    <a:pt x="805318" y="1037590"/>
                    <a:pt x="518795" y="1037590"/>
                  </a:cubicBezTo>
                  <a:cubicBezTo>
                    <a:pt x="232272" y="1037590"/>
                    <a:pt x="0" y="805318"/>
                    <a:pt x="0" y="518795"/>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7667" tIns="157667" rIns="157667" bIns="157667" numCol="1" spcCol="1270" anchor="ctr" anchorCtr="0">
              <a:noAutofit/>
            </a:bodyPr>
            <a:lstStyle/>
            <a:p>
              <a:pPr lvl="0" algn="ctr" defTabSz="400050">
                <a:lnSpc>
                  <a:spcPct val="90000"/>
                </a:lnSpc>
                <a:spcBef>
                  <a:spcPct val="0"/>
                </a:spcBef>
                <a:spcAft>
                  <a:spcPct val="35000"/>
                </a:spcAft>
              </a:pPr>
              <a:r>
                <a:rPr lang="en-GB" sz="1600" kern="1200" dirty="0"/>
                <a:t>Signature of the funding agreement</a:t>
              </a:r>
            </a:p>
          </p:txBody>
        </p:sp>
        <p:sp>
          <p:nvSpPr>
            <p:cNvPr id="11" name="Freeform 10"/>
            <p:cNvSpPr/>
            <p:nvPr/>
          </p:nvSpPr>
          <p:spPr>
            <a:xfrm rot="10800000">
              <a:off x="6813766" y="3213979"/>
              <a:ext cx="2075180" cy="1813969"/>
            </a:xfrm>
            <a:custGeom>
              <a:avLst/>
              <a:gdLst>
                <a:gd name="connsiteX0" fmla="*/ 0 w 2075180"/>
                <a:gd name="connsiteY0" fmla="*/ 272095 h 1813969"/>
                <a:gd name="connsiteX1" fmla="*/ 1168196 w 2075180"/>
                <a:gd name="connsiteY1" fmla="*/ 272095 h 1813969"/>
                <a:gd name="connsiteX2" fmla="*/ 1168196 w 2075180"/>
                <a:gd name="connsiteY2" fmla="*/ 0 h 1813969"/>
                <a:gd name="connsiteX3" fmla="*/ 2075180 w 2075180"/>
                <a:gd name="connsiteY3" fmla="*/ 906985 h 1813969"/>
                <a:gd name="connsiteX4" fmla="*/ 1168196 w 2075180"/>
                <a:gd name="connsiteY4" fmla="*/ 1813969 h 1813969"/>
                <a:gd name="connsiteX5" fmla="*/ 1168196 w 2075180"/>
                <a:gd name="connsiteY5" fmla="*/ 1541874 h 1813969"/>
                <a:gd name="connsiteX6" fmla="*/ 0 w 2075180"/>
                <a:gd name="connsiteY6" fmla="*/ 1541874 h 1813969"/>
                <a:gd name="connsiteX7" fmla="*/ 0 w 2075180"/>
                <a:gd name="connsiteY7" fmla="*/ 272095 h 181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5180" h="1813969">
                  <a:moveTo>
                    <a:pt x="0" y="272095"/>
                  </a:moveTo>
                  <a:lnTo>
                    <a:pt x="1168196" y="272095"/>
                  </a:lnTo>
                  <a:lnTo>
                    <a:pt x="1168196" y="0"/>
                  </a:lnTo>
                  <a:lnTo>
                    <a:pt x="2075180" y="906985"/>
                  </a:lnTo>
                  <a:lnTo>
                    <a:pt x="1168196" y="1813969"/>
                  </a:lnTo>
                  <a:lnTo>
                    <a:pt x="1168196" y="1541874"/>
                  </a:lnTo>
                  <a:lnTo>
                    <a:pt x="0" y="1541874"/>
                  </a:lnTo>
                  <a:lnTo>
                    <a:pt x="0" y="272095"/>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6735" tIns="279080" rIns="558705" bIns="279080" numCol="1" spcCol="1270" anchor="ctr" anchorCtr="0">
              <a:noAutofit/>
              <a:scene3d>
                <a:camera prst="orthographicFront">
                  <a:rot lat="0" lon="0" rev="10800000"/>
                </a:camera>
                <a:lightRig rig="threePt" dir="t"/>
              </a:scene3d>
            </a:bodyPr>
            <a:lstStyle/>
            <a:p>
              <a:pPr marL="0" lvl="1" defTabSz="488950">
                <a:lnSpc>
                  <a:spcPct val="90000"/>
                </a:lnSpc>
                <a:spcAft>
                  <a:spcPct val="15000"/>
                </a:spcAft>
              </a:pPr>
              <a:r>
                <a:rPr lang="en-GB" sz="1100" dirty="0"/>
                <a:t>Exceptions: equity-based instruments</a:t>
              </a:r>
            </a:p>
            <a:p>
              <a:pPr marL="0" lvl="1" defTabSz="488950">
                <a:lnSpc>
                  <a:spcPct val="90000"/>
                </a:lnSpc>
                <a:spcAft>
                  <a:spcPct val="15000"/>
                </a:spcAft>
              </a:pPr>
              <a:r>
                <a:rPr lang="en-GB" sz="1100" dirty="0"/>
                <a:t>and micro-credit </a:t>
              </a:r>
            </a:p>
            <a:p>
              <a:pPr marL="0" lvl="1" algn="l" defTabSz="488950">
                <a:lnSpc>
                  <a:spcPct val="90000"/>
                </a:lnSpc>
                <a:spcBef>
                  <a:spcPct val="0"/>
                </a:spcBef>
                <a:spcAft>
                  <a:spcPct val="15000"/>
                </a:spcAft>
              </a:pPr>
              <a:endParaRPr lang="en-GB" sz="1100" kern="1200" dirty="0"/>
            </a:p>
          </p:txBody>
        </p:sp>
        <p:sp>
          <p:nvSpPr>
            <p:cNvPr id="12" name="Freeform 11"/>
            <p:cNvSpPr/>
            <p:nvPr/>
          </p:nvSpPr>
          <p:spPr>
            <a:xfrm>
              <a:off x="6012160" y="3340100"/>
              <a:ext cx="1296144" cy="1529060"/>
            </a:xfrm>
            <a:custGeom>
              <a:avLst/>
              <a:gdLst>
                <a:gd name="connsiteX0" fmla="*/ 0 w 1037590"/>
                <a:gd name="connsiteY0" fmla="*/ 518795 h 1037590"/>
                <a:gd name="connsiteX1" fmla="*/ 518795 w 1037590"/>
                <a:gd name="connsiteY1" fmla="*/ 0 h 1037590"/>
                <a:gd name="connsiteX2" fmla="*/ 1037590 w 1037590"/>
                <a:gd name="connsiteY2" fmla="*/ 518795 h 1037590"/>
                <a:gd name="connsiteX3" fmla="*/ 518795 w 1037590"/>
                <a:gd name="connsiteY3" fmla="*/ 1037590 h 1037590"/>
                <a:gd name="connsiteX4" fmla="*/ 0 w 1037590"/>
                <a:gd name="connsiteY4" fmla="*/ 518795 h 103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590" h="1037590">
                  <a:moveTo>
                    <a:pt x="0" y="518795"/>
                  </a:moveTo>
                  <a:cubicBezTo>
                    <a:pt x="0" y="232272"/>
                    <a:pt x="232272" y="0"/>
                    <a:pt x="518795" y="0"/>
                  </a:cubicBezTo>
                  <a:cubicBezTo>
                    <a:pt x="805318" y="0"/>
                    <a:pt x="1037590" y="232272"/>
                    <a:pt x="1037590" y="518795"/>
                  </a:cubicBezTo>
                  <a:cubicBezTo>
                    <a:pt x="1037590" y="805318"/>
                    <a:pt x="805318" y="1037590"/>
                    <a:pt x="518795" y="1037590"/>
                  </a:cubicBezTo>
                  <a:cubicBezTo>
                    <a:pt x="232272" y="1037590"/>
                    <a:pt x="0" y="805318"/>
                    <a:pt x="0" y="518795"/>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7667" tIns="157667" rIns="157667" bIns="157667" numCol="1" spcCol="1270" anchor="ctr" anchorCtr="0">
              <a:noAutofit/>
            </a:bodyPr>
            <a:lstStyle/>
            <a:p>
              <a:pPr lvl="0" algn="ctr" defTabSz="400050">
                <a:lnSpc>
                  <a:spcPct val="90000"/>
                </a:lnSpc>
                <a:spcBef>
                  <a:spcPct val="0"/>
                </a:spcBef>
                <a:spcAft>
                  <a:spcPct val="35000"/>
                </a:spcAft>
              </a:pPr>
              <a:r>
                <a:rPr lang="en-GB" sz="1400" kern="1200" dirty="0"/>
                <a:t>END </a:t>
              </a:r>
            </a:p>
            <a:p>
              <a:pPr algn="ctr" defTabSz="400050">
                <a:lnSpc>
                  <a:spcPct val="90000"/>
                </a:lnSpc>
                <a:spcAft>
                  <a:spcPct val="35000"/>
                </a:spcAft>
              </a:pPr>
              <a:r>
                <a:rPr lang="en-GB" sz="1400" kern="1200" dirty="0"/>
                <a:t>31 Dec 2023 </a:t>
              </a:r>
            </a:p>
            <a:p>
              <a:pPr algn="ctr" defTabSz="400050">
                <a:lnSpc>
                  <a:spcPct val="90000"/>
                </a:lnSpc>
                <a:spcAft>
                  <a:spcPct val="35000"/>
                </a:spcAft>
              </a:pPr>
              <a:r>
                <a:rPr lang="en-GB" sz="1400" dirty="0"/>
                <a:t>MCF&lt;=                         thresholds</a:t>
              </a:r>
            </a:p>
            <a:p>
              <a:pPr lvl="0" algn="ctr" defTabSz="400050">
                <a:lnSpc>
                  <a:spcPct val="90000"/>
                </a:lnSpc>
                <a:spcBef>
                  <a:spcPct val="0"/>
                </a:spcBef>
                <a:spcAft>
                  <a:spcPct val="35000"/>
                </a:spcAft>
              </a:pPr>
              <a:endParaRPr lang="fr-FR" sz="1400" kern="1200" dirty="0"/>
            </a:p>
          </p:txBody>
        </p:sp>
      </p:grpSp>
    </p:spTree>
    <p:extLst>
      <p:ext uri="{BB962C8B-B14F-4D97-AF65-F5344CB8AC3E}">
        <p14:creationId xmlns:p14="http://schemas.microsoft.com/office/powerpoint/2010/main" val="662415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algn="ctr"/>
            <a:r>
              <a:rPr lang="en-GB" altLang="en-US" sz="2400" dirty="0">
                <a:latin typeface="Myriad Pro" pitchFamily="34" charset="0"/>
                <a:ea typeface="+mn-ea"/>
                <a:cs typeface="+mn-cs"/>
              </a:rPr>
              <a:t>2014-2020 Commission guidance  published</a:t>
            </a:r>
            <a:br>
              <a:rPr lang="en-GB" altLang="en-US" sz="2400" dirty="0">
                <a:latin typeface="Myriad Pro" pitchFamily="34" charset="0"/>
                <a:ea typeface="+mn-ea"/>
                <a:cs typeface="+mn-cs"/>
              </a:rPr>
            </a:br>
            <a:r>
              <a:rPr lang="en-GB" altLang="en-US" sz="2400" dirty="0">
                <a:solidFill>
                  <a:srgbClr val="BBE0E3">
                    <a:lumMod val="50000"/>
                  </a:srgbClr>
                </a:solidFill>
                <a:latin typeface="Myriad Pro Black" charset="0"/>
                <a:ea typeface="+mn-ea"/>
                <a:cs typeface="+mn-cs"/>
              </a:rPr>
              <a:t>Management Costs and Fees/MCF (3)</a:t>
            </a:r>
            <a:endParaRPr lang="en-GB" dirty="0"/>
          </a:p>
        </p:txBody>
      </p:sp>
      <p:sp>
        <p:nvSpPr>
          <p:cNvPr id="3" name="Content Placeholder 2"/>
          <p:cNvSpPr>
            <a:spLocks noGrp="1"/>
          </p:cNvSpPr>
          <p:nvPr>
            <p:ph idx="1"/>
          </p:nvPr>
        </p:nvSpPr>
        <p:spPr>
          <a:xfrm>
            <a:off x="539552" y="2492896"/>
            <a:ext cx="8229600" cy="3529013"/>
          </a:xfrm>
        </p:spPr>
        <p:txBody>
          <a:bodyPr/>
          <a:lstStyle/>
          <a:p>
            <a:pPr>
              <a:lnSpc>
                <a:spcPct val="80000"/>
              </a:lnSpc>
              <a:spcBef>
                <a:spcPts val="600"/>
              </a:spcBef>
            </a:pPr>
            <a:r>
              <a:rPr lang="en-GB" sz="1800" b="1" dirty="0">
                <a:latin typeface="+mj-lt"/>
              </a:rPr>
              <a:t>Eligible MCF</a:t>
            </a:r>
          </a:p>
          <a:p>
            <a:pPr>
              <a:lnSpc>
                <a:spcPct val="80000"/>
              </a:lnSpc>
              <a:spcBef>
                <a:spcPts val="600"/>
              </a:spcBef>
            </a:pPr>
            <a:endParaRPr lang="en-GB" sz="1800" b="1" dirty="0">
              <a:latin typeface="+mj-lt"/>
            </a:endParaRPr>
          </a:p>
          <a:p>
            <a:pPr>
              <a:lnSpc>
                <a:spcPct val="80000"/>
              </a:lnSpc>
              <a:spcBef>
                <a:spcPts val="600"/>
              </a:spcBef>
              <a:buClrTx/>
              <a:buFont typeface="+mj-lt"/>
              <a:buAutoNum type="arabicPeriod"/>
            </a:pPr>
            <a:r>
              <a:rPr lang="en-GB" sz="1800" b="1" dirty="0">
                <a:latin typeface="+mj-lt"/>
              </a:rPr>
              <a:t>At closure</a:t>
            </a:r>
            <a:r>
              <a:rPr lang="en-GB" sz="1800" dirty="0">
                <a:latin typeface="+mj-lt"/>
              </a:rPr>
              <a:t>, they should </a:t>
            </a:r>
            <a:r>
              <a:rPr lang="en-GB" sz="1800" b="1" dirty="0">
                <a:latin typeface="+mj-lt"/>
              </a:rPr>
              <a:t>not exceed</a:t>
            </a:r>
            <a:r>
              <a:rPr lang="en-GB" sz="1800" dirty="0">
                <a:latin typeface="+mj-lt"/>
              </a:rPr>
              <a:t> the amount calculated in accordance with CDR Art. 13 which is a sum of</a:t>
            </a:r>
            <a:r>
              <a:rPr lang="fr-BE" sz="1800" dirty="0">
                <a:latin typeface="+mj-lt"/>
              </a:rPr>
              <a:t>:</a:t>
            </a:r>
            <a:endParaRPr lang="en-GB" sz="1800" dirty="0">
              <a:latin typeface="+mj-lt"/>
            </a:endParaRPr>
          </a:p>
          <a:p>
            <a:pPr marL="447675" indent="355600" defTabSz="803275">
              <a:lnSpc>
                <a:spcPct val="80000"/>
              </a:lnSpc>
              <a:spcBef>
                <a:spcPts val="600"/>
              </a:spcBef>
              <a:buClrTx/>
              <a:buFont typeface="Arial" panose="020B0604020202020204" pitchFamily="34" charset="0"/>
              <a:buChar char="•"/>
            </a:pPr>
            <a:r>
              <a:rPr lang="en-GB" sz="1800" b="1" u="sng" dirty="0">
                <a:latin typeface="+mj-lt"/>
              </a:rPr>
              <a:t>base remuneration</a:t>
            </a:r>
            <a:r>
              <a:rPr lang="en-GB" sz="1800" u="sng" dirty="0">
                <a:latin typeface="+mj-lt"/>
              </a:rPr>
              <a:t> </a:t>
            </a:r>
            <a:r>
              <a:rPr lang="en-GB" sz="1800" dirty="0">
                <a:latin typeface="+mj-lt"/>
              </a:rPr>
              <a:t>(the basis is programme contribution to FI, the investments in final recipients are not relevant here)</a:t>
            </a:r>
          </a:p>
          <a:p>
            <a:pPr marL="447675" indent="355600" defTabSz="803275">
              <a:lnSpc>
                <a:spcPct val="80000"/>
              </a:lnSpc>
              <a:spcBef>
                <a:spcPts val="600"/>
              </a:spcBef>
              <a:buClrTx/>
              <a:buFont typeface="Arial" panose="020B0604020202020204" pitchFamily="34" charset="0"/>
              <a:buChar char="•"/>
            </a:pPr>
            <a:r>
              <a:rPr lang="en-GB" sz="1800" b="1" u="sng" dirty="0">
                <a:latin typeface="+mj-lt"/>
              </a:rPr>
              <a:t>performance remuneration</a:t>
            </a:r>
            <a:r>
              <a:rPr lang="en-GB" sz="1800" u="sng" dirty="0">
                <a:latin typeface="+mj-lt"/>
              </a:rPr>
              <a:t> </a:t>
            </a:r>
            <a:r>
              <a:rPr lang="en-GB" sz="1800" dirty="0">
                <a:latin typeface="+mj-lt"/>
              </a:rPr>
              <a:t>(the basis are investments in final recipients) </a:t>
            </a:r>
          </a:p>
          <a:p>
            <a:pPr>
              <a:lnSpc>
                <a:spcPct val="80000"/>
              </a:lnSpc>
              <a:spcBef>
                <a:spcPts val="1200"/>
              </a:spcBef>
              <a:buClrTx/>
              <a:buFont typeface="+mj-lt"/>
              <a:buAutoNum type="arabicPeriod" startAt="2"/>
            </a:pPr>
            <a:r>
              <a:rPr lang="en-GB" sz="1800" b="1" dirty="0">
                <a:latin typeface="+mj-lt"/>
              </a:rPr>
              <a:t>Different calculation of thresholds</a:t>
            </a:r>
            <a:r>
              <a:rPr lang="en-GB" sz="1800" dirty="0">
                <a:latin typeface="+mj-lt"/>
              </a:rPr>
              <a:t> in function of the </a:t>
            </a:r>
            <a:r>
              <a:rPr lang="en-GB" sz="1800" b="1" dirty="0">
                <a:latin typeface="+mj-lt"/>
              </a:rPr>
              <a:t>implementation options</a:t>
            </a:r>
            <a:r>
              <a:rPr lang="en-GB" sz="1800" dirty="0">
                <a:latin typeface="+mj-lt"/>
              </a:rPr>
              <a:t> (fund of funds or a specific fund) and </a:t>
            </a:r>
            <a:r>
              <a:rPr lang="en-GB" sz="1800" b="1" dirty="0">
                <a:latin typeface="+mj-lt"/>
              </a:rPr>
              <a:t>type of instrument</a:t>
            </a:r>
          </a:p>
          <a:p>
            <a:pPr>
              <a:lnSpc>
                <a:spcPct val="80000"/>
              </a:lnSpc>
              <a:spcBef>
                <a:spcPts val="1200"/>
              </a:spcBef>
              <a:buClrTx/>
              <a:buFont typeface="+mj-lt"/>
              <a:buAutoNum type="arabicPeriod" startAt="2"/>
            </a:pPr>
            <a:r>
              <a:rPr lang="en-GB" sz="1800" dirty="0">
                <a:latin typeface="+mj-lt"/>
              </a:rPr>
              <a:t>The </a:t>
            </a:r>
            <a:r>
              <a:rPr lang="en-GB" sz="1800" b="1" dirty="0">
                <a:latin typeface="+mj-lt"/>
              </a:rPr>
              <a:t>amount</a:t>
            </a:r>
            <a:r>
              <a:rPr lang="en-GB" sz="1800" dirty="0">
                <a:latin typeface="+mj-lt"/>
              </a:rPr>
              <a:t> calculated </a:t>
            </a:r>
            <a:r>
              <a:rPr lang="en-GB" sz="1800" b="1" dirty="0">
                <a:latin typeface="+mj-lt"/>
              </a:rPr>
              <a:t>under point 1</a:t>
            </a:r>
            <a:r>
              <a:rPr lang="en-GB" sz="1800" dirty="0">
                <a:latin typeface="+mj-lt"/>
              </a:rPr>
              <a:t> is to be </a:t>
            </a:r>
            <a:r>
              <a:rPr lang="en-GB" sz="1800" b="1" dirty="0">
                <a:latin typeface="+mj-lt"/>
              </a:rPr>
              <a:t>capped</a:t>
            </a:r>
            <a:r>
              <a:rPr lang="en-GB" sz="1800" dirty="0">
                <a:latin typeface="+mj-lt"/>
              </a:rPr>
              <a:t> by a general threshold on the entire programme contribution </a:t>
            </a:r>
            <a:endParaRPr lang="en-GB" sz="1800" b="1" dirty="0">
              <a:latin typeface="+mj-lt"/>
            </a:endParaRPr>
          </a:p>
        </p:txBody>
      </p:sp>
      <p:sp>
        <p:nvSpPr>
          <p:cNvPr id="4" name="Slide Number Placeholder 3"/>
          <p:cNvSpPr>
            <a:spLocks noGrp="1"/>
          </p:cNvSpPr>
          <p:nvPr>
            <p:ph type="sldNum" sz="quarter" idx="12"/>
          </p:nvPr>
        </p:nvSpPr>
        <p:spPr/>
        <p:txBody>
          <a:bodyPr/>
          <a:lstStyle/>
          <a:p>
            <a:fld id="{9F0D3EEA-0823-4665-B950-ECF452861E02}" type="slidenum">
              <a:rPr lang="en-GB" altLang="en-US" smtClean="0"/>
              <a:pPr/>
              <a:t>43</a:t>
            </a:fld>
            <a:endParaRPr lang="en-GB" altLang="en-US" dirty="0"/>
          </a:p>
        </p:txBody>
      </p:sp>
    </p:spTree>
    <p:extLst>
      <p:ext uri="{BB962C8B-B14F-4D97-AF65-F5344CB8AC3E}">
        <p14:creationId xmlns:p14="http://schemas.microsoft.com/office/powerpoint/2010/main" val="2237367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24" y="1844824"/>
            <a:ext cx="8829472" cy="4527793"/>
          </a:xfrm>
        </p:spPr>
        <p:txBody>
          <a:bodyPr anchor="t"/>
          <a:lstStyle/>
          <a:p>
            <a:pPr marL="0" indent="0"/>
            <a:br>
              <a:rPr lang="en-GB" sz="2000" b="0" dirty="0"/>
            </a:br>
            <a:r>
              <a:rPr lang="en-GB" sz="2000" b="0" dirty="0"/>
              <a:t>	</a:t>
            </a:r>
            <a:br>
              <a:rPr lang="en-GB" sz="2000" b="0" dirty="0"/>
            </a:br>
            <a:br>
              <a:rPr lang="en-GB" sz="2400" b="0" dirty="0"/>
            </a:br>
            <a:br>
              <a:rPr lang="en-GB" sz="2400" b="0" dirty="0"/>
            </a:br>
            <a:br>
              <a:rPr lang="en-GB" sz="2400" b="0" dirty="0"/>
            </a:br>
            <a:endParaRPr lang="en-GB" sz="2000" b="0" dirty="0">
              <a:solidFill>
                <a:srgbClr val="2752A9"/>
              </a:solidFill>
              <a:latin typeface="Myriad Pro Black" charset="0"/>
            </a:endParaRPr>
          </a:p>
        </p:txBody>
      </p:sp>
      <p:sp>
        <p:nvSpPr>
          <p:cNvPr id="3" name="Slide Number Placeholder 2"/>
          <p:cNvSpPr>
            <a:spLocks noGrp="1"/>
          </p:cNvSpPr>
          <p:nvPr>
            <p:ph type="sldNum" sz="quarter" idx="12"/>
          </p:nvPr>
        </p:nvSpPr>
        <p:spPr>
          <a:xfrm rot="636607">
            <a:off x="6553200" y="6245225"/>
            <a:ext cx="2133600" cy="476250"/>
          </a:xfrm>
        </p:spPr>
        <p:txBody>
          <a:bodyPr/>
          <a:lstStyle/>
          <a:p>
            <a:pPr>
              <a:defRPr/>
            </a:pPr>
            <a:fld id="{88CF43BF-CFBB-455F-8EFA-D49E39CD0D84}" type="slidenum">
              <a:rPr lang="en-GB" smtClean="0">
                <a:solidFill>
                  <a:srgbClr val="000000"/>
                </a:solidFill>
              </a:rPr>
              <a:pPr>
                <a:defRPr/>
              </a:pPr>
              <a:t>44</a:t>
            </a:fld>
            <a:endParaRPr lang="en-GB" dirty="0">
              <a:solidFill>
                <a:srgbClr val="000000"/>
              </a:solidFill>
            </a:endParaRPr>
          </a:p>
        </p:txBody>
      </p:sp>
      <p:sp>
        <p:nvSpPr>
          <p:cNvPr id="6" name="TextBox 5"/>
          <p:cNvSpPr txBox="1"/>
          <p:nvPr/>
        </p:nvSpPr>
        <p:spPr>
          <a:xfrm>
            <a:off x="414955" y="980728"/>
            <a:ext cx="8208912" cy="1200329"/>
          </a:xfrm>
          <a:prstGeom prst="rect">
            <a:avLst/>
          </a:prstGeom>
          <a:noFill/>
        </p:spPr>
        <p:txBody>
          <a:bodyPr wrap="square" rtlCol="0">
            <a:spAutoFit/>
          </a:bodyPr>
          <a:lstStyle/>
          <a:p>
            <a:pPr algn="ctr"/>
            <a:r>
              <a:rPr lang="en-GB" altLang="en-US" sz="2400" b="1" dirty="0">
                <a:solidFill>
                  <a:srgbClr val="C00000"/>
                </a:solidFill>
                <a:latin typeface="Myriad Pro" pitchFamily="34" charset="0"/>
              </a:rPr>
              <a:t>2014-2020 Commission guidance  published</a:t>
            </a:r>
            <a:br>
              <a:rPr lang="en-GB" altLang="en-US" sz="2400" b="1" dirty="0">
                <a:solidFill>
                  <a:srgbClr val="C00000"/>
                </a:solidFill>
                <a:latin typeface="Myriad Pro" pitchFamily="34" charset="0"/>
              </a:rPr>
            </a:br>
            <a:r>
              <a:rPr lang="en-GB" altLang="en-US" sz="2400" b="1" dirty="0">
                <a:solidFill>
                  <a:srgbClr val="BBE0E3">
                    <a:lumMod val="50000"/>
                  </a:srgbClr>
                </a:solidFill>
                <a:latin typeface="Myriad Pro Black" charset="0"/>
              </a:rPr>
              <a:t>Management Costs and Fees/MCF (4)</a:t>
            </a:r>
            <a:br>
              <a:rPr lang="en-GB" sz="2400" b="1" dirty="0">
                <a:solidFill>
                  <a:srgbClr val="BBE0E3">
                    <a:lumMod val="50000"/>
                  </a:srgbClr>
                </a:solidFill>
                <a:latin typeface="Myriad Pro Black" charset="0"/>
              </a:rPr>
            </a:br>
            <a:endParaRPr lang="en-GB" sz="2400" b="1" dirty="0">
              <a:solidFill>
                <a:srgbClr val="BBE0E3">
                  <a:lumMod val="50000"/>
                </a:srgbClr>
              </a:solidFill>
              <a:latin typeface="Myriad Pro Black"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80779240"/>
              </p:ext>
            </p:extLst>
          </p:nvPr>
        </p:nvGraphicFramePr>
        <p:xfrm>
          <a:off x="323528" y="1709516"/>
          <a:ext cx="8496944" cy="4743819"/>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248383">
                <a:tc rowSpan="2">
                  <a:txBody>
                    <a:bodyPr/>
                    <a:lstStyle/>
                    <a:p>
                      <a:pPr algn="ctr">
                        <a:spcAft>
                          <a:spcPts val="0"/>
                        </a:spcAft>
                      </a:pPr>
                      <a:r>
                        <a:rPr lang="en-GB" sz="1400" dirty="0">
                          <a:effectLst/>
                        </a:rPr>
                        <a:t>Body implementing…</a:t>
                      </a:r>
                      <a:endParaRPr lang="en-GB" sz="1400" dirty="0">
                        <a:effectLst/>
                        <a:latin typeface="Times New Roman"/>
                        <a:ea typeface="Times New Roman"/>
                      </a:endParaRPr>
                    </a:p>
                  </a:txBody>
                  <a:tcPr marL="39139" marR="39139" marT="0" marB="0" anchor="ctr"/>
                </a:tc>
                <a:tc rowSpan="2">
                  <a:txBody>
                    <a:bodyPr/>
                    <a:lstStyle/>
                    <a:p>
                      <a:pPr algn="ctr">
                        <a:spcAft>
                          <a:spcPts val="0"/>
                        </a:spcAft>
                      </a:pPr>
                      <a:r>
                        <a:rPr lang="en-GB" sz="1400" dirty="0">
                          <a:effectLst/>
                        </a:rPr>
                        <a:t>General –cap rate-</a:t>
                      </a:r>
                    </a:p>
                    <a:p>
                      <a:pPr algn="ctr">
                        <a:spcAft>
                          <a:spcPts val="0"/>
                        </a:spcAft>
                      </a:pPr>
                      <a:r>
                        <a:rPr lang="en-GB" sz="1400" dirty="0">
                          <a:effectLst/>
                        </a:rPr>
                        <a:t>Thresholds</a:t>
                      </a:r>
                    </a:p>
                    <a:p>
                      <a:pPr algn="ctr">
                        <a:spcAft>
                          <a:spcPts val="0"/>
                        </a:spcAft>
                      </a:pPr>
                      <a:endParaRPr lang="en-GB" sz="1400" dirty="0">
                        <a:effectLst/>
                        <a:latin typeface="Times New Roman"/>
                        <a:ea typeface="Times New Roman"/>
                      </a:endParaRPr>
                    </a:p>
                    <a:p>
                      <a:pPr algn="ctr">
                        <a:spcAft>
                          <a:spcPts val="0"/>
                        </a:spcAft>
                      </a:pPr>
                      <a:r>
                        <a:rPr lang="en-GB" sz="1400" b="1" kern="1200" dirty="0">
                          <a:solidFill>
                            <a:schemeClr val="lt1"/>
                          </a:solidFill>
                          <a:effectLst/>
                          <a:latin typeface="+mn-lt"/>
                          <a:ea typeface="+mn-ea"/>
                          <a:cs typeface="+mn-cs"/>
                        </a:rPr>
                        <a:t>Art 13(3) CDR</a:t>
                      </a:r>
                    </a:p>
                  </a:txBody>
                  <a:tcPr marL="39139" marR="39139" marT="0" marB="0" anchor="ctr"/>
                </a:tc>
                <a:tc gridSpan="2">
                  <a:txBody>
                    <a:bodyPr/>
                    <a:lstStyle/>
                    <a:p>
                      <a:pPr algn="ctr">
                        <a:spcAft>
                          <a:spcPts val="0"/>
                        </a:spcAft>
                      </a:pPr>
                      <a:r>
                        <a:rPr lang="en-GB" sz="1400" dirty="0">
                          <a:effectLst/>
                        </a:rPr>
                        <a:t> Implementatio</a:t>
                      </a:r>
                      <a:r>
                        <a:rPr lang="en-GB" sz="1400" baseline="0" dirty="0">
                          <a:effectLst/>
                        </a:rPr>
                        <a:t>n progress; </a:t>
                      </a:r>
                      <a:r>
                        <a:rPr lang="en-GB" sz="1400" dirty="0">
                          <a:effectLst/>
                        </a:rPr>
                        <a:t>Art 13(1)</a:t>
                      </a:r>
                      <a:r>
                        <a:rPr lang="en-GB" sz="1400" baseline="0" dirty="0">
                          <a:effectLst/>
                        </a:rPr>
                        <a:t> and (2) CDR</a:t>
                      </a:r>
                      <a:r>
                        <a:rPr lang="en-GB" sz="1400" dirty="0">
                          <a:effectLst/>
                        </a:rPr>
                        <a:t> </a:t>
                      </a:r>
                      <a:endParaRPr lang="en-GB" sz="1400" dirty="0">
                        <a:effectLst/>
                        <a:latin typeface="Times New Roman"/>
                        <a:ea typeface="Times New Roman"/>
                      </a:endParaRPr>
                    </a:p>
                  </a:txBody>
                  <a:tcPr marL="39139" marR="39139" marT="0" marB="0" anchor="ctr"/>
                </a:tc>
                <a:tc hMerge="1">
                  <a:txBody>
                    <a:bodyPr/>
                    <a:lstStyle/>
                    <a:p>
                      <a:endParaRPr lang="en-GB"/>
                    </a:p>
                  </a:txBody>
                  <a:tcPr/>
                </a:tc>
                <a:extLst>
                  <a:ext uri="{0D108BD9-81ED-4DB2-BD59-A6C34878D82A}">
                    <a16:rowId xmlns:a16="http://schemas.microsoft.com/office/drawing/2014/main" val="10000"/>
                  </a:ext>
                </a:extLst>
              </a:tr>
              <a:tr h="1994237">
                <a:tc vMerge="1">
                  <a:txBody>
                    <a:bodyPr/>
                    <a:lstStyle/>
                    <a:p>
                      <a:endParaRPr lang="en-GB"/>
                    </a:p>
                  </a:txBody>
                  <a:tcPr/>
                </a:tc>
                <a:tc vMerge="1">
                  <a:txBody>
                    <a:bodyPr/>
                    <a:lstStyle/>
                    <a:p>
                      <a:endParaRPr lang="en-GB"/>
                    </a:p>
                  </a:txBody>
                  <a:tcPr/>
                </a:tc>
                <a:tc>
                  <a:txBody>
                    <a:bodyPr/>
                    <a:lstStyle/>
                    <a:p>
                      <a:pPr algn="ctr">
                        <a:spcAft>
                          <a:spcPts val="0"/>
                        </a:spcAft>
                      </a:pPr>
                      <a:r>
                        <a:rPr lang="en-GB" sz="1400" dirty="0">
                          <a:effectLst/>
                        </a:rPr>
                        <a:t>Base remuneration: rates p.a./pro rata temporis</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Performance remuneration: rates p.a./pro rata temporis</a:t>
                      </a:r>
                      <a:endParaRPr lang="en-GB" sz="1400" dirty="0">
                        <a:effectLst/>
                        <a:latin typeface="Times New Roman"/>
                        <a:ea typeface="Times New Roman"/>
                      </a:endParaRPr>
                    </a:p>
                  </a:txBody>
                  <a:tcPr marL="39139" marR="39139" marT="0" marB="0" anchor="ctr"/>
                </a:tc>
                <a:extLst>
                  <a:ext uri="{0D108BD9-81ED-4DB2-BD59-A6C34878D82A}">
                    <a16:rowId xmlns:a16="http://schemas.microsoft.com/office/drawing/2014/main" val="10001"/>
                  </a:ext>
                </a:extLst>
              </a:tr>
              <a:tr h="277911">
                <a:tc rowSpan="3">
                  <a:txBody>
                    <a:bodyPr/>
                    <a:lstStyle/>
                    <a:p>
                      <a:pPr algn="ctr">
                        <a:spcAft>
                          <a:spcPts val="0"/>
                        </a:spcAft>
                      </a:pPr>
                      <a:r>
                        <a:rPr lang="en-GB" sz="1400" dirty="0">
                          <a:effectLst/>
                        </a:rPr>
                        <a:t>Fund of Funds</a:t>
                      </a:r>
                      <a:endParaRPr lang="en-GB" sz="1400" dirty="0">
                        <a:effectLst/>
                        <a:latin typeface="Times New Roman"/>
                        <a:ea typeface="Times New Roman"/>
                      </a:endParaRPr>
                    </a:p>
                  </a:txBody>
                  <a:tcPr marL="39139" marR="39139" marT="0" marB="0" anchor="ctr"/>
                </a:tc>
                <a:tc rowSpan="3">
                  <a:txBody>
                    <a:bodyPr/>
                    <a:lstStyle/>
                    <a:p>
                      <a:pPr algn="ctr">
                        <a:spcAft>
                          <a:spcPts val="0"/>
                        </a:spcAft>
                      </a:pPr>
                      <a:r>
                        <a:rPr lang="en-GB" sz="1400" dirty="0">
                          <a:effectLst/>
                        </a:rPr>
                        <a:t>7.00%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For first 12 months</a:t>
                      </a:r>
                      <a:r>
                        <a:rPr lang="en-GB" sz="1400" dirty="0">
                          <a:solidFill>
                            <a:srgbClr val="FF0000"/>
                          </a:solidFill>
                          <a:effectLst/>
                        </a:rPr>
                        <a:t>*</a:t>
                      </a:r>
                      <a:r>
                        <a:rPr lang="en-GB" sz="1400" dirty="0">
                          <a:effectLst/>
                        </a:rPr>
                        <a:t> 3.00%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0.50%</a:t>
                      </a:r>
                      <a:endParaRPr lang="en-GB" sz="1400" dirty="0">
                        <a:effectLst/>
                        <a:latin typeface="Times New Roman"/>
                        <a:ea typeface="Times New Roman"/>
                      </a:endParaRPr>
                    </a:p>
                  </a:txBody>
                  <a:tcPr marL="39139" marR="39139" marT="0" marB="0" anchor="ctr"/>
                </a:tc>
                <a:extLst>
                  <a:ext uri="{0D108BD9-81ED-4DB2-BD59-A6C34878D82A}">
                    <a16:rowId xmlns:a16="http://schemas.microsoft.com/office/drawing/2014/main" val="10002"/>
                  </a:ext>
                </a:extLst>
              </a:tr>
              <a:tr h="277911">
                <a:tc vMerge="1">
                  <a:txBody>
                    <a:bodyPr/>
                    <a:lstStyle/>
                    <a:p>
                      <a:endParaRPr lang="en-GB"/>
                    </a:p>
                  </a:txBody>
                  <a:tcPr/>
                </a:tc>
                <a:tc vMerge="1">
                  <a:txBody>
                    <a:bodyPr/>
                    <a:lstStyle/>
                    <a:p>
                      <a:endParaRPr lang="en-GB"/>
                    </a:p>
                  </a:txBody>
                  <a:tcPr/>
                </a:tc>
                <a:tc>
                  <a:txBody>
                    <a:bodyPr/>
                    <a:lstStyle/>
                    <a:p>
                      <a:pPr algn="ctr">
                        <a:spcAft>
                          <a:spcPts val="0"/>
                        </a:spcAft>
                      </a:pPr>
                      <a:r>
                        <a:rPr lang="en-GB" sz="1400" dirty="0">
                          <a:effectLst/>
                        </a:rPr>
                        <a:t>For next 12 months</a:t>
                      </a:r>
                      <a:r>
                        <a:rPr lang="en-GB" sz="1400" dirty="0">
                          <a:solidFill>
                            <a:srgbClr val="FF0000"/>
                          </a:solidFill>
                          <a:effectLst/>
                        </a:rPr>
                        <a:t>*</a:t>
                      </a:r>
                      <a:r>
                        <a:rPr lang="en-GB" sz="1400" dirty="0">
                          <a:effectLst/>
                        </a:rPr>
                        <a:t> 1.00%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0.50%</a:t>
                      </a:r>
                      <a:endParaRPr lang="en-GB" sz="1400" dirty="0">
                        <a:effectLst/>
                        <a:latin typeface="Times New Roman"/>
                        <a:ea typeface="Times New Roman"/>
                      </a:endParaRPr>
                    </a:p>
                  </a:txBody>
                  <a:tcPr marL="39139" marR="39139" marT="0" marB="0" anchor="ctr"/>
                </a:tc>
                <a:extLst>
                  <a:ext uri="{0D108BD9-81ED-4DB2-BD59-A6C34878D82A}">
                    <a16:rowId xmlns:a16="http://schemas.microsoft.com/office/drawing/2014/main" val="10003"/>
                  </a:ext>
                </a:extLst>
              </a:tr>
              <a:tr h="277911">
                <a:tc vMerge="1">
                  <a:txBody>
                    <a:bodyPr/>
                    <a:lstStyle/>
                    <a:p>
                      <a:endParaRPr lang="en-GB"/>
                    </a:p>
                  </a:txBody>
                  <a:tcPr/>
                </a:tc>
                <a:tc vMerge="1">
                  <a:txBody>
                    <a:bodyPr/>
                    <a:lstStyle/>
                    <a:p>
                      <a:endParaRPr lang="en-GB"/>
                    </a:p>
                  </a:txBody>
                  <a:tcPr/>
                </a:tc>
                <a:tc>
                  <a:txBody>
                    <a:bodyPr/>
                    <a:lstStyle/>
                    <a:p>
                      <a:pPr algn="ctr">
                        <a:spcAft>
                          <a:spcPts val="0"/>
                        </a:spcAft>
                      </a:pPr>
                      <a:r>
                        <a:rPr lang="en-GB" sz="1400" dirty="0">
                          <a:effectLst/>
                        </a:rPr>
                        <a:t>Following years 0.50%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0.50%</a:t>
                      </a:r>
                      <a:endParaRPr lang="en-GB" sz="1400" dirty="0">
                        <a:effectLst/>
                        <a:latin typeface="Times New Roman"/>
                        <a:ea typeface="Times New Roman"/>
                      </a:endParaRPr>
                    </a:p>
                  </a:txBody>
                  <a:tcPr marL="39139" marR="39139" marT="0" marB="0" anchor="ctr"/>
                </a:tc>
                <a:extLst>
                  <a:ext uri="{0D108BD9-81ED-4DB2-BD59-A6C34878D82A}">
                    <a16:rowId xmlns:a16="http://schemas.microsoft.com/office/drawing/2014/main" val="10004"/>
                  </a:ext>
                </a:extLst>
              </a:tr>
              <a:tr h="277911">
                <a:tc>
                  <a:txBody>
                    <a:bodyPr/>
                    <a:lstStyle/>
                    <a:p>
                      <a:pPr algn="ctr">
                        <a:spcAft>
                          <a:spcPts val="0"/>
                        </a:spcAft>
                      </a:pPr>
                      <a:r>
                        <a:rPr lang="en-GB" sz="1400" dirty="0">
                          <a:effectLst/>
                        </a:rPr>
                        <a:t>Loans</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8.00%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0.50%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1.00%</a:t>
                      </a:r>
                      <a:endParaRPr lang="en-GB" sz="1400" dirty="0">
                        <a:effectLst/>
                        <a:latin typeface="Times New Roman"/>
                        <a:ea typeface="Times New Roman"/>
                      </a:endParaRPr>
                    </a:p>
                  </a:txBody>
                  <a:tcPr marL="39139" marR="39139" marT="0" marB="0" anchor="ctr"/>
                </a:tc>
                <a:extLst>
                  <a:ext uri="{0D108BD9-81ED-4DB2-BD59-A6C34878D82A}">
                    <a16:rowId xmlns:a16="http://schemas.microsoft.com/office/drawing/2014/main" val="10005"/>
                  </a:ext>
                </a:extLst>
              </a:tr>
              <a:tr h="277911">
                <a:tc>
                  <a:txBody>
                    <a:bodyPr/>
                    <a:lstStyle/>
                    <a:p>
                      <a:pPr algn="ctr">
                        <a:spcAft>
                          <a:spcPts val="0"/>
                        </a:spcAft>
                      </a:pPr>
                      <a:r>
                        <a:rPr lang="en-GB" sz="1400" dirty="0">
                          <a:effectLst/>
                        </a:rPr>
                        <a:t>Guarantees</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10.00%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0.50%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1.50%</a:t>
                      </a:r>
                      <a:r>
                        <a:rPr lang="en-GB" sz="1400" dirty="0">
                          <a:solidFill>
                            <a:srgbClr val="FF0000"/>
                          </a:solidFill>
                          <a:effectLst/>
                        </a:rPr>
                        <a:t>***</a:t>
                      </a:r>
                      <a:endParaRPr lang="en-GB" sz="1400" dirty="0">
                        <a:solidFill>
                          <a:srgbClr val="FF0000"/>
                        </a:solidFill>
                        <a:effectLst/>
                        <a:latin typeface="Times New Roman"/>
                        <a:ea typeface="Times New Roman"/>
                      </a:endParaRPr>
                    </a:p>
                  </a:txBody>
                  <a:tcPr marL="39139" marR="39139" marT="0" marB="0" anchor="ctr"/>
                </a:tc>
                <a:extLst>
                  <a:ext uri="{0D108BD9-81ED-4DB2-BD59-A6C34878D82A}">
                    <a16:rowId xmlns:a16="http://schemas.microsoft.com/office/drawing/2014/main" val="10006"/>
                  </a:ext>
                </a:extLst>
              </a:tr>
              <a:tr h="277911">
                <a:tc rowSpan="2">
                  <a:txBody>
                    <a:bodyPr/>
                    <a:lstStyle/>
                    <a:p>
                      <a:pPr algn="ctr">
                        <a:spcAft>
                          <a:spcPts val="0"/>
                        </a:spcAft>
                      </a:pPr>
                      <a:r>
                        <a:rPr lang="en-GB" sz="1400" dirty="0">
                          <a:effectLst/>
                        </a:rPr>
                        <a:t>Equity</a:t>
                      </a:r>
                      <a:endParaRPr lang="en-GB" sz="1400" dirty="0">
                        <a:effectLst/>
                        <a:latin typeface="Times New Roman"/>
                        <a:ea typeface="Times New Roman"/>
                      </a:endParaRPr>
                    </a:p>
                  </a:txBody>
                  <a:tcPr marL="39139" marR="39139" marT="0" marB="0" anchor="ctr"/>
                </a:tc>
                <a:tc rowSpan="2">
                  <a:txBody>
                    <a:bodyPr/>
                    <a:lstStyle/>
                    <a:p>
                      <a:pPr algn="ctr">
                        <a:spcAft>
                          <a:spcPts val="0"/>
                        </a:spcAft>
                      </a:pPr>
                      <a:r>
                        <a:rPr lang="en-GB" sz="1400" dirty="0">
                          <a:effectLst/>
                        </a:rPr>
                        <a:t>20.00%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For first 24 months* 2.50%</a:t>
                      </a:r>
                      <a:r>
                        <a:rPr lang="en-GB" sz="1400" dirty="0">
                          <a:solidFill>
                            <a:srgbClr val="FF0000"/>
                          </a:solidFill>
                          <a:effectLst/>
                        </a:rPr>
                        <a:t>**</a:t>
                      </a:r>
                      <a:endParaRPr lang="en-GB" sz="1400" dirty="0">
                        <a:solidFill>
                          <a:srgbClr val="FF0000"/>
                        </a:solidFill>
                        <a:effectLst/>
                        <a:latin typeface="Times New Roman"/>
                        <a:ea typeface="Times New Roman"/>
                      </a:endParaRPr>
                    </a:p>
                  </a:txBody>
                  <a:tcPr marL="39139" marR="39139" marT="0" marB="0" anchor="ctr"/>
                </a:tc>
                <a:tc>
                  <a:txBody>
                    <a:bodyPr/>
                    <a:lstStyle/>
                    <a:p>
                      <a:pPr algn="ctr">
                        <a:spcAft>
                          <a:spcPts val="0"/>
                        </a:spcAft>
                      </a:pPr>
                      <a:r>
                        <a:rPr lang="en-GB" sz="1400" dirty="0">
                          <a:effectLst/>
                        </a:rPr>
                        <a:t>2.50%</a:t>
                      </a:r>
                      <a:endParaRPr lang="en-GB" sz="1400" dirty="0">
                        <a:effectLst/>
                        <a:latin typeface="Times New Roman"/>
                        <a:ea typeface="Times New Roman"/>
                      </a:endParaRPr>
                    </a:p>
                  </a:txBody>
                  <a:tcPr marL="39139" marR="39139" marT="0" marB="0" anchor="ctr"/>
                </a:tc>
                <a:extLst>
                  <a:ext uri="{0D108BD9-81ED-4DB2-BD59-A6C34878D82A}">
                    <a16:rowId xmlns:a16="http://schemas.microsoft.com/office/drawing/2014/main" val="10007"/>
                  </a:ext>
                </a:extLst>
              </a:tr>
              <a:tr h="277911">
                <a:tc vMerge="1">
                  <a:txBody>
                    <a:bodyPr/>
                    <a:lstStyle/>
                    <a:p>
                      <a:endParaRPr lang="en-GB"/>
                    </a:p>
                  </a:txBody>
                  <a:tcPr/>
                </a:tc>
                <a:tc vMerge="1">
                  <a:txBody>
                    <a:bodyPr/>
                    <a:lstStyle/>
                    <a:p>
                      <a:endParaRPr lang="en-GB"/>
                    </a:p>
                  </a:txBody>
                  <a:tcPr/>
                </a:tc>
                <a:tc>
                  <a:txBody>
                    <a:bodyPr/>
                    <a:lstStyle/>
                    <a:p>
                      <a:pPr algn="ctr">
                        <a:spcAft>
                          <a:spcPts val="0"/>
                        </a:spcAft>
                      </a:pPr>
                      <a:r>
                        <a:rPr lang="en-GB" sz="1400" dirty="0">
                          <a:effectLst/>
                        </a:rPr>
                        <a:t>Following years 1.00%</a:t>
                      </a:r>
                      <a:r>
                        <a:rPr lang="en-GB" sz="1400" dirty="0">
                          <a:solidFill>
                            <a:srgbClr val="FF0000"/>
                          </a:solidFill>
                          <a:effectLst/>
                        </a:rPr>
                        <a:t>**</a:t>
                      </a:r>
                      <a:endParaRPr lang="en-GB" sz="1400" dirty="0">
                        <a:solidFill>
                          <a:srgbClr val="FF0000"/>
                        </a:solidFill>
                        <a:effectLst/>
                        <a:latin typeface="Times New Roman"/>
                        <a:ea typeface="Times New Roman"/>
                      </a:endParaRPr>
                    </a:p>
                  </a:txBody>
                  <a:tcPr marL="39139" marR="39139" marT="0" marB="0" anchor="ctr"/>
                </a:tc>
                <a:tc>
                  <a:txBody>
                    <a:bodyPr/>
                    <a:lstStyle/>
                    <a:p>
                      <a:pPr algn="ctr">
                        <a:spcAft>
                          <a:spcPts val="0"/>
                        </a:spcAft>
                      </a:pPr>
                      <a:r>
                        <a:rPr lang="en-GB" sz="1400" dirty="0">
                          <a:effectLst/>
                        </a:rPr>
                        <a:t>2.50%</a:t>
                      </a:r>
                      <a:endParaRPr lang="en-GB" sz="1400" dirty="0">
                        <a:effectLst/>
                        <a:latin typeface="Times New Roman"/>
                        <a:ea typeface="Times New Roman"/>
                      </a:endParaRPr>
                    </a:p>
                  </a:txBody>
                  <a:tcPr marL="39139" marR="39139" marT="0" marB="0" anchor="ctr"/>
                </a:tc>
                <a:extLst>
                  <a:ext uri="{0D108BD9-81ED-4DB2-BD59-A6C34878D82A}">
                    <a16:rowId xmlns:a16="http://schemas.microsoft.com/office/drawing/2014/main" val="10008"/>
                  </a:ext>
                </a:extLst>
              </a:tr>
              <a:tr h="277911">
                <a:tc>
                  <a:txBody>
                    <a:bodyPr/>
                    <a:lstStyle/>
                    <a:p>
                      <a:pPr algn="ctr">
                        <a:spcAft>
                          <a:spcPts val="0"/>
                        </a:spcAft>
                      </a:pPr>
                      <a:r>
                        <a:rPr lang="en-GB" sz="1400" dirty="0">
                          <a:effectLst/>
                        </a:rPr>
                        <a:t>Micro credit</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10.00%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0.50%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1.50%</a:t>
                      </a:r>
                      <a:endParaRPr lang="en-GB" sz="1400" dirty="0">
                        <a:effectLst/>
                        <a:latin typeface="Times New Roman"/>
                        <a:ea typeface="Times New Roman"/>
                      </a:endParaRPr>
                    </a:p>
                  </a:txBody>
                  <a:tcPr marL="39139" marR="39139" marT="0" marB="0" anchor="ctr"/>
                </a:tc>
                <a:extLst>
                  <a:ext uri="{0D108BD9-81ED-4DB2-BD59-A6C34878D82A}">
                    <a16:rowId xmlns:a16="http://schemas.microsoft.com/office/drawing/2014/main" val="10009"/>
                  </a:ext>
                </a:extLst>
              </a:tr>
              <a:tr h="277911">
                <a:tc>
                  <a:txBody>
                    <a:bodyPr/>
                    <a:lstStyle/>
                    <a:p>
                      <a:pPr algn="ctr">
                        <a:spcAft>
                          <a:spcPts val="0"/>
                        </a:spcAft>
                      </a:pPr>
                      <a:r>
                        <a:rPr lang="en-GB" sz="1400" dirty="0">
                          <a:effectLst/>
                        </a:rPr>
                        <a:t>Other</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6.00%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0.50%</a:t>
                      </a:r>
                      <a:endParaRPr lang="en-GB" sz="1400" dirty="0">
                        <a:effectLst/>
                        <a:latin typeface="Times New Roman"/>
                        <a:ea typeface="Times New Roman"/>
                      </a:endParaRPr>
                    </a:p>
                  </a:txBody>
                  <a:tcPr marL="39139" marR="39139" marT="0" marB="0" anchor="ctr"/>
                </a:tc>
                <a:tc>
                  <a:txBody>
                    <a:bodyPr/>
                    <a:lstStyle/>
                    <a:p>
                      <a:pPr algn="ctr">
                        <a:spcAft>
                          <a:spcPts val="0"/>
                        </a:spcAft>
                      </a:pPr>
                      <a:r>
                        <a:rPr lang="en-GB" sz="1400" dirty="0">
                          <a:effectLst/>
                        </a:rPr>
                        <a:t>0.50%</a:t>
                      </a:r>
                      <a:endParaRPr lang="en-GB" sz="1400" dirty="0">
                        <a:effectLst/>
                        <a:latin typeface="Times New Roman"/>
                        <a:ea typeface="Times New Roman"/>
                      </a:endParaRPr>
                    </a:p>
                  </a:txBody>
                  <a:tcPr marL="39139" marR="39139"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08290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algn="ctr"/>
            <a:r>
              <a:rPr lang="en-GB" altLang="en-US" sz="2400" dirty="0">
                <a:latin typeface="Myriad Pro" pitchFamily="34" charset="0"/>
                <a:ea typeface="+mn-ea"/>
                <a:cs typeface="+mn-cs"/>
              </a:rPr>
              <a:t>2014-2020 Commission guidance published</a:t>
            </a:r>
            <a:br>
              <a:rPr lang="en-GB" altLang="en-US" sz="2400" dirty="0">
                <a:latin typeface="Myriad Pro" pitchFamily="34" charset="0"/>
                <a:ea typeface="+mn-ea"/>
                <a:cs typeface="+mn-cs"/>
              </a:rPr>
            </a:br>
            <a:r>
              <a:rPr lang="en-GB" altLang="en-US" sz="2400" dirty="0">
                <a:solidFill>
                  <a:srgbClr val="BBE0E3">
                    <a:lumMod val="50000"/>
                  </a:srgbClr>
                </a:solidFill>
                <a:latin typeface="Myriad Pro Black" charset="0"/>
                <a:ea typeface="+mn-ea"/>
                <a:cs typeface="+mn-cs"/>
              </a:rPr>
              <a:t>Management Costs and Fees/MCF (5)</a:t>
            </a:r>
            <a:endParaRPr lang="en-GB" dirty="0"/>
          </a:p>
        </p:txBody>
      </p:sp>
      <p:sp>
        <p:nvSpPr>
          <p:cNvPr id="3" name="Content Placeholder 2"/>
          <p:cNvSpPr>
            <a:spLocks noGrp="1"/>
          </p:cNvSpPr>
          <p:nvPr>
            <p:ph idx="1"/>
          </p:nvPr>
        </p:nvSpPr>
        <p:spPr>
          <a:xfrm>
            <a:off x="611560" y="2348880"/>
            <a:ext cx="8229600" cy="3816945"/>
          </a:xfrm>
        </p:spPr>
        <p:txBody>
          <a:bodyPr/>
          <a:lstStyle/>
          <a:p>
            <a:pPr marL="0" lvl="0" indent="0">
              <a:spcBef>
                <a:spcPct val="0"/>
              </a:spcBef>
              <a:buClrTx/>
              <a:buNone/>
            </a:pPr>
            <a:r>
              <a:rPr lang="en-GB" sz="1800" b="1" kern="1200" dirty="0">
                <a:latin typeface="Myriad Pro Black"/>
              </a:rPr>
              <a:t>Eligible MCF</a:t>
            </a:r>
          </a:p>
          <a:p>
            <a:pPr marL="0" lvl="0" indent="0">
              <a:spcBef>
                <a:spcPct val="0"/>
              </a:spcBef>
              <a:buClrTx/>
              <a:buNone/>
            </a:pPr>
            <a:endParaRPr lang="en-GB" sz="1800" kern="1200" dirty="0">
              <a:latin typeface="Myriad Pro Black"/>
            </a:endParaRPr>
          </a:p>
          <a:p>
            <a:pPr marL="0" lvl="0" indent="0">
              <a:spcBef>
                <a:spcPct val="0"/>
              </a:spcBef>
              <a:buClrTx/>
              <a:buNone/>
            </a:pPr>
            <a:r>
              <a:rPr lang="en-GB" sz="1800" kern="1200" dirty="0">
                <a:latin typeface="Myriad Pro Black"/>
              </a:rPr>
              <a:t>The </a:t>
            </a:r>
            <a:r>
              <a:rPr lang="en-GB" sz="1800" b="1" kern="1200" dirty="0">
                <a:latin typeface="Myriad Pro Black"/>
              </a:rPr>
              <a:t>methodology</a:t>
            </a:r>
            <a:r>
              <a:rPr lang="en-GB" sz="1800" kern="1200" dirty="0">
                <a:latin typeface="Myriad Pro Black"/>
              </a:rPr>
              <a:t> of calculation eligible MCF </a:t>
            </a:r>
            <a:r>
              <a:rPr lang="en-GB" sz="1800" b="1" u="sng" kern="1200" dirty="0">
                <a:latin typeface="Myriad Pro Black"/>
              </a:rPr>
              <a:t>does not apply if:</a:t>
            </a:r>
          </a:p>
          <a:p>
            <a:pPr lvl="0">
              <a:spcBef>
                <a:spcPts val="1200"/>
              </a:spcBef>
              <a:buClrTx/>
              <a:buFont typeface="+mj-lt"/>
              <a:buAutoNum type="arabicPeriod"/>
            </a:pPr>
            <a:r>
              <a:rPr lang="en-GB" sz="1800" kern="1200" dirty="0">
                <a:latin typeface="Myriad Pro Black"/>
              </a:rPr>
              <a:t>The </a:t>
            </a:r>
            <a:r>
              <a:rPr lang="en-GB" sz="1800" b="1" kern="1200" dirty="0">
                <a:latin typeface="Myriad Pro Black"/>
              </a:rPr>
              <a:t>body implementing</a:t>
            </a:r>
            <a:r>
              <a:rPr lang="en-GB" sz="1800" kern="1200" dirty="0">
                <a:latin typeface="Myriad Pro Black"/>
              </a:rPr>
              <a:t> the financial instrument </a:t>
            </a:r>
            <a:r>
              <a:rPr lang="en-GB" sz="1800" b="1" kern="1200" dirty="0">
                <a:latin typeface="Myriad Pro Black"/>
              </a:rPr>
              <a:t>is selected through a competitive tender</a:t>
            </a:r>
            <a:r>
              <a:rPr lang="en-GB" sz="1800" kern="1200" dirty="0">
                <a:latin typeface="Myriad Pro Black"/>
              </a:rPr>
              <a:t> which proves the need for higher MCF, or</a:t>
            </a:r>
          </a:p>
          <a:p>
            <a:pPr lvl="0">
              <a:spcBef>
                <a:spcPts val="1200"/>
              </a:spcBef>
              <a:buClrTx/>
              <a:buFont typeface="+mj-lt"/>
              <a:buAutoNum type="arabicPeriod"/>
            </a:pPr>
            <a:r>
              <a:rPr lang="en-GB" sz="1800" b="1" kern="1200" dirty="0">
                <a:latin typeface="Myriad Pro Black"/>
              </a:rPr>
              <a:t>For equity</a:t>
            </a:r>
            <a:r>
              <a:rPr lang="en-GB" sz="1800" kern="1200" dirty="0">
                <a:latin typeface="Myriad Pro Black"/>
              </a:rPr>
              <a:t> where the </a:t>
            </a:r>
            <a:r>
              <a:rPr lang="en-GB" sz="1800" b="1" kern="1200" dirty="0">
                <a:latin typeface="Myriad Pro Black"/>
              </a:rPr>
              <a:t>majority</a:t>
            </a:r>
            <a:r>
              <a:rPr lang="en-GB" sz="1800" kern="1200" dirty="0">
                <a:latin typeface="Myriad Pro Black"/>
              </a:rPr>
              <a:t> </a:t>
            </a:r>
            <a:r>
              <a:rPr lang="en-GB" sz="1800" b="1" kern="1200" dirty="0">
                <a:latin typeface="Myriad Pro Black"/>
              </a:rPr>
              <a:t>of the capital invested</a:t>
            </a:r>
            <a:r>
              <a:rPr lang="en-GB" sz="1800" kern="1200" dirty="0">
                <a:latin typeface="Myriad Pro Black"/>
              </a:rPr>
              <a:t> in financial intermediaries </a:t>
            </a:r>
            <a:r>
              <a:rPr lang="en-GB" sz="1800" b="1" kern="1200" dirty="0">
                <a:latin typeface="Myriad Pro Black"/>
              </a:rPr>
              <a:t>is provided by private investors or public investors</a:t>
            </a:r>
            <a:r>
              <a:rPr lang="en-GB" sz="1800" kern="1200" dirty="0">
                <a:latin typeface="Myriad Pro Black"/>
              </a:rPr>
              <a:t> operating under market economy principle and the programme contribution is provided </a:t>
            </a:r>
            <a:r>
              <a:rPr lang="en-GB" sz="1800" b="1" i="1" kern="1200" dirty="0">
                <a:latin typeface="Myriad Pro Black"/>
              </a:rPr>
              <a:t>pari passu</a:t>
            </a:r>
            <a:r>
              <a:rPr lang="en-GB" sz="1800" kern="1200" dirty="0">
                <a:latin typeface="Myriad Pro Black"/>
              </a:rPr>
              <a:t> with the private investors</a:t>
            </a:r>
          </a:p>
          <a:p>
            <a:pPr marL="0" lvl="0" indent="0">
              <a:spcBef>
                <a:spcPts val="1200"/>
              </a:spcBef>
              <a:buClrTx/>
              <a:buNone/>
            </a:pPr>
            <a:r>
              <a:rPr lang="en-GB" sz="1800" b="1" kern="1200" dirty="0">
                <a:latin typeface="Myriad Pro Black"/>
              </a:rPr>
              <a:t>Higher MCF can be paid from non-ESIF resources</a:t>
            </a:r>
            <a:r>
              <a:rPr lang="en-GB" sz="1800" kern="1200" dirty="0">
                <a:latin typeface="Myriad Pro Black"/>
              </a:rPr>
              <a:t>, e.g. from resources attributable to the support from ESI Funds programmes which are paid back from investments in final recipients, or from own resources (but state aid rules apply) </a:t>
            </a:r>
          </a:p>
        </p:txBody>
      </p:sp>
      <p:sp>
        <p:nvSpPr>
          <p:cNvPr id="4" name="Slide Number Placeholder 3"/>
          <p:cNvSpPr>
            <a:spLocks noGrp="1"/>
          </p:cNvSpPr>
          <p:nvPr>
            <p:ph type="sldNum" sz="quarter" idx="12"/>
          </p:nvPr>
        </p:nvSpPr>
        <p:spPr/>
        <p:txBody>
          <a:bodyPr/>
          <a:lstStyle/>
          <a:p>
            <a:fld id="{9F0D3EEA-0823-4665-B950-ECF452861E02}" type="slidenum">
              <a:rPr lang="en-GB" altLang="en-US" smtClean="0"/>
              <a:pPr/>
              <a:t>45</a:t>
            </a:fld>
            <a:endParaRPr lang="en-GB" altLang="en-US" dirty="0"/>
          </a:p>
        </p:txBody>
      </p:sp>
    </p:spTree>
    <p:extLst>
      <p:ext uri="{BB962C8B-B14F-4D97-AF65-F5344CB8AC3E}">
        <p14:creationId xmlns:p14="http://schemas.microsoft.com/office/powerpoint/2010/main" val="3177534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27" y="1844824"/>
            <a:ext cx="8829472" cy="4527793"/>
          </a:xfrm>
        </p:spPr>
        <p:txBody>
          <a:bodyPr anchor="t"/>
          <a:lstStyle/>
          <a:p>
            <a:pPr marL="0" indent="0"/>
            <a:br>
              <a:rPr lang="en-GB" sz="2000" b="0" dirty="0"/>
            </a:br>
            <a:r>
              <a:rPr lang="en-GB" sz="2000" b="0" dirty="0"/>
              <a:t>	</a:t>
            </a:r>
            <a:br>
              <a:rPr lang="en-GB" sz="2000" b="0" dirty="0"/>
            </a:br>
            <a:br>
              <a:rPr lang="en-GB" sz="2400" b="0" dirty="0"/>
            </a:br>
            <a:br>
              <a:rPr lang="en-GB" sz="2400" b="0" dirty="0"/>
            </a:br>
            <a:br>
              <a:rPr lang="en-GB" sz="2400" b="0" dirty="0"/>
            </a:br>
            <a:endParaRPr lang="en-GB" sz="2000" b="0" dirty="0">
              <a:solidFill>
                <a:srgbClr val="2752A9"/>
              </a:solidFill>
              <a:latin typeface="Myriad Pro Black" charset="0"/>
            </a:endParaRPr>
          </a:p>
        </p:txBody>
      </p:sp>
      <p:sp>
        <p:nvSpPr>
          <p:cNvPr id="3" name="Slide Number Placeholder 2"/>
          <p:cNvSpPr>
            <a:spLocks noGrp="1"/>
          </p:cNvSpPr>
          <p:nvPr>
            <p:ph type="sldNum" sz="quarter" idx="12"/>
          </p:nvPr>
        </p:nvSpPr>
        <p:spPr>
          <a:xfrm rot="636607">
            <a:off x="6553200" y="6245225"/>
            <a:ext cx="2133600" cy="476250"/>
          </a:xfrm>
        </p:spPr>
        <p:txBody>
          <a:bodyPr/>
          <a:lstStyle/>
          <a:p>
            <a:pPr>
              <a:defRPr/>
            </a:pPr>
            <a:fld id="{88CF43BF-CFBB-455F-8EFA-D49E39CD0D84}" type="slidenum">
              <a:rPr lang="en-GB" smtClean="0">
                <a:solidFill>
                  <a:srgbClr val="000000"/>
                </a:solidFill>
              </a:rPr>
              <a:pPr>
                <a:defRPr/>
              </a:pPr>
              <a:t>46</a:t>
            </a:fld>
            <a:endParaRPr lang="en-GB" dirty="0">
              <a:solidFill>
                <a:srgbClr val="000000"/>
              </a:solidFill>
            </a:endParaRPr>
          </a:p>
        </p:txBody>
      </p:sp>
      <p:sp>
        <p:nvSpPr>
          <p:cNvPr id="6" name="TextBox 5"/>
          <p:cNvSpPr txBox="1"/>
          <p:nvPr/>
        </p:nvSpPr>
        <p:spPr>
          <a:xfrm>
            <a:off x="421776" y="1124744"/>
            <a:ext cx="8208912" cy="830997"/>
          </a:xfrm>
          <a:prstGeom prst="rect">
            <a:avLst/>
          </a:prstGeom>
          <a:noFill/>
        </p:spPr>
        <p:txBody>
          <a:bodyPr wrap="square" rtlCol="0">
            <a:spAutoFit/>
          </a:bodyPr>
          <a:lstStyle/>
          <a:p>
            <a:pPr algn="ctr"/>
            <a:r>
              <a:rPr lang="en-GB" altLang="en-US" sz="2400" b="1" dirty="0">
                <a:solidFill>
                  <a:srgbClr val="C00000"/>
                </a:solidFill>
                <a:latin typeface="Myriad Pro" pitchFamily="34" charset="0"/>
              </a:rPr>
              <a:t>2014-2020 Commission guidance published </a:t>
            </a:r>
          </a:p>
          <a:p>
            <a:pPr algn="ctr"/>
            <a:r>
              <a:rPr lang="en-GB" altLang="en-US" sz="2400" b="1" dirty="0">
                <a:solidFill>
                  <a:srgbClr val="BBE0E3">
                    <a:lumMod val="50000"/>
                  </a:srgbClr>
                </a:solidFill>
                <a:latin typeface="Myriad Pro Black" charset="0"/>
              </a:rPr>
              <a:t>Management Costs and Fees/MCF (6)</a:t>
            </a:r>
            <a:endParaRPr lang="en-GB" sz="2400" b="1" dirty="0">
              <a:solidFill>
                <a:srgbClr val="BBE0E3">
                  <a:lumMod val="50000"/>
                </a:srgbClr>
              </a:solidFill>
              <a:latin typeface="Myriad Pro Black" charset="0"/>
            </a:endParaRPr>
          </a:p>
        </p:txBody>
      </p:sp>
      <p:sp>
        <p:nvSpPr>
          <p:cNvPr id="5" name="Rectangle 4"/>
          <p:cNvSpPr/>
          <p:nvPr/>
        </p:nvSpPr>
        <p:spPr>
          <a:xfrm>
            <a:off x="425074" y="2060848"/>
            <a:ext cx="8398696" cy="5570756"/>
          </a:xfrm>
          <a:prstGeom prst="rect">
            <a:avLst/>
          </a:prstGeom>
        </p:spPr>
        <p:txBody>
          <a:bodyPr wrap="square">
            <a:spAutoFit/>
          </a:bodyPr>
          <a:lstStyle/>
          <a:p>
            <a:r>
              <a:rPr lang="en-GB" sz="2000" dirty="0">
                <a:latin typeface="+mj-lt"/>
                <a:ea typeface="+mj-ea"/>
                <a:cs typeface="+mj-cs"/>
              </a:rPr>
              <a:t>Article 12(2) CDR: the managing authority shall inform the </a:t>
            </a:r>
            <a:r>
              <a:rPr lang="en-GB" sz="2000" b="1" dirty="0">
                <a:latin typeface="+mj-lt"/>
                <a:ea typeface="+mj-ea"/>
                <a:cs typeface="+mj-cs"/>
              </a:rPr>
              <a:t>monitoring committee </a:t>
            </a:r>
            <a:r>
              <a:rPr lang="en-GB" sz="2000" dirty="0">
                <a:latin typeface="+mj-lt"/>
                <a:ea typeface="+mj-ea"/>
                <a:cs typeface="+mj-cs"/>
              </a:rPr>
              <a:t>about the </a:t>
            </a:r>
            <a:r>
              <a:rPr lang="en-GB" sz="2000" u="sng" dirty="0">
                <a:latin typeface="+mj-lt"/>
                <a:ea typeface="+mj-ea"/>
                <a:cs typeface="+mj-cs"/>
              </a:rPr>
              <a:t>performance-based calculation</a:t>
            </a:r>
            <a:r>
              <a:rPr lang="en-GB" sz="2000" dirty="0">
                <a:latin typeface="+mj-lt"/>
                <a:ea typeface="+mj-ea"/>
                <a:cs typeface="+mj-cs"/>
              </a:rPr>
              <a:t> of management costs and fees of the financial instruments (the Commission recommends that the monitoring committee is informed before the relevant funding agreements are signed as it was good practice in some cases in the 2007-2013 already). The monitoring committee shall also receive </a:t>
            </a:r>
            <a:r>
              <a:rPr lang="en-GB" sz="2000" u="sng" dirty="0">
                <a:latin typeface="+mj-lt"/>
                <a:ea typeface="+mj-ea"/>
                <a:cs typeface="+mj-cs"/>
              </a:rPr>
              <a:t>reports on an annual basis on the management costs and fees effectively paid in the preceding calendar year</a:t>
            </a:r>
            <a:r>
              <a:rPr lang="en-GB" sz="2000" dirty="0">
                <a:latin typeface="+mj-lt"/>
                <a:ea typeface="+mj-ea"/>
                <a:cs typeface="+mj-cs"/>
              </a:rPr>
              <a:t>. </a:t>
            </a:r>
          </a:p>
          <a:p>
            <a:endParaRPr lang="en-GB" sz="2000" dirty="0">
              <a:latin typeface="+mj-lt"/>
              <a:ea typeface="+mj-ea"/>
              <a:cs typeface="+mj-cs"/>
            </a:endParaRPr>
          </a:p>
          <a:p>
            <a:r>
              <a:rPr lang="en-GB" sz="2000" dirty="0">
                <a:latin typeface="+mj-lt"/>
                <a:ea typeface="+mj-ea"/>
                <a:cs typeface="+mj-cs"/>
              </a:rPr>
              <a:t>Article 46(2)(e) CPR: the </a:t>
            </a:r>
            <a:r>
              <a:rPr lang="en-GB" sz="2000" b="1" dirty="0">
                <a:latin typeface="+mj-lt"/>
                <a:ea typeface="+mj-ea"/>
                <a:cs typeface="+mj-cs"/>
              </a:rPr>
              <a:t>specific report on financial instruments </a:t>
            </a:r>
            <a:r>
              <a:rPr lang="en-GB" sz="2000" dirty="0">
                <a:latin typeface="+mj-lt"/>
                <a:ea typeface="+mj-ea"/>
                <a:cs typeface="+mj-cs"/>
              </a:rPr>
              <a:t>shall include the information about the management costs incurred or management fees paid, by each financial instrument and by programme and priority or measure.</a:t>
            </a:r>
          </a:p>
          <a:p>
            <a:br>
              <a:rPr lang="en-GB" sz="2000" dirty="0">
                <a:latin typeface="+mj-lt"/>
                <a:ea typeface="+mj-ea"/>
                <a:cs typeface="+mj-cs"/>
              </a:rPr>
            </a:br>
            <a:endParaRPr lang="en-GB" sz="2000" dirty="0">
              <a:latin typeface="+mj-lt"/>
              <a:ea typeface="+mj-ea"/>
              <a:cs typeface="+mj-cs"/>
            </a:endParaRPr>
          </a:p>
          <a:p>
            <a:r>
              <a:rPr lang="en-GB" sz="1600" dirty="0"/>
              <a:t>		</a:t>
            </a:r>
          </a:p>
        </p:txBody>
      </p:sp>
    </p:spTree>
    <p:extLst>
      <p:ext uri="{BB962C8B-B14F-4D97-AF65-F5344CB8AC3E}">
        <p14:creationId xmlns:p14="http://schemas.microsoft.com/office/powerpoint/2010/main" val="2638924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en-US" altLang="en-US" sz="2400" noProof="0" dirty="0"/>
              <a:t>Commission  Guidance published </a:t>
            </a:r>
            <a:br>
              <a:rPr lang="en-US" altLang="en-US" sz="2400" noProof="0" dirty="0"/>
            </a:br>
            <a:r>
              <a:rPr lang="en-US" altLang="en-US" sz="2400" noProof="0" dirty="0"/>
              <a:t>Reporting in  2014-2020</a:t>
            </a:r>
            <a:br>
              <a:rPr lang="en-US" altLang="en-US" sz="2400" noProof="0" dirty="0"/>
            </a:br>
            <a:r>
              <a:rPr lang="en-GB" sz="2400" dirty="0">
                <a:solidFill>
                  <a:schemeClr val="accent5">
                    <a:lumMod val="50000"/>
                  </a:schemeClr>
                </a:solidFill>
              </a:rPr>
              <a:t>Article 46 of CPR </a:t>
            </a:r>
            <a:endParaRPr lang="en-US" altLang="en-US" sz="2400" noProof="0" dirty="0">
              <a:solidFill>
                <a:schemeClr val="accent5">
                  <a:lumMod val="50000"/>
                </a:schemeClr>
              </a:solidFill>
            </a:endParaRPr>
          </a:p>
        </p:txBody>
      </p:sp>
      <p:sp>
        <p:nvSpPr>
          <p:cNvPr id="83971" name="Rectangle 3"/>
          <p:cNvSpPr>
            <a:spLocks noGrp="1" noChangeArrowheads="1"/>
          </p:cNvSpPr>
          <p:nvPr>
            <p:ph type="body" idx="1"/>
          </p:nvPr>
        </p:nvSpPr>
        <p:spPr>
          <a:xfrm>
            <a:off x="457200" y="2420367"/>
            <a:ext cx="8229600" cy="4104977"/>
          </a:xfrm>
        </p:spPr>
        <p:txBody>
          <a:bodyPr/>
          <a:lstStyle/>
          <a:p>
            <a:pPr>
              <a:buClr>
                <a:srgbClr val="003366"/>
              </a:buClr>
              <a:buFont typeface="Wingdings" panose="05000000000000000000" pitchFamily="2" charset="2"/>
              <a:buChar char="Ø"/>
            </a:pPr>
            <a:r>
              <a:rPr lang="en-GB" sz="1800" i="0" dirty="0"/>
              <a:t>First summary report on progress of implementation FI in 2016</a:t>
            </a:r>
          </a:p>
          <a:p>
            <a:pPr>
              <a:buClr>
                <a:srgbClr val="003366"/>
              </a:buClr>
              <a:buFont typeface="Wingdings" panose="05000000000000000000" pitchFamily="2" charset="2"/>
              <a:buChar char="Ø"/>
            </a:pPr>
            <a:r>
              <a:rPr lang="en-GB" sz="1800" i="0" dirty="0"/>
              <a:t>Deadline for report: AIR deadline (31 May / 30 June) + 6 months</a:t>
            </a:r>
          </a:p>
          <a:p>
            <a:pPr marL="0" indent="0">
              <a:buClr>
                <a:srgbClr val="003366"/>
              </a:buClr>
              <a:buNone/>
            </a:pPr>
            <a:r>
              <a:rPr lang="en-GB" sz="1800" dirty="0">
                <a:sym typeface="Symbol"/>
              </a:rPr>
              <a:t> Time to review and correct data in parallel to AIR process </a:t>
            </a:r>
            <a:endParaRPr lang="en-GB" sz="1800" dirty="0"/>
          </a:p>
          <a:p>
            <a:pPr>
              <a:buClr>
                <a:srgbClr val="003366"/>
              </a:buClr>
              <a:buFont typeface="Wingdings" panose="05000000000000000000" pitchFamily="2" charset="2"/>
              <a:buChar char="Ø"/>
            </a:pPr>
            <a:r>
              <a:rPr lang="en-US" altLang="en-US" sz="1800" b="0" i="0" noProof="0" dirty="0"/>
              <a:t>Report on FI as annex to AIR</a:t>
            </a:r>
          </a:p>
          <a:p>
            <a:pPr marL="0" indent="0">
              <a:buClr>
                <a:srgbClr val="003366"/>
              </a:buClr>
              <a:buNone/>
            </a:pPr>
            <a:endParaRPr lang="en-US" altLang="en-US" sz="1800" b="0" i="0" noProof="0" dirty="0"/>
          </a:p>
          <a:p>
            <a:pPr marL="0" indent="0">
              <a:buClr>
                <a:srgbClr val="003366"/>
              </a:buClr>
              <a:buNone/>
            </a:pPr>
            <a:r>
              <a:rPr lang="en-GB" sz="1800" b="1" i="0" dirty="0"/>
              <a:t>Model for reporting on FI  </a:t>
            </a:r>
            <a:r>
              <a:rPr lang="en-GB" sz="1800" i="0" dirty="0"/>
              <a:t>in Implementing Regulation (EU) No 821/2014 – Annex I</a:t>
            </a:r>
          </a:p>
          <a:p>
            <a:pPr marL="0" indent="0">
              <a:buClr>
                <a:srgbClr val="003366"/>
              </a:buClr>
              <a:buNone/>
            </a:pPr>
            <a:r>
              <a:rPr lang="en-GB" altLang="en-US" sz="1800" i="0" dirty="0"/>
              <a:t>Additional information compared to current reporting in the areas of:</a:t>
            </a:r>
            <a:endParaRPr lang="en-US" altLang="en-US" sz="1800" b="1" i="0" dirty="0"/>
          </a:p>
          <a:p>
            <a:pPr>
              <a:buClr>
                <a:srgbClr val="003366"/>
              </a:buClr>
              <a:buFont typeface="Wingdings" panose="05000000000000000000" pitchFamily="2" charset="2"/>
              <a:buChar char="Ø"/>
            </a:pPr>
            <a:r>
              <a:rPr lang="en-US" altLang="en-US" sz="1800" i="0" dirty="0"/>
              <a:t>Management costs and fees, reflows and follow on investment, default of loans and guarantees, </a:t>
            </a:r>
          </a:p>
          <a:p>
            <a:pPr>
              <a:buClr>
                <a:srgbClr val="003366"/>
              </a:buClr>
              <a:buFont typeface="Wingdings" panose="05000000000000000000" pitchFamily="2" charset="2"/>
              <a:buChar char="Ø"/>
            </a:pPr>
            <a:r>
              <a:rPr lang="en-US" altLang="en-US" sz="1800" i="0" dirty="0"/>
              <a:t>leverage and output indicators (only in 2017,2019 and final report)</a:t>
            </a:r>
          </a:p>
        </p:txBody>
      </p:sp>
      <p:sp>
        <p:nvSpPr>
          <p:cNvPr id="5" name="Slide Number Placeholder 3"/>
          <p:cNvSpPr>
            <a:spLocks noGrp="1"/>
          </p:cNvSpPr>
          <p:nvPr>
            <p:ph type="sldNum" sz="quarter" idx="12"/>
          </p:nvPr>
        </p:nvSpPr>
        <p:spPr>
          <a:xfrm>
            <a:off x="6553200" y="6245225"/>
            <a:ext cx="2133600" cy="476250"/>
          </a:xfrm>
        </p:spPr>
        <p:txBody>
          <a:bodyPr/>
          <a:lstStyle/>
          <a:p>
            <a:fld id="{9F0D3EEA-0823-4665-B950-ECF452861E02}" type="slidenum">
              <a:rPr lang="en-GB" altLang="en-US" smtClean="0"/>
              <a:pPr/>
              <a:t>47</a:t>
            </a:fld>
            <a:endParaRPr lang="en-GB" altLang="en-US"/>
          </a:p>
        </p:txBody>
      </p:sp>
    </p:spTree>
    <p:extLst>
      <p:ext uri="{BB962C8B-B14F-4D97-AF65-F5344CB8AC3E}">
        <p14:creationId xmlns:p14="http://schemas.microsoft.com/office/powerpoint/2010/main" val="1747033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600" cy="936104"/>
          </a:xfrm>
        </p:spPr>
        <p:txBody>
          <a:bodyPr/>
          <a:lstStyle/>
          <a:p>
            <a:pPr algn="ctr"/>
            <a:r>
              <a:rPr lang="en-GB" altLang="en-US" sz="2400" dirty="0">
                <a:solidFill>
                  <a:srgbClr val="C00000"/>
                </a:solidFill>
                <a:latin typeface="+mj-lt"/>
              </a:rPr>
              <a:t>2014-2020 Commission guidance in the pipeline</a:t>
            </a:r>
            <a:r>
              <a:rPr lang="en-GB" sz="2400" dirty="0">
                <a:solidFill>
                  <a:schemeClr val="accent1">
                    <a:lumMod val="50000"/>
                  </a:schemeClr>
                </a:solidFill>
                <a:latin typeface="+mj-lt"/>
              </a:rPr>
              <a:t> </a:t>
            </a:r>
            <a:br>
              <a:rPr lang="en-GB" sz="2400" dirty="0">
                <a:solidFill>
                  <a:schemeClr val="accent1">
                    <a:lumMod val="50000"/>
                  </a:schemeClr>
                </a:solidFill>
                <a:latin typeface="+mj-lt"/>
              </a:rPr>
            </a:br>
            <a:r>
              <a:rPr lang="en-GB" sz="2400" dirty="0">
                <a:solidFill>
                  <a:schemeClr val="accent1">
                    <a:lumMod val="50000"/>
                  </a:schemeClr>
                </a:solidFill>
                <a:latin typeface="+mj-lt"/>
              </a:rPr>
              <a:t>Forthcoming guidance documents</a:t>
            </a:r>
          </a:p>
        </p:txBody>
      </p:sp>
      <p:sp>
        <p:nvSpPr>
          <p:cNvPr id="3" name="Content Placeholder 2"/>
          <p:cNvSpPr>
            <a:spLocks noGrp="1"/>
          </p:cNvSpPr>
          <p:nvPr>
            <p:ph idx="1"/>
          </p:nvPr>
        </p:nvSpPr>
        <p:spPr>
          <a:xfrm>
            <a:off x="467544" y="2348880"/>
            <a:ext cx="8229600" cy="3960440"/>
          </a:xfrm>
        </p:spPr>
        <p:txBody>
          <a:bodyPr/>
          <a:lstStyle/>
          <a:p>
            <a:pPr marL="0" indent="0">
              <a:buClr>
                <a:srgbClr val="0F5494"/>
              </a:buClr>
              <a:buNone/>
            </a:pPr>
            <a:r>
              <a:rPr lang="en-GB" sz="2000" b="1" i="0" dirty="0">
                <a:latin typeface="+mj-lt"/>
              </a:rPr>
              <a:t>Already presented to Member States – under publication </a:t>
            </a:r>
          </a:p>
          <a:p>
            <a:r>
              <a:rPr lang="en-GB" sz="2000" i="0" dirty="0">
                <a:latin typeface="+mj-lt"/>
              </a:rPr>
              <a:t>Selection of bodies implementing FIs</a:t>
            </a:r>
          </a:p>
          <a:p>
            <a:pPr>
              <a:buClr>
                <a:srgbClr val="0F5494"/>
              </a:buClr>
              <a:buFont typeface="Wingdings" panose="05000000000000000000" pitchFamily="2" charset="2"/>
              <a:buChar char="Ø"/>
            </a:pPr>
            <a:r>
              <a:rPr lang="en-GB" sz="2000" i="0" dirty="0">
                <a:latin typeface="+mj-lt"/>
              </a:rPr>
              <a:t>Preferential remuneration of private investor</a:t>
            </a:r>
          </a:p>
          <a:p>
            <a:pPr>
              <a:buClr>
                <a:srgbClr val="0F5494"/>
              </a:buClr>
              <a:buFont typeface="Wingdings" panose="05000000000000000000" pitchFamily="2" charset="2"/>
              <a:buChar char="Ø"/>
            </a:pPr>
            <a:r>
              <a:rPr lang="en-GB" sz="2000" i="0" dirty="0">
                <a:latin typeface="+mj-lt"/>
              </a:rPr>
              <a:t>Treasury management</a:t>
            </a:r>
          </a:p>
          <a:p>
            <a:pPr marL="0" indent="0">
              <a:buClr>
                <a:srgbClr val="0F5494"/>
              </a:buClr>
              <a:buNone/>
            </a:pPr>
            <a:r>
              <a:rPr lang="en-GB" sz="2000" b="1" dirty="0">
                <a:latin typeface="+mj-lt"/>
              </a:rPr>
              <a:t>In preparation</a:t>
            </a:r>
            <a:endParaRPr lang="en-GB" sz="2000" b="1" i="0" dirty="0">
              <a:latin typeface="+mj-lt"/>
            </a:endParaRPr>
          </a:p>
          <a:p>
            <a:pPr lvl="0"/>
            <a:r>
              <a:rPr lang="en-GB" sz="2000" dirty="0"/>
              <a:t>State aid</a:t>
            </a:r>
          </a:p>
          <a:p>
            <a:pPr lvl="0"/>
            <a:r>
              <a:rPr lang="en-GB" sz="2000" dirty="0"/>
              <a:t>Eligibility</a:t>
            </a:r>
          </a:p>
          <a:p>
            <a:pPr lvl="0"/>
            <a:r>
              <a:rPr lang="en-GB" sz="2000" dirty="0"/>
              <a:t>Implementation options</a:t>
            </a:r>
          </a:p>
          <a:p>
            <a:pPr lvl="0"/>
            <a:r>
              <a:rPr lang="en-GB" sz="2000" dirty="0"/>
              <a:t>Reporting on FI</a:t>
            </a:r>
          </a:p>
          <a:p>
            <a:endParaRPr lang="en-GB" i="0" dirty="0">
              <a:latin typeface="+mj-lt"/>
            </a:endParaRPr>
          </a:p>
        </p:txBody>
      </p:sp>
      <p:sp>
        <p:nvSpPr>
          <p:cNvPr id="4" name="Slide Number Placeholder 2"/>
          <p:cNvSpPr>
            <a:spLocks noGrp="1"/>
          </p:cNvSpPr>
          <p:nvPr>
            <p:ph type="sldNum" sz="quarter" idx="12"/>
          </p:nvPr>
        </p:nvSpPr>
        <p:spPr>
          <a:xfrm>
            <a:off x="6552807" y="6249455"/>
            <a:ext cx="2170444" cy="4754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88CF43BF-CFBB-455F-8EFA-D49E39CD0D84}" type="slidenum">
              <a:rPr lang="en-GB" smtClean="0">
                <a:solidFill>
                  <a:srgbClr val="000000"/>
                </a:solidFill>
              </a:rPr>
              <a:pPr/>
              <a:t>48</a:t>
            </a:fld>
            <a:endParaRPr lang="en-GB" dirty="0">
              <a:solidFill>
                <a:srgbClr val="000000"/>
              </a:solidFill>
            </a:endParaRPr>
          </a:p>
        </p:txBody>
      </p:sp>
    </p:spTree>
    <p:extLst>
      <p:ext uri="{BB962C8B-B14F-4D97-AF65-F5344CB8AC3E}">
        <p14:creationId xmlns:p14="http://schemas.microsoft.com/office/powerpoint/2010/main" val="1006539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F0D3EEA-0823-4665-B950-ECF452861E02}" type="slidenum">
              <a:rPr lang="en-GB" altLang="en-US" smtClean="0"/>
              <a:pPr/>
              <a:t>49</a:t>
            </a:fld>
            <a:endParaRPr lang="en-GB" altLang="en-US"/>
          </a:p>
        </p:txBody>
      </p:sp>
      <p:pic>
        <p:nvPicPr>
          <p:cNvPr id="1026"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590"/>
            <a:ext cx="9156302" cy="686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56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marL="0" algn="ctr"/>
            <a:r>
              <a:rPr lang="en-GB" altLang="en-US" sz="2800" dirty="0">
                <a:solidFill>
                  <a:srgbClr val="C00000"/>
                </a:solidFill>
                <a:latin typeface="+mj-lt"/>
              </a:rPr>
              <a:t>2014-2020 ESIF  framework</a:t>
            </a:r>
            <a:br>
              <a:rPr lang="en-GB" altLang="en-US" sz="2800" dirty="0">
                <a:solidFill>
                  <a:srgbClr val="C00000"/>
                </a:solidFill>
                <a:latin typeface="+mj-lt"/>
              </a:rPr>
            </a:br>
            <a:r>
              <a:rPr lang="en-GB" altLang="en-US" sz="2400" dirty="0">
                <a:solidFill>
                  <a:schemeClr val="accent1">
                    <a:lumMod val="50000"/>
                  </a:schemeClr>
                </a:solidFill>
                <a:latin typeface="+mj-lt"/>
              </a:rPr>
              <a:t>Key </a:t>
            </a:r>
            <a:r>
              <a:rPr lang="en-GB" altLang="en-US" sz="2400" dirty="0">
                <a:solidFill>
                  <a:schemeClr val="accent1">
                    <a:lumMod val="50000"/>
                  </a:schemeClr>
                </a:solidFill>
              </a:rPr>
              <a:t>characteristics</a:t>
            </a:r>
            <a:r>
              <a:rPr lang="en-GB" altLang="en-US" sz="2400" dirty="0">
                <a:solidFill>
                  <a:schemeClr val="accent1">
                    <a:lumMod val="50000"/>
                  </a:schemeClr>
                </a:solidFill>
                <a:latin typeface="+mj-lt"/>
              </a:rPr>
              <a:t> (1)</a:t>
            </a:r>
            <a:endParaRPr lang="en-US" altLang="en-US" sz="2400" dirty="0">
              <a:solidFill>
                <a:schemeClr val="accent1">
                  <a:lumMod val="50000"/>
                </a:schemeClr>
              </a:solidFill>
              <a:latin typeface="+mj-lt"/>
            </a:endParaRPr>
          </a:p>
        </p:txBody>
      </p:sp>
      <p:sp>
        <p:nvSpPr>
          <p:cNvPr id="2" name="Content Placeholder 1"/>
          <p:cNvSpPr>
            <a:spLocks noGrp="1"/>
          </p:cNvSpPr>
          <p:nvPr>
            <p:ph idx="1"/>
          </p:nvPr>
        </p:nvSpPr>
        <p:spPr>
          <a:xfrm>
            <a:off x="457200" y="2348880"/>
            <a:ext cx="8229600" cy="4320479"/>
          </a:xfrm>
        </p:spPr>
        <p:txBody>
          <a:bodyPr/>
          <a:lstStyle/>
          <a:p>
            <a:pPr marL="0" indent="0">
              <a:lnSpc>
                <a:spcPct val="80000"/>
              </a:lnSpc>
              <a:spcBef>
                <a:spcPts val="1800"/>
              </a:spcBef>
              <a:spcAft>
                <a:spcPts val="600"/>
              </a:spcAft>
              <a:buNone/>
            </a:pPr>
            <a:r>
              <a:rPr lang="en-GB" altLang="en-US" sz="2000" b="1" i="0" dirty="0"/>
              <a:t>Single comprehensive legal framework</a:t>
            </a:r>
            <a:r>
              <a:rPr lang="en-GB" altLang="en-US" sz="2000" i="0" dirty="0"/>
              <a:t> for all ESI Funds (common interpretation/guidance)</a:t>
            </a:r>
          </a:p>
          <a:p>
            <a:pPr marL="720725" indent="-365125" algn="just">
              <a:spcBef>
                <a:spcPts val="0"/>
              </a:spcBef>
              <a:spcAft>
                <a:spcPts val="600"/>
              </a:spcAft>
              <a:buClr>
                <a:srgbClr val="002060"/>
              </a:buClr>
              <a:buFont typeface="Wingdings" panose="05000000000000000000" pitchFamily="2" charset="2"/>
              <a:buChar char="Ø"/>
              <a:defRPr/>
            </a:pPr>
            <a:r>
              <a:rPr lang="en-US" sz="2000" b="1" i="0" dirty="0"/>
              <a:t>CPR title IV on FIs </a:t>
            </a:r>
            <a:r>
              <a:rPr lang="en-US" sz="2000" i="0" dirty="0"/>
              <a:t>(9 extensive articles and annexes), </a:t>
            </a:r>
            <a:r>
              <a:rPr lang="en-US" sz="2000" b="1" i="0" dirty="0"/>
              <a:t>DA/IA</a:t>
            </a:r>
            <a:r>
              <a:rPr lang="en-US" sz="2000" i="0" dirty="0"/>
              <a:t>, </a:t>
            </a:r>
          </a:p>
          <a:p>
            <a:pPr marL="720725" indent="-365125" algn="just">
              <a:spcBef>
                <a:spcPts val="0"/>
              </a:spcBef>
              <a:spcAft>
                <a:spcPts val="600"/>
              </a:spcAft>
              <a:buClr>
                <a:srgbClr val="002060"/>
              </a:buClr>
              <a:buFont typeface="Wingdings" panose="05000000000000000000" pitchFamily="2" charset="2"/>
              <a:buChar char="Ø"/>
              <a:defRPr/>
            </a:pPr>
            <a:r>
              <a:rPr lang="en-US" sz="2000" i="0" dirty="0"/>
              <a:t>Some elements included in 2007-2013 in COCOF note become </a:t>
            </a:r>
            <a:r>
              <a:rPr lang="en-US" sz="2000" b="1" i="0" dirty="0"/>
              <a:t>legally binding in 2014-2020</a:t>
            </a:r>
          </a:p>
          <a:p>
            <a:pPr marL="720725" indent="-365125" algn="just">
              <a:spcBef>
                <a:spcPts val="0"/>
              </a:spcBef>
              <a:spcAft>
                <a:spcPts val="600"/>
              </a:spcAft>
              <a:buClr>
                <a:srgbClr val="002060"/>
              </a:buClr>
              <a:buFont typeface="Wingdings" panose="05000000000000000000" pitchFamily="2" charset="2"/>
              <a:buChar char="Ø"/>
              <a:defRPr/>
            </a:pPr>
            <a:r>
              <a:rPr lang="en-US" sz="2000" b="1" i="0" dirty="0"/>
              <a:t>FI definitions: </a:t>
            </a:r>
            <a:r>
              <a:rPr lang="en-US" sz="2000" i="0" dirty="0"/>
              <a:t>operation, beneficiary, final recipient, financial instrument, escrow account, fund of funds</a:t>
            </a:r>
          </a:p>
          <a:p>
            <a:pPr marL="720725" indent="-365125" algn="just">
              <a:spcBef>
                <a:spcPts val="0"/>
              </a:spcBef>
              <a:spcAft>
                <a:spcPts val="600"/>
              </a:spcAft>
              <a:buClr>
                <a:srgbClr val="002060"/>
              </a:buClr>
              <a:buFont typeface="Wingdings" panose="05000000000000000000" pitchFamily="2" charset="2"/>
              <a:buChar char="Ø"/>
              <a:defRPr/>
            </a:pPr>
            <a:r>
              <a:rPr lang="en-US" sz="2000" b="1" i="0" dirty="0"/>
              <a:t>State aid </a:t>
            </a:r>
            <a:r>
              <a:rPr lang="en-US" sz="2000" i="0" dirty="0"/>
              <a:t>(frequent references in title IV, compliance required for MA/</a:t>
            </a:r>
            <a:r>
              <a:rPr lang="en-US" sz="2000" i="0" dirty="0" err="1"/>
              <a:t>FoF</a:t>
            </a:r>
            <a:r>
              <a:rPr lang="en-US" sz="2000" i="0" dirty="0"/>
              <a:t>/FI)</a:t>
            </a:r>
            <a:endParaRPr lang="en-GB" altLang="en-US" sz="2000" b="1" i="0" dirty="0"/>
          </a:p>
          <a:p>
            <a:pPr>
              <a:lnSpc>
                <a:spcPct val="80000"/>
              </a:lnSpc>
              <a:spcBef>
                <a:spcPts val="1800"/>
              </a:spcBef>
              <a:buFont typeface="Wingdings" panose="05000000000000000000" pitchFamily="2" charset="2"/>
              <a:buChar char="Ø"/>
            </a:pPr>
            <a:r>
              <a:rPr lang="en-GB" altLang="en-US" sz="2000" b="1" i="0" dirty="0"/>
              <a:t>Wider scope: </a:t>
            </a:r>
            <a:r>
              <a:rPr lang="en-GB" altLang="en-US" sz="2000" i="0" dirty="0"/>
              <a:t>Expansion to </a:t>
            </a:r>
            <a:r>
              <a:rPr lang="en-GB" altLang="en-US" sz="2000" b="1" i="0" dirty="0"/>
              <a:t>all thematic objectives &amp; priorities </a:t>
            </a:r>
            <a:r>
              <a:rPr lang="en-GB" altLang="en-US" sz="2000" i="0" dirty="0"/>
              <a:t>foreseen by ESIF OPs (ERDF, ESF, Cohesion Fund, EAFRD,EMFF). </a:t>
            </a:r>
          </a:p>
          <a:p>
            <a:endParaRPr lang="en-GB" sz="2000" i="0" dirty="0"/>
          </a:p>
        </p:txBody>
      </p:sp>
      <p:sp>
        <p:nvSpPr>
          <p:cNvPr id="12292"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B858F19E-1B85-4694-9CE3-86BD6F28E7BA}" type="slidenum">
              <a:rPr lang="en-GB" altLang="en-US" smtClean="0">
                <a:solidFill>
                  <a:schemeClr val="bg2"/>
                </a:solidFill>
                <a:latin typeface="Arial" pitchFamily="34" charset="0"/>
              </a:rPr>
              <a:pPr eaLnBrk="1" hangingPunct="1"/>
              <a:t>5</a:t>
            </a:fld>
            <a:endParaRPr lang="en-GB" altLang="en-US" dirty="0">
              <a:solidFill>
                <a:schemeClr val="bg2"/>
              </a:solidFill>
              <a:latin typeface="Arial" pitchFamily="34" charset="0"/>
            </a:endParaRPr>
          </a:p>
        </p:txBody>
      </p:sp>
    </p:spTree>
    <p:extLst>
      <p:ext uri="{BB962C8B-B14F-4D97-AF65-F5344CB8AC3E}">
        <p14:creationId xmlns:p14="http://schemas.microsoft.com/office/powerpoint/2010/main" val="3803202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GB" dirty="0">
              <a:latin typeface="+mj-lt"/>
            </a:endParaRPr>
          </a:p>
          <a:p>
            <a:pPr marL="0" indent="0" algn="ctr">
              <a:buNone/>
            </a:pPr>
            <a:endParaRPr lang="en-GB" i="0" dirty="0">
              <a:latin typeface="+mj-lt"/>
            </a:endParaRPr>
          </a:p>
          <a:p>
            <a:pPr marL="0" indent="0" algn="ctr">
              <a:buNone/>
            </a:pPr>
            <a:r>
              <a:rPr lang="en-GB" i="0" dirty="0">
                <a:latin typeface="+mj-lt"/>
              </a:rPr>
              <a:t>Thank you for your attention</a:t>
            </a:r>
          </a:p>
          <a:p>
            <a:pPr algn="ctr"/>
            <a:endParaRPr lang="en-GB" sz="2000" b="1" i="0" dirty="0">
              <a:latin typeface="+mj-lt"/>
            </a:endParaRPr>
          </a:p>
          <a:p>
            <a:pPr marL="0" indent="0" algn="ctr">
              <a:buNone/>
            </a:pPr>
            <a:r>
              <a:rPr lang="en-GB" sz="2000" b="1" i="0" dirty="0">
                <a:latin typeface="+mj-lt"/>
              </a:rPr>
              <a:t>Q&amp;A</a:t>
            </a:r>
          </a:p>
          <a:p>
            <a:endParaRPr lang="en-GB" i="0" dirty="0">
              <a:latin typeface="+mj-lt"/>
            </a:endParaRPr>
          </a:p>
        </p:txBody>
      </p:sp>
    </p:spTree>
    <p:extLst>
      <p:ext uri="{BB962C8B-B14F-4D97-AF65-F5344CB8AC3E}">
        <p14:creationId xmlns:p14="http://schemas.microsoft.com/office/powerpoint/2010/main" val="328864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marL="0" algn="ctr"/>
            <a:r>
              <a:rPr lang="en-GB" altLang="en-US" sz="2800" dirty="0">
                <a:solidFill>
                  <a:srgbClr val="C00000"/>
                </a:solidFill>
                <a:latin typeface="+mj-lt"/>
              </a:rPr>
              <a:t>2014-2020 framework</a:t>
            </a:r>
            <a:br>
              <a:rPr lang="en-GB" altLang="en-US" sz="2800" dirty="0">
                <a:solidFill>
                  <a:srgbClr val="C00000"/>
                </a:solidFill>
                <a:latin typeface="+mj-lt"/>
              </a:rPr>
            </a:br>
            <a:r>
              <a:rPr lang="en-GB" altLang="en-US" sz="2400" dirty="0">
                <a:solidFill>
                  <a:schemeClr val="accent1">
                    <a:lumMod val="50000"/>
                  </a:schemeClr>
                </a:solidFill>
                <a:latin typeface="+mj-lt"/>
              </a:rPr>
              <a:t>Key </a:t>
            </a:r>
            <a:r>
              <a:rPr lang="en-GB" altLang="en-US" sz="2400" dirty="0">
                <a:solidFill>
                  <a:schemeClr val="accent1">
                    <a:lumMod val="50000"/>
                  </a:schemeClr>
                </a:solidFill>
              </a:rPr>
              <a:t>characteristics</a:t>
            </a:r>
            <a:r>
              <a:rPr lang="en-GB" altLang="en-US" sz="2400" dirty="0">
                <a:solidFill>
                  <a:schemeClr val="accent1">
                    <a:lumMod val="50000"/>
                  </a:schemeClr>
                </a:solidFill>
                <a:latin typeface="+mj-lt"/>
              </a:rPr>
              <a:t> (2)</a:t>
            </a:r>
            <a:endParaRPr lang="en-US" altLang="en-US" sz="2800" dirty="0">
              <a:solidFill>
                <a:schemeClr val="accent1">
                  <a:lumMod val="50000"/>
                </a:schemeClr>
              </a:solidFill>
              <a:latin typeface="+mj-lt"/>
            </a:endParaRPr>
          </a:p>
        </p:txBody>
      </p:sp>
      <p:sp>
        <p:nvSpPr>
          <p:cNvPr id="2" name="Content Placeholder 1"/>
          <p:cNvSpPr>
            <a:spLocks noGrp="1"/>
          </p:cNvSpPr>
          <p:nvPr>
            <p:ph idx="1"/>
          </p:nvPr>
        </p:nvSpPr>
        <p:spPr/>
        <p:txBody>
          <a:bodyPr/>
          <a:lstStyle/>
          <a:p>
            <a:pPr marL="468000" lvl="0" indent="-457200">
              <a:lnSpc>
                <a:spcPct val="80000"/>
              </a:lnSpc>
              <a:spcBef>
                <a:spcPts val="1800"/>
              </a:spcBef>
              <a:buClrTx/>
              <a:buFont typeface="Wingdings" panose="05000000000000000000" pitchFamily="2" charset="2"/>
              <a:buChar char="Ø"/>
            </a:pPr>
            <a:r>
              <a:rPr lang="en-GB" altLang="en-US" sz="2000" b="1" i="0" kern="1200" dirty="0">
                <a:latin typeface="+mj-lt"/>
              </a:rPr>
              <a:t>Ex-ante assessment to be carried out </a:t>
            </a:r>
            <a:r>
              <a:rPr lang="en-GB" altLang="en-US" sz="2000" i="0" kern="1200" dirty="0">
                <a:latin typeface="+mj-lt"/>
              </a:rPr>
              <a:t>before launch of FI operation under the ESIF</a:t>
            </a:r>
          </a:p>
          <a:p>
            <a:pPr marL="468000" lvl="0" indent="-457200">
              <a:lnSpc>
                <a:spcPct val="80000"/>
              </a:lnSpc>
              <a:spcBef>
                <a:spcPts val="1800"/>
              </a:spcBef>
              <a:buClrTx/>
              <a:buFont typeface="Wingdings" panose="05000000000000000000" pitchFamily="2" charset="2"/>
              <a:buChar char="Ø"/>
            </a:pPr>
            <a:r>
              <a:rPr lang="en-GB" altLang="en-US" sz="2000" b="1" i="0" kern="1200" dirty="0">
                <a:latin typeface="+mj-lt"/>
              </a:rPr>
              <a:t>Incentives regarding EU co-financing rates</a:t>
            </a:r>
          </a:p>
          <a:p>
            <a:pPr marL="468000" lvl="0" indent="-457200">
              <a:lnSpc>
                <a:spcPct val="80000"/>
              </a:lnSpc>
              <a:spcBef>
                <a:spcPts val="1800"/>
              </a:spcBef>
              <a:buClrTx/>
              <a:buFont typeface="Wingdings" panose="05000000000000000000" pitchFamily="2" charset="2"/>
              <a:buChar char="Ø"/>
            </a:pPr>
            <a:r>
              <a:rPr lang="en-GB" altLang="en-US" sz="2000" b="1" i="0" kern="1200" dirty="0">
                <a:latin typeface="+mj-lt"/>
              </a:rPr>
              <a:t>Phased contributions to FIs </a:t>
            </a:r>
            <a:r>
              <a:rPr lang="en-GB" altLang="en-US" sz="2000" i="0" kern="1200" dirty="0">
                <a:latin typeface="+mj-lt"/>
              </a:rPr>
              <a:t>(c.f. guidance note)</a:t>
            </a:r>
          </a:p>
          <a:p>
            <a:pPr marL="468000" lvl="0" indent="-457200">
              <a:lnSpc>
                <a:spcPct val="80000"/>
              </a:lnSpc>
              <a:spcBef>
                <a:spcPts val="1800"/>
              </a:spcBef>
              <a:buClrTx/>
              <a:buFont typeface="Wingdings" panose="05000000000000000000" pitchFamily="2" charset="2"/>
              <a:buChar char="Ø"/>
            </a:pPr>
            <a:r>
              <a:rPr lang="en-GB" altLang="en-US" sz="2000" b="1" i="0" kern="1200" dirty="0">
                <a:latin typeface="+mj-lt"/>
              </a:rPr>
              <a:t>More detailed rules concerning </a:t>
            </a:r>
          </a:p>
          <a:p>
            <a:pPr marL="468000" lvl="1" indent="-457200">
              <a:lnSpc>
                <a:spcPct val="80000"/>
              </a:lnSpc>
              <a:spcBef>
                <a:spcPts val="600"/>
              </a:spcBef>
              <a:buClrTx/>
              <a:buFont typeface="Arial" panose="020B0604020202020204" pitchFamily="34" charset="0"/>
              <a:buChar char="•"/>
            </a:pPr>
            <a:r>
              <a:rPr lang="en-GB" altLang="en-US" sz="1800" b="0" kern="1200" dirty="0">
                <a:latin typeface="+mj-lt"/>
                <a:ea typeface="+mn-ea"/>
                <a:cs typeface="+mn-cs"/>
              </a:rPr>
              <a:t>eligible expenditure at closure, </a:t>
            </a:r>
          </a:p>
          <a:p>
            <a:pPr marL="468000" lvl="1" indent="-457200">
              <a:lnSpc>
                <a:spcPct val="80000"/>
              </a:lnSpc>
              <a:spcBef>
                <a:spcPts val="600"/>
              </a:spcBef>
              <a:buClrTx/>
              <a:buFont typeface="Arial" panose="020B0604020202020204" pitchFamily="34" charset="0"/>
              <a:buChar char="•"/>
            </a:pPr>
            <a:r>
              <a:rPr lang="en-GB" altLang="en-US" sz="1800" b="0" kern="1200" dirty="0">
                <a:latin typeface="+mj-lt"/>
                <a:ea typeface="+mn-ea"/>
                <a:cs typeface="+mn-cs"/>
              </a:rPr>
              <a:t>the (re-)use of interest/other gains and ESIF resources returned during the programming period,</a:t>
            </a:r>
          </a:p>
          <a:p>
            <a:pPr marL="468000" lvl="1" indent="-457200">
              <a:lnSpc>
                <a:spcPct val="80000"/>
              </a:lnSpc>
              <a:spcBef>
                <a:spcPts val="600"/>
              </a:spcBef>
              <a:buClrTx/>
              <a:buFont typeface="Arial" panose="020B0604020202020204" pitchFamily="34" charset="0"/>
              <a:buChar char="•"/>
            </a:pPr>
            <a:r>
              <a:rPr lang="en-GB" altLang="en-US" sz="1800" b="0" kern="1200" dirty="0">
                <a:latin typeface="+mj-lt"/>
                <a:ea typeface="+mn-ea"/>
                <a:cs typeface="+mn-cs"/>
              </a:rPr>
              <a:t>the use of interest/other gains and ESIF resources returned after closure (legacy)</a:t>
            </a:r>
          </a:p>
        </p:txBody>
      </p:sp>
      <p:sp>
        <p:nvSpPr>
          <p:cNvPr id="13316"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717AC7AF-CBA5-4D06-831A-4CA318B75612}" type="slidenum">
              <a:rPr lang="en-GB" altLang="en-US" smtClean="0">
                <a:solidFill>
                  <a:schemeClr val="bg2"/>
                </a:solidFill>
                <a:latin typeface="Arial" pitchFamily="34" charset="0"/>
              </a:rPr>
              <a:pPr eaLnBrk="1" hangingPunct="1"/>
              <a:t>6</a:t>
            </a:fld>
            <a:endParaRPr lang="en-GB" altLang="en-US">
              <a:solidFill>
                <a:schemeClr val="bg2"/>
              </a:solidFill>
              <a:latin typeface="Arial" pitchFamily="34" charset="0"/>
            </a:endParaRPr>
          </a:p>
        </p:txBody>
      </p:sp>
    </p:spTree>
    <p:extLst>
      <p:ext uri="{BB962C8B-B14F-4D97-AF65-F5344CB8AC3E}">
        <p14:creationId xmlns:p14="http://schemas.microsoft.com/office/powerpoint/2010/main" val="418512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1339851"/>
            <a:ext cx="8229600" cy="793006"/>
          </a:xfrm>
        </p:spPr>
        <p:txBody>
          <a:bodyPr/>
          <a:lstStyle/>
          <a:p>
            <a:pPr marL="0" algn="ctr"/>
            <a:r>
              <a:rPr lang="en-GB" altLang="en-US" sz="2400" dirty="0">
                <a:solidFill>
                  <a:srgbClr val="C00000"/>
                </a:solidFill>
                <a:latin typeface="+mj-lt"/>
              </a:rPr>
              <a:t>2014-2020 framework</a:t>
            </a:r>
            <a:br>
              <a:rPr lang="en-GB" altLang="en-US" sz="2400" dirty="0">
                <a:solidFill>
                  <a:srgbClr val="C00000"/>
                </a:solidFill>
                <a:latin typeface="+mj-lt"/>
              </a:rPr>
            </a:br>
            <a:r>
              <a:rPr lang="en-GB" altLang="en-US" sz="2400" dirty="0">
                <a:solidFill>
                  <a:schemeClr val="accent1">
                    <a:lumMod val="50000"/>
                  </a:schemeClr>
                </a:solidFill>
                <a:latin typeface="+mj-lt"/>
              </a:rPr>
              <a:t>Key </a:t>
            </a:r>
            <a:r>
              <a:rPr lang="en-GB" altLang="en-US" sz="2400" dirty="0">
                <a:solidFill>
                  <a:schemeClr val="accent1">
                    <a:lumMod val="50000"/>
                  </a:schemeClr>
                </a:solidFill>
              </a:rPr>
              <a:t>characteristics</a:t>
            </a:r>
            <a:r>
              <a:rPr lang="en-GB" altLang="en-US" sz="2400" dirty="0">
                <a:solidFill>
                  <a:schemeClr val="accent1">
                    <a:lumMod val="50000"/>
                  </a:schemeClr>
                </a:solidFill>
                <a:latin typeface="+mj-lt"/>
              </a:rPr>
              <a:t> (3)</a:t>
            </a:r>
            <a:endParaRPr lang="en-US" altLang="en-US" sz="2400" dirty="0">
              <a:latin typeface="+mj-lt"/>
            </a:endParaRPr>
          </a:p>
        </p:txBody>
      </p:sp>
      <p:sp>
        <p:nvSpPr>
          <p:cNvPr id="2" name="Content Placeholder 1"/>
          <p:cNvSpPr>
            <a:spLocks noGrp="1"/>
          </p:cNvSpPr>
          <p:nvPr>
            <p:ph idx="1"/>
          </p:nvPr>
        </p:nvSpPr>
        <p:spPr>
          <a:xfrm>
            <a:off x="251520" y="2132856"/>
            <a:ext cx="8712968" cy="4320479"/>
          </a:xfrm>
        </p:spPr>
        <p:txBody>
          <a:bodyPr/>
          <a:lstStyle/>
          <a:p>
            <a:pPr>
              <a:lnSpc>
                <a:spcPct val="80000"/>
              </a:lnSpc>
              <a:spcBef>
                <a:spcPts val="1800"/>
              </a:spcBef>
              <a:buClrTx/>
            </a:pPr>
            <a:r>
              <a:rPr lang="en-GB" altLang="en-US" sz="2000" b="1" i="0" kern="1200" dirty="0"/>
              <a:t>Annual reporting by MAs </a:t>
            </a:r>
          </a:p>
          <a:p>
            <a:pPr lvl="1">
              <a:lnSpc>
                <a:spcPct val="80000"/>
              </a:lnSpc>
              <a:spcBef>
                <a:spcPts val="600"/>
              </a:spcBef>
              <a:buClrTx/>
            </a:pPr>
            <a:r>
              <a:rPr lang="en-GB" altLang="en-US" sz="1800" b="0" kern="1200" dirty="0">
                <a:ea typeface="+mn-ea"/>
                <a:cs typeface="+mn-cs"/>
              </a:rPr>
              <a:t>MA to report on FI operations annually, </a:t>
            </a:r>
            <a:r>
              <a:rPr lang="en-GB" altLang="en-US" sz="1800" kern="1200" dirty="0">
                <a:ea typeface="+mn-ea"/>
                <a:cs typeface="+mn-cs"/>
              </a:rPr>
              <a:t>sending to the Commission </a:t>
            </a:r>
            <a:r>
              <a:rPr lang="en-GB" altLang="en-US" sz="1800" b="0" kern="1200" dirty="0">
                <a:ea typeface="+mn-ea"/>
                <a:cs typeface="+mn-cs"/>
              </a:rPr>
              <a:t> a more comprehensive set of data.</a:t>
            </a:r>
          </a:p>
          <a:p>
            <a:pPr lvl="1">
              <a:lnSpc>
                <a:spcPct val="80000"/>
              </a:lnSpc>
              <a:spcBef>
                <a:spcPts val="600"/>
              </a:spcBef>
              <a:buClrTx/>
            </a:pPr>
            <a:r>
              <a:rPr lang="en-GB" altLang="en-US" sz="1800" b="0" kern="1200" dirty="0">
                <a:ea typeface="+mn-ea"/>
                <a:cs typeface="+mn-cs"/>
              </a:rPr>
              <a:t> Commission to publish annual summary report on the basis of data received.</a:t>
            </a:r>
          </a:p>
          <a:p>
            <a:pPr marL="457200" lvl="1" indent="0">
              <a:lnSpc>
                <a:spcPct val="80000"/>
              </a:lnSpc>
              <a:spcBef>
                <a:spcPts val="600"/>
              </a:spcBef>
              <a:buClrTx/>
              <a:buNone/>
            </a:pPr>
            <a:r>
              <a:rPr lang="en-GB" sz="2000" b="1" i="0" kern="1200" dirty="0"/>
              <a:t>Implementation options</a:t>
            </a:r>
            <a:endParaRPr lang="en-GB" b="1" i="0" kern="1200" dirty="0"/>
          </a:p>
          <a:p>
            <a:pPr marL="1085850" lvl="1" indent="-342900" algn="just">
              <a:spcBef>
                <a:spcPts val="600"/>
              </a:spcBef>
              <a:spcAft>
                <a:spcPts val="0"/>
              </a:spcAft>
              <a:buClrTx/>
              <a:buFont typeface="+mj-lt"/>
              <a:buAutoNum type="arabicParenR"/>
              <a:defRPr/>
            </a:pPr>
            <a:r>
              <a:rPr lang="en-GB" sz="1800" kern="1200" dirty="0">
                <a:ea typeface="+mn-ea"/>
                <a:cs typeface="+mn-cs"/>
              </a:rPr>
              <a:t>Traditional implementation</a:t>
            </a:r>
            <a:r>
              <a:rPr lang="en-GB" sz="1800" b="0" kern="1200" dirty="0">
                <a:ea typeface="+mn-ea"/>
                <a:cs typeface="+mn-cs"/>
              </a:rPr>
              <a:t> possible: MA sets up a FI at national, regional, transnational or cross-border level</a:t>
            </a:r>
          </a:p>
          <a:p>
            <a:pPr marL="1600200" lvl="2" indent="-457200" algn="just">
              <a:spcBef>
                <a:spcPts val="600"/>
              </a:spcBef>
              <a:spcAft>
                <a:spcPts val="0"/>
              </a:spcAft>
              <a:buFont typeface="Arial" pitchFamily="34" charset="0"/>
              <a:buChar char="•"/>
              <a:defRPr/>
            </a:pPr>
            <a:r>
              <a:rPr lang="en-GB" sz="1800" b="1" kern="1200" dirty="0">
                <a:ea typeface="+mn-ea"/>
                <a:cs typeface="+mn-cs"/>
              </a:rPr>
              <a:t>Tailor-made instruments </a:t>
            </a:r>
          </a:p>
          <a:p>
            <a:pPr marL="1600200" lvl="2" indent="-457200" algn="just">
              <a:spcBef>
                <a:spcPts val="600"/>
              </a:spcBef>
              <a:spcAft>
                <a:spcPts val="600"/>
              </a:spcAft>
              <a:buFont typeface="Arial" pitchFamily="34" charset="0"/>
              <a:buChar char="•"/>
              <a:defRPr/>
            </a:pPr>
            <a:r>
              <a:rPr lang="en-GB" sz="1800" b="1" kern="1200" dirty="0">
                <a:ea typeface="+mn-ea"/>
                <a:cs typeface="+mn-cs"/>
              </a:rPr>
              <a:t>Standardised “off-the-shelf” instruments</a:t>
            </a:r>
          </a:p>
          <a:p>
            <a:pPr marL="1200150" lvl="1" indent="-457200" algn="just">
              <a:lnSpc>
                <a:spcPct val="80000"/>
              </a:lnSpc>
              <a:spcBef>
                <a:spcPts val="600"/>
              </a:spcBef>
              <a:spcAft>
                <a:spcPts val="0"/>
              </a:spcAft>
              <a:buClrTx/>
              <a:buFont typeface="+mj-lt"/>
              <a:buAutoNum type="arabicParenR"/>
              <a:defRPr/>
            </a:pPr>
            <a:r>
              <a:rPr lang="en-GB" sz="1800" b="0" kern="1200" dirty="0">
                <a:ea typeface="+mn-ea"/>
                <a:cs typeface="+mn-cs"/>
              </a:rPr>
              <a:t>MA </a:t>
            </a:r>
            <a:r>
              <a:rPr lang="en-GB" sz="1800" kern="1200" dirty="0">
                <a:ea typeface="+mn-ea"/>
                <a:cs typeface="+mn-cs"/>
              </a:rPr>
              <a:t>may</a:t>
            </a:r>
            <a:r>
              <a:rPr lang="en-GB" sz="1800" b="0" kern="1200" dirty="0">
                <a:ea typeface="+mn-ea"/>
                <a:cs typeface="+mn-cs"/>
              </a:rPr>
              <a:t> contribute OP allocation </a:t>
            </a:r>
            <a:r>
              <a:rPr lang="en-GB" sz="1800" kern="1200" dirty="0">
                <a:ea typeface="+mn-ea"/>
                <a:cs typeface="+mn-cs"/>
              </a:rPr>
              <a:t>to EU level instrument</a:t>
            </a:r>
          </a:p>
          <a:p>
            <a:pPr marL="1200150" lvl="1" indent="-457200" algn="just">
              <a:lnSpc>
                <a:spcPct val="80000"/>
              </a:lnSpc>
              <a:spcBef>
                <a:spcPts val="600"/>
              </a:spcBef>
              <a:spcAft>
                <a:spcPts val="0"/>
              </a:spcAft>
              <a:buClrTx/>
              <a:buFont typeface="+mj-lt"/>
              <a:buAutoNum type="arabicParenR"/>
              <a:defRPr/>
            </a:pPr>
            <a:r>
              <a:rPr lang="en-GB" sz="1800" b="0" kern="1200" dirty="0">
                <a:ea typeface="+mn-ea"/>
                <a:cs typeface="+mn-cs"/>
              </a:rPr>
              <a:t>MA </a:t>
            </a:r>
            <a:r>
              <a:rPr lang="en-GB" sz="1800" kern="1200" dirty="0">
                <a:ea typeface="+mn-ea"/>
                <a:cs typeface="+mn-cs"/>
              </a:rPr>
              <a:t>may</a:t>
            </a:r>
            <a:r>
              <a:rPr lang="en-GB" sz="1800" b="0" kern="1200" dirty="0">
                <a:ea typeface="+mn-ea"/>
                <a:cs typeface="+mn-cs"/>
              </a:rPr>
              <a:t> implement loans or guarantees </a:t>
            </a:r>
            <a:r>
              <a:rPr lang="en-GB" sz="1800" kern="1200" dirty="0">
                <a:ea typeface="+mn-ea"/>
                <a:cs typeface="+mn-cs"/>
              </a:rPr>
              <a:t>directly</a:t>
            </a:r>
            <a:r>
              <a:rPr lang="en-GB" sz="1800" b="0" kern="1200" dirty="0">
                <a:ea typeface="+mn-ea"/>
                <a:cs typeface="+mn-cs"/>
              </a:rPr>
              <a:t> without formal set-up of a fund</a:t>
            </a:r>
          </a:p>
          <a:p>
            <a:pPr marL="1200150" lvl="1" indent="-457200" algn="just">
              <a:lnSpc>
                <a:spcPct val="80000"/>
              </a:lnSpc>
              <a:spcBef>
                <a:spcPts val="600"/>
              </a:spcBef>
              <a:spcAft>
                <a:spcPts val="0"/>
              </a:spcAft>
              <a:buClrTx/>
              <a:buFont typeface="+mj-lt"/>
              <a:buAutoNum type="arabicParenR"/>
              <a:defRPr/>
            </a:pPr>
            <a:r>
              <a:rPr lang="en-GB" sz="1800" kern="1200" dirty="0">
                <a:ea typeface="+mn-ea"/>
                <a:cs typeface="+mn-cs"/>
              </a:rPr>
              <a:t>SME initiative, guarantees for SMEs implemented by EIB/EIF</a:t>
            </a:r>
            <a:endParaRPr lang="en-GB" sz="1800" b="0" kern="1200" dirty="0">
              <a:ea typeface="+mn-ea"/>
              <a:cs typeface="+mn-cs"/>
            </a:endParaRPr>
          </a:p>
        </p:txBody>
      </p:sp>
      <p:sp>
        <p:nvSpPr>
          <p:cNvPr id="1434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3F78A932-C0E6-49AD-A374-2ED91895727D}" type="slidenum">
              <a:rPr lang="en-GB" altLang="en-US" smtClean="0">
                <a:solidFill>
                  <a:schemeClr val="bg2"/>
                </a:solidFill>
                <a:latin typeface="Arial" pitchFamily="34" charset="0"/>
              </a:rPr>
              <a:pPr eaLnBrk="1" hangingPunct="1"/>
              <a:t>7</a:t>
            </a:fld>
            <a:endParaRPr lang="en-GB" altLang="en-US">
              <a:solidFill>
                <a:schemeClr val="bg2"/>
              </a:solidFill>
              <a:latin typeface="Arial" pitchFamily="34" charset="0"/>
            </a:endParaRPr>
          </a:p>
        </p:txBody>
      </p:sp>
    </p:spTree>
    <p:extLst>
      <p:ext uri="{BB962C8B-B14F-4D97-AF65-F5344CB8AC3E}">
        <p14:creationId xmlns:p14="http://schemas.microsoft.com/office/powerpoint/2010/main" val="253109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0" algn="ctr"/>
            <a:r>
              <a:rPr lang="en-GB" altLang="en-US" sz="2400" dirty="0">
                <a:solidFill>
                  <a:srgbClr val="C00000"/>
                </a:solidFill>
                <a:latin typeface="+mj-lt"/>
              </a:rPr>
              <a:t>2014-2020 ESIF framework </a:t>
            </a:r>
            <a:br>
              <a:rPr lang="en-GB" altLang="en-US" sz="2400" dirty="0">
                <a:solidFill>
                  <a:srgbClr val="C00000"/>
                </a:solidFill>
                <a:latin typeface="+mj-lt"/>
              </a:rPr>
            </a:br>
            <a:r>
              <a:rPr lang="en-GB" altLang="en-US" sz="2400" dirty="0">
                <a:solidFill>
                  <a:schemeClr val="accent1">
                    <a:lumMod val="50000"/>
                  </a:schemeClr>
                </a:solidFill>
                <a:latin typeface="+mj-lt"/>
              </a:rPr>
              <a:t>Implementation options</a:t>
            </a:r>
            <a:endParaRPr lang="en-US" altLang="en-US" sz="2400" dirty="0">
              <a:latin typeface="+mj-lt"/>
            </a:endParaRPr>
          </a:p>
        </p:txBody>
      </p:sp>
      <p:sp>
        <p:nvSpPr>
          <p:cNvPr id="2" name="Content Placeholder 1"/>
          <p:cNvSpPr>
            <a:spLocks noGrp="1"/>
          </p:cNvSpPr>
          <p:nvPr>
            <p:ph idx="1"/>
          </p:nvPr>
        </p:nvSpPr>
        <p:spPr>
          <a:xfrm>
            <a:off x="4427984" y="2276873"/>
            <a:ext cx="4258816" cy="4104878"/>
          </a:xfrm>
        </p:spPr>
        <p:txBody>
          <a:bodyPr/>
          <a:lstStyle/>
          <a:p>
            <a:pPr lvl="0" algn="just">
              <a:lnSpc>
                <a:spcPct val="80000"/>
              </a:lnSpc>
              <a:spcBef>
                <a:spcPts val="600"/>
              </a:spcBef>
              <a:spcAft>
                <a:spcPts val="1200"/>
              </a:spcAft>
              <a:buClrTx/>
              <a:buNone/>
              <a:defRPr/>
            </a:pPr>
            <a:r>
              <a:rPr lang="en-GB" sz="2000" b="1" i="0" u="sng" kern="1200" dirty="0">
                <a:latin typeface="+mj-lt"/>
              </a:rPr>
              <a:t>Traditional implementation</a:t>
            </a:r>
            <a:r>
              <a:rPr lang="en-GB" sz="2000" b="1" i="0" kern="1200" dirty="0">
                <a:latin typeface="+mj-lt"/>
              </a:rPr>
              <a:t>: </a:t>
            </a:r>
          </a:p>
          <a:p>
            <a:pPr lvl="0" algn="just">
              <a:lnSpc>
                <a:spcPct val="80000"/>
              </a:lnSpc>
              <a:spcBef>
                <a:spcPts val="600"/>
              </a:spcBef>
              <a:spcAft>
                <a:spcPts val="1200"/>
              </a:spcAft>
              <a:buClrTx/>
              <a:buFont typeface="Wingdings" panose="05000000000000000000" pitchFamily="2" charset="2"/>
              <a:buChar char="Ø"/>
              <a:defRPr/>
            </a:pPr>
            <a:r>
              <a:rPr lang="en-GB" sz="1600" b="1" i="0" kern="1200" dirty="0">
                <a:latin typeface="+mj-lt"/>
              </a:rPr>
              <a:t>MA sets up a FI</a:t>
            </a:r>
            <a:r>
              <a:rPr lang="en-GB" sz="1600" i="0" kern="1200" dirty="0">
                <a:latin typeface="+mj-lt"/>
              </a:rPr>
              <a:t> at national, regional, transnational or cross-border level</a:t>
            </a:r>
          </a:p>
          <a:p>
            <a:pPr marL="285750" lvl="0" indent="-285750" algn="just">
              <a:lnSpc>
                <a:spcPct val="80000"/>
              </a:lnSpc>
              <a:spcBef>
                <a:spcPts val="600"/>
              </a:spcBef>
              <a:spcAft>
                <a:spcPts val="1200"/>
              </a:spcAft>
              <a:buClrTx/>
              <a:buFont typeface="Wingdings" panose="05000000000000000000" pitchFamily="2" charset="2"/>
              <a:buChar char="Ø"/>
              <a:defRPr/>
            </a:pPr>
            <a:r>
              <a:rPr lang="en-GB" sz="1600" i="0" kern="1200" dirty="0">
                <a:latin typeface="+mj-lt"/>
              </a:rPr>
              <a:t>FI can be implemented with </a:t>
            </a:r>
            <a:r>
              <a:rPr lang="en-GB" sz="1600" b="1" i="0" kern="1200" dirty="0" err="1">
                <a:latin typeface="+mj-lt"/>
              </a:rPr>
              <a:t>FoFs</a:t>
            </a:r>
            <a:r>
              <a:rPr lang="en-GB" sz="1600" b="1" i="0" kern="1200" dirty="0">
                <a:latin typeface="+mj-lt"/>
              </a:rPr>
              <a:t> and without </a:t>
            </a:r>
            <a:r>
              <a:rPr lang="en-GB" sz="1600" b="1" i="0" kern="1200" dirty="0" err="1">
                <a:latin typeface="+mj-lt"/>
              </a:rPr>
              <a:t>FoFs</a:t>
            </a:r>
            <a:endParaRPr lang="en-GB" sz="1600" b="1" i="0" kern="1200" dirty="0">
              <a:latin typeface="+mj-lt"/>
            </a:endParaRPr>
          </a:p>
          <a:p>
            <a:pPr marL="0" lvl="0" indent="0">
              <a:lnSpc>
                <a:spcPct val="80000"/>
              </a:lnSpc>
              <a:spcBef>
                <a:spcPts val="600"/>
              </a:spcBef>
              <a:spcAft>
                <a:spcPts val="1200"/>
              </a:spcAft>
              <a:buClrTx/>
              <a:buNone/>
              <a:defRPr/>
            </a:pPr>
            <a:r>
              <a:rPr lang="en-GB" sz="2000" b="1" i="0" u="sng" kern="1200" dirty="0">
                <a:latin typeface="+mj-lt"/>
              </a:rPr>
              <a:t>Novelty:</a:t>
            </a:r>
            <a:endParaRPr lang="en-GB" sz="2000" b="1" u="sng" kern="1200" dirty="0">
              <a:latin typeface="+mj-lt"/>
            </a:endParaRPr>
          </a:p>
          <a:p>
            <a:pPr>
              <a:lnSpc>
                <a:spcPct val="80000"/>
              </a:lnSpc>
              <a:spcBef>
                <a:spcPts val="600"/>
              </a:spcBef>
              <a:spcAft>
                <a:spcPts val="1200"/>
              </a:spcAft>
              <a:buClrTx/>
              <a:defRPr/>
            </a:pPr>
            <a:r>
              <a:rPr lang="en-GB" sz="1600" b="1" i="0" kern="1200" dirty="0">
                <a:latin typeface="+mj-lt"/>
              </a:rPr>
              <a:t>Off-the-shelf instruments</a:t>
            </a:r>
            <a:r>
              <a:rPr lang="en-GB" sz="1600" i="0" kern="1200" dirty="0">
                <a:latin typeface="+mj-lt"/>
              </a:rPr>
              <a:t> with standard conditions to facilitate the set–up phase</a:t>
            </a:r>
          </a:p>
          <a:p>
            <a:pPr>
              <a:lnSpc>
                <a:spcPct val="80000"/>
              </a:lnSpc>
              <a:spcBef>
                <a:spcPts val="600"/>
              </a:spcBef>
              <a:spcAft>
                <a:spcPts val="1200"/>
              </a:spcAft>
              <a:buClrTx/>
              <a:defRPr/>
            </a:pPr>
            <a:r>
              <a:rPr lang="en-GB" sz="1600" b="1" kern="1200" dirty="0">
                <a:latin typeface="+mj-lt"/>
              </a:rPr>
              <a:t>SME initiative</a:t>
            </a:r>
            <a:r>
              <a:rPr lang="en-GB" sz="1600" kern="1200" dirty="0">
                <a:latin typeface="+mj-lt"/>
              </a:rPr>
              <a:t>, guarantees to SMEs by EIB/EIF, no national co-financing</a:t>
            </a:r>
            <a:endParaRPr lang="en-GB" sz="1600" i="0" kern="1200" dirty="0">
              <a:latin typeface="+mj-lt"/>
            </a:endParaRPr>
          </a:p>
          <a:p>
            <a:pPr>
              <a:lnSpc>
                <a:spcPct val="80000"/>
              </a:lnSpc>
              <a:spcBef>
                <a:spcPts val="600"/>
              </a:spcBef>
              <a:spcAft>
                <a:spcPts val="1200"/>
              </a:spcAft>
              <a:buClrTx/>
              <a:defRPr/>
            </a:pPr>
            <a:endParaRPr lang="en-GB" sz="1600" i="0" kern="1200" dirty="0">
              <a:latin typeface="+mj-lt"/>
            </a:endParaRPr>
          </a:p>
        </p:txBody>
      </p:sp>
      <p:sp>
        <p:nvSpPr>
          <p:cNvPr id="1536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8C2E176A-EF4C-40A8-AA8C-245E98E32A13}" type="slidenum">
              <a:rPr lang="en-GB" altLang="en-US" smtClean="0">
                <a:solidFill>
                  <a:schemeClr val="bg2"/>
                </a:solidFill>
                <a:latin typeface="Arial" pitchFamily="34" charset="0"/>
              </a:rPr>
              <a:pPr eaLnBrk="1" hangingPunct="1"/>
              <a:t>8</a:t>
            </a:fld>
            <a:endParaRPr lang="en-GB" altLang="en-US">
              <a:solidFill>
                <a:schemeClr val="bg2"/>
              </a:solidFill>
              <a:latin typeface="Arial" pitchFamily="34" charset="0"/>
            </a:endParaRPr>
          </a:p>
        </p:txBody>
      </p:sp>
      <p:grpSp>
        <p:nvGrpSpPr>
          <p:cNvPr id="15365" name="Group 29"/>
          <p:cNvGrpSpPr>
            <a:grpSpLocks/>
          </p:cNvGrpSpPr>
          <p:nvPr/>
        </p:nvGrpSpPr>
        <p:grpSpPr bwMode="auto">
          <a:xfrm>
            <a:off x="395288" y="2366963"/>
            <a:ext cx="3944937" cy="4014787"/>
            <a:chOff x="395288" y="1858963"/>
            <a:chExt cx="3944937" cy="4014787"/>
          </a:xfrm>
        </p:grpSpPr>
        <p:sp>
          <p:nvSpPr>
            <p:cNvPr id="15366" name="Rectangle 14"/>
            <p:cNvSpPr>
              <a:spLocks noChangeArrowheads="1"/>
            </p:cNvSpPr>
            <p:nvPr/>
          </p:nvSpPr>
          <p:spPr bwMode="auto">
            <a:xfrm>
              <a:off x="539750" y="2852738"/>
              <a:ext cx="2284413" cy="433387"/>
            </a:xfrm>
            <a:prstGeom prst="rect">
              <a:avLst/>
            </a:prstGeom>
            <a:noFill/>
            <a:ln w="38100" algn="ctr">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GB" altLang="en-US" sz="1600" b="1">
                  <a:solidFill>
                    <a:srgbClr val="0060C0"/>
                  </a:solidFill>
                  <a:latin typeface="Arial" pitchFamily="34" charset="0"/>
                </a:rPr>
                <a:t>Fund of Funds (FoF)</a:t>
              </a:r>
            </a:p>
          </p:txBody>
        </p:sp>
        <p:sp>
          <p:nvSpPr>
            <p:cNvPr id="15367" name="Rectangle 15"/>
            <p:cNvSpPr>
              <a:spLocks noChangeArrowheads="1"/>
            </p:cNvSpPr>
            <p:nvPr/>
          </p:nvSpPr>
          <p:spPr bwMode="auto">
            <a:xfrm>
              <a:off x="1165225" y="1858963"/>
              <a:ext cx="2284413" cy="433387"/>
            </a:xfrm>
            <a:prstGeom prst="rect">
              <a:avLst/>
            </a:prstGeom>
            <a:noFill/>
            <a:ln w="38100" algn="ctr">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GB" altLang="en-US" sz="1600" b="1">
                  <a:solidFill>
                    <a:srgbClr val="0060C0"/>
                  </a:solidFill>
                  <a:latin typeface="Arial" pitchFamily="34" charset="0"/>
                </a:rPr>
                <a:t>Managing Authority</a:t>
              </a:r>
            </a:p>
          </p:txBody>
        </p:sp>
        <p:sp>
          <p:nvSpPr>
            <p:cNvPr id="15368" name="Rectangle 16"/>
            <p:cNvSpPr>
              <a:spLocks noChangeArrowheads="1"/>
            </p:cNvSpPr>
            <p:nvPr/>
          </p:nvSpPr>
          <p:spPr bwMode="auto">
            <a:xfrm>
              <a:off x="573088" y="3863975"/>
              <a:ext cx="1508125" cy="631825"/>
            </a:xfrm>
            <a:prstGeom prst="rect">
              <a:avLst/>
            </a:prstGeom>
            <a:noFill/>
            <a:ln w="38100" algn="ctr">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GB" altLang="en-US" sz="1600" b="1">
                  <a:solidFill>
                    <a:srgbClr val="0060C0"/>
                  </a:solidFill>
                  <a:latin typeface="Arial" pitchFamily="34" charset="0"/>
                </a:rPr>
                <a:t>Financial </a:t>
              </a:r>
            </a:p>
            <a:p>
              <a:pPr algn="ctr" eaLnBrk="1" hangingPunct="1"/>
              <a:r>
                <a:rPr lang="en-GB" altLang="en-US" sz="1600" b="1">
                  <a:solidFill>
                    <a:srgbClr val="0060C0"/>
                  </a:solidFill>
                  <a:latin typeface="Arial" pitchFamily="34" charset="0"/>
                </a:rPr>
                <a:t>Intermediary</a:t>
              </a:r>
            </a:p>
          </p:txBody>
        </p:sp>
        <p:sp>
          <p:nvSpPr>
            <p:cNvPr id="15369" name="Rectangle 17"/>
            <p:cNvSpPr>
              <a:spLocks noChangeArrowheads="1"/>
            </p:cNvSpPr>
            <p:nvPr/>
          </p:nvSpPr>
          <p:spPr bwMode="auto">
            <a:xfrm>
              <a:off x="2505075" y="3860800"/>
              <a:ext cx="1508125" cy="631825"/>
            </a:xfrm>
            <a:prstGeom prst="rect">
              <a:avLst/>
            </a:prstGeom>
            <a:noFill/>
            <a:ln w="38100" algn="ctr">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GB" altLang="en-US" sz="1600" b="1">
                  <a:solidFill>
                    <a:srgbClr val="0060C0"/>
                  </a:solidFill>
                  <a:latin typeface="Arial" pitchFamily="34" charset="0"/>
                </a:rPr>
                <a:t>Financial</a:t>
              </a:r>
            </a:p>
            <a:p>
              <a:pPr algn="ctr" eaLnBrk="1" hangingPunct="1"/>
              <a:r>
                <a:rPr lang="en-GB" altLang="en-US" sz="1600" b="1">
                  <a:solidFill>
                    <a:srgbClr val="0060C0"/>
                  </a:solidFill>
                  <a:latin typeface="Arial" pitchFamily="34" charset="0"/>
                </a:rPr>
                <a:t>Intermediary</a:t>
              </a:r>
            </a:p>
          </p:txBody>
        </p:sp>
        <p:sp>
          <p:nvSpPr>
            <p:cNvPr id="15370" name="AutoShape 18"/>
            <p:cNvSpPr>
              <a:spLocks noChangeArrowheads="1"/>
            </p:cNvSpPr>
            <p:nvPr/>
          </p:nvSpPr>
          <p:spPr bwMode="auto">
            <a:xfrm>
              <a:off x="582613" y="4572000"/>
              <a:ext cx="211137" cy="674688"/>
            </a:xfrm>
            <a:prstGeom prst="curvedRightArrow">
              <a:avLst>
                <a:gd name="adj1" fmla="val 63910"/>
                <a:gd name="adj2" fmla="val 127820"/>
                <a:gd name="adj3" fmla="val 33333"/>
              </a:avLst>
            </a:prstGeom>
            <a:solidFill>
              <a:srgbClr val="009900"/>
            </a:solidFill>
            <a:ln w="9525">
              <a:solidFill>
                <a:schemeClr val="folHlink"/>
              </a:solidFill>
              <a:miter lim="800000"/>
              <a:headEnd/>
              <a:tailEnd/>
            </a:ln>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pl-PL" altLang="en-US"/>
            </a:p>
          </p:txBody>
        </p:sp>
        <p:sp>
          <p:nvSpPr>
            <p:cNvPr id="15371" name="AutoShape 19"/>
            <p:cNvSpPr>
              <a:spLocks noChangeArrowheads="1"/>
            </p:cNvSpPr>
            <p:nvPr/>
          </p:nvSpPr>
          <p:spPr bwMode="auto">
            <a:xfrm rot="10800000">
              <a:off x="1844675" y="4530725"/>
              <a:ext cx="211138" cy="706438"/>
            </a:xfrm>
            <a:prstGeom prst="curvedRightArrow">
              <a:avLst>
                <a:gd name="adj1" fmla="val 66917"/>
                <a:gd name="adj2" fmla="val 133834"/>
                <a:gd name="adj3" fmla="val 33333"/>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pl-PL" altLang="en-US"/>
            </a:p>
          </p:txBody>
        </p:sp>
        <p:grpSp>
          <p:nvGrpSpPr>
            <p:cNvPr id="15372" name="Group 20"/>
            <p:cNvGrpSpPr>
              <a:grpSpLocks/>
            </p:cNvGrpSpPr>
            <p:nvPr/>
          </p:nvGrpSpPr>
          <p:grpSpPr bwMode="auto">
            <a:xfrm>
              <a:off x="395288" y="5308600"/>
              <a:ext cx="1935162" cy="558800"/>
              <a:chOff x="3880" y="2552"/>
              <a:chExt cx="1320" cy="352"/>
            </a:xfrm>
          </p:grpSpPr>
          <p:sp>
            <p:nvSpPr>
              <p:cNvPr id="15385" name="Rectangle 21"/>
              <p:cNvSpPr>
                <a:spLocks noChangeArrowheads="1"/>
              </p:cNvSpPr>
              <p:nvPr/>
            </p:nvSpPr>
            <p:spPr bwMode="auto">
              <a:xfrm>
                <a:off x="3985" y="2712"/>
                <a:ext cx="1215" cy="192"/>
              </a:xfrm>
              <a:prstGeom prst="rect">
                <a:avLst/>
              </a:prstGeom>
              <a:solidFill>
                <a:schemeClr val="accent1"/>
              </a:solidFill>
              <a:ln w="9525" algn="ctr">
                <a:solidFill>
                  <a:schemeClr val="tx1"/>
                </a:solidFill>
                <a:miter lim="800000"/>
                <a:headEnd/>
                <a:tailEnd/>
              </a:ln>
              <a:effectLst>
                <a:outerShdw dist="28398" dir="1593903" algn="ctr" rotWithShape="0">
                  <a:schemeClr val="bg2"/>
                </a:outerShdw>
              </a:effec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endParaRPr lang="en-US" altLang="en-US" b="1">
                  <a:solidFill>
                    <a:srgbClr val="0060C0"/>
                  </a:solidFill>
                  <a:latin typeface="Arial" pitchFamily="34" charset="0"/>
                </a:endParaRPr>
              </a:p>
            </p:txBody>
          </p:sp>
          <p:sp>
            <p:nvSpPr>
              <p:cNvPr id="15386" name="Rectangle 22"/>
              <p:cNvSpPr>
                <a:spLocks noChangeArrowheads="1"/>
              </p:cNvSpPr>
              <p:nvPr/>
            </p:nvSpPr>
            <p:spPr bwMode="auto">
              <a:xfrm>
                <a:off x="3945" y="2660"/>
                <a:ext cx="1215" cy="192"/>
              </a:xfrm>
              <a:prstGeom prst="rect">
                <a:avLst/>
              </a:prstGeom>
              <a:solidFill>
                <a:schemeClr val="accent1"/>
              </a:solidFill>
              <a:ln w="9525" algn="ctr">
                <a:solidFill>
                  <a:schemeClr val="tx1"/>
                </a:solidFill>
                <a:miter lim="800000"/>
                <a:headEnd/>
                <a:tailEnd/>
              </a:ln>
              <a:effectLst>
                <a:outerShdw dist="28398" dir="1593903" algn="ctr" rotWithShape="0">
                  <a:schemeClr val="bg2"/>
                </a:outerShdw>
              </a:effec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endParaRPr lang="en-US" altLang="en-US" b="1">
                  <a:solidFill>
                    <a:srgbClr val="0060C0"/>
                  </a:solidFill>
                  <a:latin typeface="Arial" pitchFamily="34" charset="0"/>
                </a:endParaRPr>
              </a:p>
            </p:txBody>
          </p:sp>
          <p:sp>
            <p:nvSpPr>
              <p:cNvPr id="15387" name="Rectangle 23"/>
              <p:cNvSpPr>
                <a:spLocks noChangeArrowheads="1"/>
              </p:cNvSpPr>
              <p:nvPr/>
            </p:nvSpPr>
            <p:spPr bwMode="auto">
              <a:xfrm>
                <a:off x="3911" y="2608"/>
                <a:ext cx="1215" cy="192"/>
              </a:xfrm>
              <a:prstGeom prst="rect">
                <a:avLst/>
              </a:prstGeom>
              <a:solidFill>
                <a:schemeClr val="accent1"/>
              </a:solidFill>
              <a:ln w="9525" algn="ctr">
                <a:solidFill>
                  <a:schemeClr val="tx1"/>
                </a:solidFill>
                <a:miter lim="800000"/>
                <a:headEnd/>
                <a:tailEnd/>
              </a:ln>
              <a:effectLst>
                <a:outerShdw dist="28398" dir="1593903" algn="ctr" rotWithShape="0">
                  <a:schemeClr val="bg2"/>
                </a:outerShdw>
              </a:effec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endParaRPr lang="en-US" altLang="en-US" b="1">
                  <a:solidFill>
                    <a:srgbClr val="0060C0"/>
                  </a:solidFill>
                  <a:latin typeface="Arial" pitchFamily="34" charset="0"/>
                </a:endParaRPr>
              </a:p>
            </p:txBody>
          </p:sp>
          <p:sp>
            <p:nvSpPr>
              <p:cNvPr id="15388" name="Rectangle 24"/>
              <p:cNvSpPr>
                <a:spLocks noChangeArrowheads="1"/>
              </p:cNvSpPr>
              <p:nvPr/>
            </p:nvSpPr>
            <p:spPr bwMode="auto">
              <a:xfrm>
                <a:off x="3880" y="2552"/>
                <a:ext cx="1215" cy="192"/>
              </a:xfrm>
              <a:prstGeom prst="rect">
                <a:avLst/>
              </a:prstGeom>
              <a:solidFill>
                <a:schemeClr val="accent1"/>
              </a:solidFill>
              <a:ln w="9525" algn="ctr">
                <a:solidFill>
                  <a:schemeClr val="tx1"/>
                </a:solidFill>
                <a:miter lim="800000"/>
                <a:headEnd/>
                <a:tailEnd/>
              </a:ln>
              <a:effectLst>
                <a:outerShdw dist="28398" dir="1593903" algn="ctr" rotWithShape="0">
                  <a:schemeClr val="bg2"/>
                </a:outerShdw>
              </a:effec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GB" altLang="en-US" b="1">
                    <a:solidFill>
                      <a:srgbClr val="0060C0"/>
                    </a:solidFill>
                    <a:latin typeface="Arial" pitchFamily="34" charset="0"/>
                  </a:rPr>
                  <a:t>Final recipients</a:t>
                </a:r>
              </a:p>
            </p:txBody>
          </p:sp>
        </p:grpSp>
        <p:sp>
          <p:nvSpPr>
            <p:cNvPr id="15373" name="Text Box 25"/>
            <p:cNvSpPr txBox="1">
              <a:spLocks noChangeArrowheads="1"/>
            </p:cNvSpPr>
            <p:nvPr/>
          </p:nvSpPr>
          <p:spPr bwMode="auto">
            <a:xfrm>
              <a:off x="776288" y="4648200"/>
              <a:ext cx="10509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GB" altLang="en-US" sz="1400" b="1">
                  <a:solidFill>
                    <a:srgbClr val="666699"/>
                  </a:solidFill>
                  <a:latin typeface="Arial" pitchFamily="34" charset="0"/>
                </a:rPr>
                <a:t>Financial products</a:t>
              </a:r>
            </a:p>
          </p:txBody>
        </p:sp>
        <p:sp>
          <p:nvSpPr>
            <p:cNvPr id="15374" name="AutoShape 26"/>
            <p:cNvSpPr>
              <a:spLocks noChangeArrowheads="1"/>
            </p:cNvSpPr>
            <p:nvPr/>
          </p:nvSpPr>
          <p:spPr bwMode="auto">
            <a:xfrm>
              <a:off x="2592388" y="4578350"/>
              <a:ext cx="211137" cy="674688"/>
            </a:xfrm>
            <a:prstGeom prst="curvedRightArrow">
              <a:avLst>
                <a:gd name="adj1" fmla="val 63910"/>
                <a:gd name="adj2" fmla="val 127820"/>
                <a:gd name="adj3" fmla="val 33333"/>
              </a:avLst>
            </a:prstGeom>
            <a:solidFill>
              <a:srgbClr val="009900"/>
            </a:solidFill>
            <a:ln w="9525">
              <a:solidFill>
                <a:schemeClr val="folHlink"/>
              </a:solidFill>
              <a:miter lim="800000"/>
              <a:headEnd/>
              <a:tailEnd/>
            </a:ln>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pl-PL" altLang="en-US"/>
            </a:p>
          </p:txBody>
        </p:sp>
        <p:sp>
          <p:nvSpPr>
            <p:cNvPr id="15375" name="AutoShape 27"/>
            <p:cNvSpPr>
              <a:spLocks noChangeArrowheads="1"/>
            </p:cNvSpPr>
            <p:nvPr/>
          </p:nvSpPr>
          <p:spPr bwMode="auto">
            <a:xfrm rot="10800000">
              <a:off x="3856038" y="4537075"/>
              <a:ext cx="211137" cy="706438"/>
            </a:xfrm>
            <a:prstGeom prst="curvedRightArrow">
              <a:avLst>
                <a:gd name="adj1" fmla="val 66917"/>
                <a:gd name="adj2" fmla="val 133835"/>
                <a:gd name="adj3" fmla="val 33333"/>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pl-PL" altLang="en-US"/>
            </a:p>
          </p:txBody>
        </p:sp>
        <p:grpSp>
          <p:nvGrpSpPr>
            <p:cNvPr id="15376" name="Group 28"/>
            <p:cNvGrpSpPr>
              <a:grpSpLocks/>
            </p:cNvGrpSpPr>
            <p:nvPr/>
          </p:nvGrpSpPr>
          <p:grpSpPr bwMode="auto">
            <a:xfrm>
              <a:off x="2406650" y="5314950"/>
              <a:ext cx="1933575" cy="558800"/>
              <a:chOff x="3880" y="2552"/>
              <a:chExt cx="1320" cy="352"/>
            </a:xfrm>
          </p:grpSpPr>
          <p:sp>
            <p:nvSpPr>
              <p:cNvPr id="15381" name="Rectangle 29"/>
              <p:cNvSpPr>
                <a:spLocks noChangeArrowheads="1"/>
              </p:cNvSpPr>
              <p:nvPr/>
            </p:nvSpPr>
            <p:spPr bwMode="auto">
              <a:xfrm>
                <a:off x="3985" y="2712"/>
                <a:ext cx="1215" cy="192"/>
              </a:xfrm>
              <a:prstGeom prst="rect">
                <a:avLst/>
              </a:prstGeom>
              <a:solidFill>
                <a:schemeClr val="accent1"/>
              </a:solidFill>
              <a:ln w="9525" algn="ctr">
                <a:solidFill>
                  <a:schemeClr val="tx1"/>
                </a:solidFill>
                <a:miter lim="800000"/>
                <a:headEnd/>
                <a:tailEnd/>
              </a:ln>
              <a:effectLst>
                <a:outerShdw dist="28398" dir="1593903" algn="ctr" rotWithShape="0">
                  <a:schemeClr val="bg2"/>
                </a:outerShdw>
              </a:effec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endParaRPr lang="en-US" altLang="en-US" b="1">
                  <a:solidFill>
                    <a:srgbClr val="0060C0"/>
                  </a:solidFill>
                  <a:latin typeface="Arial" pitchFamily="34" charset="0"/>
                </a:endParaRPr>
              </a:p>
            </p:txBody>
          </p:sp>
          <p:sp>
            <p:nvSpPr>
              <p:cNvPr id="15382" name="Rectangle 30"/>
              <p:cNvSpPr>
                <a:spLocks noChangeArrowheads="1"/>
              </p:cNvSpPr>
              <p:nvPr/>
            </p:nvSpPr>
            <p:spPr bwMode="auto">
              <a:xfrm>
                <a:off x="3945" y="2660"/>
                <a:ext cx="1215" cy="192"/>
              </a:xfrm>
              <a:prstGeom prst="rect">
                <a:avLst/>
              </a:prstGeom>
              <a:solidFill>
                <a:schemeClr val="accent1"/>
              </a:solidFill>
              <a:ln w="9525" algn="ctr">
                <a:solidFill>
                  <a:schemeClr val="tx1"/>
                </a:solidFill>
                <a:miter lim="800000"/>
                <a:headEnd/>
                <a:tailEnd/>
              </a:ln>
              <a:effectLst>
                <a:outerShdw dist="28398" dir="1593903" algn="ctr" rotWithShape="0">
                  <a:schemeClr val="bg2"/>
                </a:outerShdw>
              </a:effec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endParaRPr lang="en-US" altLang="en-US" b="1">
                  <a:solidFill>
                    <a:srgbClr val="0060C0"/>
                  </a:solidFill>
                  <a:latin typeface="Arial" pitchFamily="34" charset="0"/>
                </a:endParaRPr>
              </a:p>
            </p:txBody>
          </p:sp>
          <p:sp>
            <p:nvSpPr>
              <p:cNvPr id="15383" name="Rectangle 31"/>
              <p:cNvSpPr>
                <a:spLocks noChangeArrowheads="1"/>
              </p:cNvSpPr>
              <p:nvPr/>
            </p:nvSpPr>
            <p:spPr bwMode="auto">
              <a:xfrm>
                <a:off x="3911" y="2608"/>
                <a:ext cx="1215" cy="192"/>
              </a:xfrm>
              <a:prstGeom prst="rect">
                <a:avLst/>
              </a:prstGeom>
              <a:solidFill>
                <a:schemeClr val="accent1"/>
              </a:solidFill>
              <a:ln w="9525" algn="ctr">
                <a:solidFill>
                  <a:schemeClr val="tx1"/>
                </a:solidFill>
                <a:miter lim="800000"/>
                <a:headEnd/>
                <a:tailEnd/>
              </a:ln>
              <a:effectLst>
                <a:outerShdw dist="28398" dir="1593903" algn="ctr" rotWithShape="0">
                  <a:schemeClr val="bg2"/>
                </a:outerShdw>
              </a:effec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endParaRPr lang="en-US" altLang="en-US" b="1">
                  <a:solidFill>
                    <a:srgbClr val="0060C0"/>
                  </a:solidFill>
                  <a:latin typeface="Arial" pitchFamily="34" charset="0"/>
                </a:endParaRPr>
              </a:p>
            </p:txBody>
          </p:sp>
          <p:sp>
            <p:nvSpPr>
              <p:cNvPr id="15384" name="Rectangle 32"/>
              <p:cNvSpPr>
                <a:spLocks noChangeArrowheads="1"/>
              </p:cNvSpPr>
              <p:nvPr/>
            </p:nvSpPr>
            <p:spPr bwMode="auto">
              <a:xfrm>
                <a:off x="3880" y="2552"/>
                <a:ext cx="1215" cy="192"/>
              </a:xfrm>
              <a:prstGeom prst="rect">
                <a:avLst/>
              </a:prstGeom>
              <a:solidFill>
                <a:schemeClr val="accent1"/>
              </a:solidFill>
              <a:ln w="9525" algn="ctr">
                <a:solidFill>
                  <a:schemeClr val="tx1"/>
                </a:solidFill>
                <a:miter lim="800000"/>
                <a:headEnd/>
                <a:tailEnd/>
              </a:ln>
              <a:effectLst>
                <a:outerShdw dist="28398" dir="1593903" algn="ctr" rotWithShape="0">
                  <a:schemeClr val="bg2"/>
                </a:outerShdw>
              </a:effectLst>
            </p:spPr>
            <p:txBody>
              <a:bodyPr wrap="none"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GB" altLang="en-US" b="1">
                    <a:solidFill>
                      <a:srgbClr val="0060C0"/>
                    </a:solidFill>
                    <a:latin typeface="Arial" pitchFamily="34" charset="0"/>
                  </a:rPr>
                  <a:t>Final recipients</a:t>
                </a:r>
              </a:p>
            </p:txBody>
          </p:sp>
        </p:grpSp>
        <p:sp>
          <p:nvSpPr>
            <p:cNvPr id="15377" name="Text Box 33"/>
            <p:cNvSpPr txBox="1">
              <a:spLocks noChangeArrowheads="1"/>
            </p:cNvSpPr>
            <p:nvPr/>
          </p:nvSpPr>
          <p:spPr bwMode="auto">
            <a:xfrm>
              <a:off x="2786063" y="4654550"/>
              <a:ext cx="1052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GB" altLang="en-US" sz="1400" b="1">
                  <a:solidFill>
                    <a:srgbClr val="666699"/>
                  </a:solidFill>
                  <a:latin typeface="Arial" pitchFamily="34" charset="0"/>
                </a:rPr>
                <a:t>Financial products</a:t>
              </a:r>
            </a:p>
          </p:txBody>
        </p:sp>
        <p:sp>
          <p:nvSpPr>
            <p:cNvPr id="15378" name="AutoShape 34"/>
            <p:cNvSpPr>
              <a:spLocks noChangeArrowheads="1"/>
            </p:cNvSpPr>
            <p:nvPr/>
          </p:nvSpPr>
          <p:spPr bwMode="auto">
            <a:xfrm rot="5400000">
              <a:off x="1328738" y="2352675"/>
              <a:ext cx="358775" cy="352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en-GB"/>
            </a:p>
          </p:txBody>
        </p:sp>
        <p:sp>
          <p:nvSpPr>
            <p:cNvPr id="15379" name="AutoShape 35"/>
            <p:cNvSpPr>
              <a:spLocks noChangeArrowheads="1"/>
            </p:cNvSpPr>
            <p:nvPr/>
          </p:nvSpPr>
          <p:spPr bwMode="auto">
            <a:xfrm rot="5400000">
              <a:off x="1329531" y="3431382"/>
              <a:ext cx="358775" cy="3540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en-GB"/>
            </a:p>
          </p:txBody>
        </p:sp>
        <p:sp>
          <p:nvSpPr>
            <p:cNvPr id="15380" name="AutoShape 36"/>
            <p:cNvSpPr>
              <a:spLocks noChangeArrowheads="1"/>
            </p:cNvSpPr>
            <p:nvPr/>
          </p:nvSpPr>
          <p:spPr bwMode="auto">
            <a:xfrm rot="5400000">
              <a:off x="2859088" y="2801940"/>
              <a:ext cx="900112" cy="3540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en-GB"/>
            </a:p>
          </p:txBody>
        </p:sp>
      </p:grpSp>
    </p:spTree>
    <p:extLst>
      <p:ext uri="{BB962C8B-B14F-4D97-AF65-F5344CB8AC3E}">
        <p14:creationId xmlns:p14="http://schemas.microsoft.com/office/powerpoint/2010/main" val="73218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SME initiative</a:t>
            </a:r>
          </a:p>
        </p:txBody>
      </p:sp>
      <p:sp>
        <p:nvSpPr>
          <p:cNvPr id="3" name="Content Placeholder 2"/>
          <p:cNvSpPr>
            <a:spLocks noGrp="1"/>
          </p:cNvSpPr>
          <p:nvPr>
            <p:ph idx="1"/>
          </p:nvPr>
        </p:nvSpPr>
        <p:spPr>
          <a:xfrm>
            <a:off x="179512" y="1988840"/>
            <a:ext cx="8964488" cy="4536503"/>
          </a:xfrm>
        </p:spPr>
        <p:txBody>
          <a:bodyPr/>
          <a:lstStyle/>
          <a:p>
            <a:r>
              <a:rPr lang="en-GB" dirty="0"/>
              <a:t>Article 39 of CPR, " Contribution to joint uncapped guarantee and securitisation financial instruments for SMEs , under a dedicated OP implemented by the EIB"</a:t>
            </a:r>
          </a:p>
          <a:p>
            <a:r>
              <a:rPr lang="en-GB" dirty="0"/>
              <a:t>In </a:t>
            </a:r>
            <a:r>
              <a:rPr lang="en-GB" b="1" dirty="0"/>
              <a:t>Spain and Malta</a:t>
            </a:r>
            <a:r>
              <a:rPr lang="en-GB" dirty="0"/>
              <a:t>, the SME initiative is now operational ( ES : € 800 m, MT: € 15 m)</a:t>
            </a:r>
          </a:p>
          <a:p>
            <a:r>
              <a:rPr lang="en-GB" b="1" dirty="0"/>
              <a:t>Bulgaria</a:t>
            </a:r>
            <a:r>
              <a:rPr lang="en-GB" dirty="0"/>
              <a:t>, € 102 m : intermediaries under selection no</a:t>
            </a:r>
          </a:p>
          <a:p>
            <a:r>
              <a:rPr lang="en-GB" dirty="0"/>
              <a:t>For </a:t>
            </a:r>
            <a:r>
              <a:rPr lang="en-GB" b="1" dirty="0"/>
              <a:t>Italy</a:t>
            </a:r>
            <a:r>
              <a:rPr lang="en-GB" dirty="0"/>
              <a:t>, € 100 m, and </a:t>
            </a:r>
            <a:r>
              <a:rPr lang="en-GB" b="1" dirty="0"/>
              <a:t>Romania</a:t>
            </a:r>
            <a:r>
              <a:rPr lang="en-GB" dirty="0"/>
              <a:t>, for € 100 m, both dedicated OPs approved</a:t>
            </a:r>
          </a:p>
          <a:p>
            <a:r>
              <a:rPr lang="en-GB" b="1" dirty="0"/>
              <a:t>Finland</a:t>
            </a:r>
            <a:r>
              <a:rPr lang="en-GB" dirty="0"/>
              <a:t>, € 20 m, dedicated OP  under approval</a:t>
            </a:r>
          </a:p>
          <a:p>
            <a:r>
              <a:rPr lang="en-GB" b="1" dirty="0"/>
              <a:t>Greece</a:t>
            </a:r>
            <a:r>
              <a:rPr lang="en-GB" dirty="0"/>
              <a:t> is interested, dedicated OP under preparation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9F0D3EEA-0823-4665-B950-ECF452861E02}" type="slidenum">
              <a:rPr lang="en-GB" altLang="en-US" smtClean="0"/>
              <a:pPr/>
              <a:t>9</a:t>
            </a:fld>
            <a:endParaRPr lang="en-GB" altLang="en-US"/>
          </a:p>
        </p:txBody>
      </p:sp>
    </p:spTree>
    <p:extLst>
      <p:ext uri="{BB962C8B-B14F-4D97-AF65-F5344CB8AC3E}">
        <p14:creationId xmlns:p14="http://schemas.microsoft.com/office/powerpoint/2010/main" val="3007276636"/>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898</TotalTime>
  <Words>4511</Words>
  <Application>Microsoft Office PowerPoint</Application>
  <PresentationFormat>Affichage à l'écran (4:3)</PresentationFormat>
  <Paragraphs>731</Paragraphs>
  <Slides>50</Slides>
  <Notes>40</Notes>
  <HiddenSlides>1</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50</vt:i4>
      </vt:variant>
    </vt:vector>
  </HeadingPairs>
  <TitlesOfParts>
    <vt:vector size="61" baseType="lpstr">
      <vt:lpstr>Arial Unicode MS</vt:lpstr>
      <vt:lpstr>MS PGothic</vt:lpstr>
      <vt:lpstr>Arial</vt:lpstr>
      <vt:lpstr>Calibri</vt:lpstr>
      <vt:lpstr>Myriad Pro</vt:lpstr>
      <vt:lpstr>Myriad Pro Black</vt:lpstr>
      <vt:lpstr>Symbol</vt:lpstr>
      <vt:lpstr>Times New Roman</vt:lpstr>
      <vt:lpstr>Verdana</vt:lpstr>
      <vt:lpstr>Wingdings</vt:lpstr>
      <vt:lpstr>Blank</vt:lpstr>
      <vt:lpstr>1.Financial Instruments under  ESIF 2014-2020 2. Synergies between ESIF and EFSI (Juncker Plan) 3. Commission Guidance on Financial Instruments</vt:lpstr>
      <vt:lpstr>Overview:all Financial instruments 2014-2020</vt:lpstr>
      <vt:lpstr>Principles of financial instruments under ESIF</vt:lpstr>
      <vt:lpstr>2014-2020 ESIF framework</vt:lpstr>
      <vt:lpstr>2014-2020 ESIF  framework Key characteristics (1)</vt:lpstr>
      <vt:lpstr>2014-2020 framework Key characteristics (2)</vt:lpstr>
      <vt:lpstr>2014-2020 framework Key characteristics (3)</vt:lpstr>
      <vt:lpstr>2014-2020 ESIF framework  Implementation options</vt:lpstr>
      <vt:lpstr>SME initiative</vt:lpstr>
      <vt:lpstr>ESIF 14-20: Off-the-shelf instruments-1</vt:lpstr>
      <vt:lpstr>Présentation PowerPoint</vt:lpstr>
      <vt:lpstr>Présentation PowerPoint</vt:lpstr>
      <vt:lpstr>Présentation PowerPoint</vt:lpstr>
      <vt:lpstr>Présentation PowerPoint</vt:lpstr>
      <vt:lpstr>Présentation PowerPoint</vt:lpstr>
      <vt:lpstr>European Fund for Strategic Investments (EFSI)</vt:lpstr>
      <vt:lpstr>Présentation PowerPoint</vt:lpstr>
      <vt:lpstr>EFSI features</vt:lpstr>
      <vt:lpstr>ESI Funds: key  features</vt:lpstr>
      <vt:lpstr>ESIF-EFSI complementarities</vt:lpstr>
      <vt:lpstr>National Promotional Banks (NPBs)</vt:lpstr>
      <vt:lpstr>Investment Platforms (IPs)</vt:lpstr>
      <vt:lpstr>   ESIF and EFSI combination  </vt:lpstr>
      <vt:lpstr>grant</vt:lpstr>
      <vt:lpstr>loan/guarantee/equity</vt:lpstr>
      <vt:lpstr>ESIF and EFSI combination – Financial instrument/investment platform level</vt:lpstr>
      <vt:lpstr>ESIF and EFSI combination – Financial instrument/investment platform level</vt:lpstr>
      <vt:lpstr>ESIF and EFSI combination – SME products</vt:lpstr>
      <vt:lpstr>2014-2020 Commission guidance for financial instruments</vt:lpstr>
      <vt:lpstr>2014-2020 Commission guidance published Glossary</vt:lpstr>
      <vt:lpstr>2014-2020 Commission guidance published Ex-ante assessment</vt:lpstr>
      <vt:lpstr>2014-2020 Commission guidance  Working capital (1)</vt:lpstr>
      <vt:lpstr>2014-2020 Commission guidance published Working capital (2)</vt:lpstr>
      <vt:lpstr>2014-2020 Commission guidance published Phased payments (1)</vt:lpstr>
      <vt:lpstr>2014-2020 Commission guidance published Phased payments (2)</vt:lpstr>
      <vt:lpstr>2014-2020 Commission guidance published Combination (1)</vt:lpstr>
      <vt:lpstr>2014-2020 Commission guidance published Combination (2)</vt:lpstr>
      <vt:lpstr>2014-2020 Commission guidance published  Combination (3)</vt:lpstr>
      <vt:lpstr>2014-2020 Commission guidance published   Combination (4)</vt:lpstr>
      <vt:lpstr>2014-2020 Commission guidance published Combination (5)</vt:lpstr>
      <vt:lpstr>2014-2020 Commission guidance published  Management Costs and Fees/MCF (1) Guidance Note under finalisation</vt:lpstr>
      <vt:lpstr>2014-2020 Commission guidance  published Management Costs and Fees/MCF (2)</vt:lpstr>
      <vt:lpstr>2014-2020 Commission guidance  published Management Costs and Fees/MCF (3)</vt:lpstr>
      <vt:lpstr>      </vt:lpstr>
      <vt:lpstr>2014-2020 Commission guidance published Management Costs and Fees/MCF (5)</vt:lpstr>
      <vt:lpstr>      </vt:lpstr>
      <vt:lpstr>Commission  Guidance published  Reporting in  2014-2020 Article 46 of CPR </vt:lpstr>
      <vt:lpstr>2014-2020 Commission guidance in the pipeline  Forthcoming guidance documents</vt:lpstr>
      <vt:lpstr>Présentation PowerPoint</vt:lpstr>
      <vt:lpstr>Présentation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DUDKA Hanna (REGIO)</dc:creator>
  <cp:lastModifiedBy>Esteban Pelayo</cp:lastModifiedBy>
  <cp:revision>125</cp:revision>
  <cp:lastPrinted>2015-09-25T16:32:14Z</cp:lastPrinted>
  <dcterms:created xsi:type="dcterms:W3CDTF">2015-05-19T05:58:28Z</dcterms:created>
  <dcterms:modified xsi:type="dcterms:W3CDTF">2016-05-27T14:34:39Z</dcterms:modified>
</cp:coreProperties>
</file>