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58" r:id="rId4"/>
    <p:sldId id="262" r:id="rId5"/>
    <p:sldId id="275" r:id="rId6"/>
    <p:sldId id="271" r:id="rId7"/>
    <p:sldId id="263" r:id="rId8"/>
    <p:sldId id="272" r:id="rId9"/>
    <p:sldId id="273" r:id="rId10"/>
    <p:sldId id="274" r:id="rId11"/>
    <p:sldId id="276" r:id="rId12"/>
    <p:sldId id="267" r:id="rId13"/>
    <p:sldId id="266" r:id="rId14"/>
    <p:sldId id="27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no Brito Jorge" initials="NBJ" lastIdx="1" clrIdx="0">
    <p:extLst/>
  </p:cmAuthor>
  <p:cmAuthor id="2" name="Tomás  Gonçalves da Costa" initials="TG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clrMru>
    <a:srgbClr val="009A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8" autoAdjust="0"/>
    <p:restoredTop sz="78876" autoAdjust="0"/>
  </p:normalViewPr>
  <p:slideViewPr>
    <p:cSldViewPr snapToGrid="0">
      <p:cViewPr varScale="1">
        <p:scale>
          <a:sx n="56" d="100"/>
          <a:sy n="56" d="100"/>
        </p:scale>
        <p:origin x="-112"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1A629D-C90C-9A48-A112-B9E3598B4EBC}" type="datetimeFigureOut">
              <a:rPr lang="en-US" smtClean="0"/>
              <a:t>23/05/16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01AA8D-F259-7345-9CFB-88AB5997E679}" type="slidenum">
              <a:rPr lang="en-US" smtClean="0"/>
              <a:t>‹#›</a:t>
            </a:fld>
            <a:endParaRPr lang="en-US"/>
          </a:p>
        </p:txBody>
      </p:sp>
    </p:spTree>
    <p:extLst>
      <p:ext uri="{BB962C8B-B14F-4D97-AF65-F5344CB8AC3E}">
        <p14:creationId xmlns:p14="http://schemas.microsoft.com/office/powerpoint/2010/main" val="3765109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464A5F-6F22-4F3D-BBC2-720F7258EA6F}" type="datetimeFigureOut">
              <a:rPr lang="en-GB" smtClean="0"/>
              <a:t>23/05/16</a:t>
            </a:fld>
            <a:endParaRPr lang="en-GB"/>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485D9-365B-45C7-B2C0-E954051E78C1}" type="slidenum">
              <a:rPr lang="en-GB" smtClean="0"/>
              <a:t>‹#›</a:t>
            </a:fld>
            <a:endParaRPr lang="en-GB"/>
          </a:p>
        </p:txBody>
      </p:sp>
    </p:spTree>
    <p:extLst>
      <p:ext uri="{BB962C8B-B14F-4D97-AF65-F5344CB8AC3E}">
        <p14:creationId xmlns:p14="http://schemas.microsoft.com/office/powerpoint/2010/main" val="2947274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F485D9-365B-45C7-B2C0-E954051E78C1}" type="slidenum">
              <a:rPr lang="en-GB" smtClean="0"/>
              <a:t>1</a:t>
            </a:fld>
            <a:endParaRPr lang="en-GB"/>
          </a:p>
        </p:txBody>
      </p:sp>
    </p:spTree>
    <p:extLst>
      <p:ext uri="{BB962C8B-B14F-4D97-AF65-F5344CB8AC3E}">
        <p14:creationId xmlns:p14="http://schemas.microsoft.com/office/powerpoint/2010/main" val="924770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15F485D9-365B-45C7-B2C0-E954051E78C1}" type="slidenum">
              <a:rPr lang="en-GB" smtClean="0"/>
              <a:t>10</a:t>
            </a:fld>
            <a:endParaRPr lang="en-GB"/>
          </a:p>
        </p:txBody>
      </p:sp>
    </p:spTree>
    <p:extLst>
      <p:ext uri="{BB962C8B-B14F-4D97-AF65-F5344CB8AC3E}">
        <p14:creationId xmlns:p14="http://schemas.microsoft.com/office/powerpoint/2010/main" val="2289866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F485D9-365B-45C7-B2C0-E954051E78C1}" type="slidenum">
              <a:rPr lang="en-GB" smtClean="0"/>
              <a:t>11</a:t>
            </a:fld>
            <a:endParaRPr lang="en-GB"/>
          </a:p>
        </p:txBody>
      </p:sp>
    </p:spTree>
    <p:extLst>
      <p:ext uri="{BB962C8B-B14F-4D97-AF65-F5344CB8AC3E}">
        <p14:creationId xmlns:p14="http://schemas.microsoft.com/office/powerpoint/2010/main" val="3313824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F485D9-365B-45C7-B2C0-E954051E78C1}" type="slidenum">
              <a:rPr lang="en-GB" smtClean="0"/>
              <a:t>12</a:t>
            </a:fld>
            <a:endParaRPr lang="en-GB"/>
          </a:p>
        </p:txBody>
      </p:sp>
    </p:spTree>
    <p:extLst>
      <p:ext uri="{BB962C8B-B14F-4D97-AF65-F5344CB8AC3E}">
        <p14:creationId xmlns:p14="http://schemas.microsoft.com/office/powerpoint/2010/main" val="777985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F485D9-365B-45C7-B2C0-E954051E78C1}" type="slidenum">
              <a:rPr lang="en-GB" smtClean="0"/>
              <a:t>13</a:t>
            </a:fld>
            <a:endParaRPr lang="en-GB"/>
          </a:p>
        </p:txBody>
      </p:sp>
    </p:spTree>
    <p:extLst>
      <p:ext uri="{BB962C8B-B14F-4D97-AF65-F5344CB8AC3E}">
        <p14:creationId xmlns:p14="http://schemas.microsoft.com/office/powerpoint/2010/main" val="451195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F485D9-365B-45C7-B2C0-E954051E78C1}" type="slidenum">
              <a:rPr lang="en-GB" smtClean="0"/>
              <a:t>14</a:t>
            </a:fld>
            <a:endParaRPr lang="en-GB"/>
          </a:p>
        </p:txBody>
      </p:sp>
    </p:spTree>
    <p:extLst>
      <p:ext uri="{BB962C8B-B14F-4D97-AF65-F5344CB8AC3E}">
        <p14:creationId xmlns:p14="http://schemas.microsoft.com/office/powerpoint/2010/main" val="999967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F485D9-365B-45C7-B2C0-E954051E78C1}" type="slidenum">
              <a:rPr lang="en-GB" smtClean="0"/>
              <a:t>15</a:t>
            </a:fld>
            <a:endParaRPr lang="en-GB"/>
          </a:p>
        </p:txBody>
      </p:sp>
    </p:spTree>
    <p:extLst>
      <p:ext uri="{BB962C8B-B14F-4D97-AF65-F5344CB8AC3E}">
        <p14:creationId xmlns:p14="http://schemas.microsoft.com/office/powerpoint/2010/main" val="504162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485D9-365B-45C7-B2C0-E954051E78C1}" type="slidenum">
              <a:rPr lang="en-GB" smtClean="0"/>
              <a:t>2</a:t>
            </a:fld>
            <a:endParaRPr lang="en-GB"/>
          </a:p>
        </p:txBody>
      </p:sp>
    </p:spTree>
    <p:extLst>
      <p:ext uri="{BB962C8B-B14F-4D97-AF65-F5344CB8AC3E}">
        <p14:creationId xmlns:p14="http://schemas.microsoft.com/office/powerpoint/2010/main" val="1482193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485D9-365B-45C7-B2C0-E954051E78C1}" type="slidenum">
              <a:rPr lang="en-GB" smtClean="0"/>
              <a:t>3</a:t>
            </a:fld>
            <a:endParaRPr lang="en-GB"/>
          </a:p>
        </p:txBody>
      </p:sp>
    </p:spTree>
    <p:extLst>
      <p:ext uri="{BB962C8B-B14F-4D97-AF65-F5344CB8AC3E}">
        <p14:creationId xmlns:p14="http://schemas.microsoft.com/office/powerpoint/2010/main" val="179973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485D9-365B-45C7-B2C0-E954051E78C1}" type="slidenum">
              <a:rPr lang="en-GB" smtClean="0"/>
              <a:t>4</a:t>
            </a:fld>
            <a:endParaRPr lang="en-GB"/>
          </a:p>
        </p:txBody>
      </p:sp>
    </p:spTree>
    <p:extLst>
      <p:ext uri="{BB962C8B-B14F-4D97-AF65-F5344CB8AC3E}">
        <p14:creationId xmlns:p14="http://schemas.microsoft.com/office/powerpoint/2010/main" val="3763107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485D9-365B-45C7-B2C0-E954051E78C1}" type="slidenum">
              <a:rPr lang="en-GB" smtClean="0"/>
              <a:t>5</a:t>
            </a:fld>
            <a:endParaRPr lang="en-GB"/>
          </a:p>
        </p:txBody>
      </p:sp>
    </p:spTree>
    <p:extLst>
      <p:ext uri="{BB962C8B-B14F-4D97-AF65-F5344CB8AC3E}">
        <p14:creationId xmlns:p14="http://schemas.microsoft.com/office/powerpoint/2010/main" val="3220185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F485D9-365B-45C7-B2C0-E954051E78C1}" type="slidenum">
              <a:rPr lang="en-GB" smtClean="0"/>
              <a:t>6</a:t>
            </a:fld>
            <a:endParaRPr lang="en-GB"/>
          </a:p>
        </p:txBody>
      </p:sp>
    </p:spTree>
    <p:extLst>
      <p:ext uri="{BB962C8B-B14F-4D97-AF65-F5344CB8AC3E}">
        <p14:creationId xmlns:p14="http://schemas.microsoft.com/office/powerpoint/2010/main" val="1770449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F485D9-365B-45C7-B2C0-E954051E78C1}" type="slidenum">
              <a:rPr lang="en-GB" smtClean="0"/>
              <a:t>7</a:t>
            </a:fld>
            <a:endParaRPr lang="en-GB"/>
          </a:p>
        </p:txBody>
      </p:sp>
    </p:spTree>
    <p:extLst>
      <p:ext uri="{BB962C8B-B14F-4D97-AF65-F5344CB8AC3E}">
        <p14:creationId xmlns:p14="http://schemas.microsoft.com/office/powerpoint/2010/main" val="24106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F485D9-365B-45C7-B2C0-E954051E78C1}" type="slidenum">
              <a:rPr lang="en-GB" smtClean="0"/>
              <a:t>8</a:t>
            </a:fld>
            <a:endParaRPr lang="en-GB"/>
          </a:p>
        </p:txBody>
      </p:sp>
    </p:spTree>
    <p:extLst>
      <p:ext uri="{BB962C8B-B14F-4D97-AF65-F5344CB8AC3E}">
        <p14:creationId xmlns:p14="http://schemas.microsoft.com/office/powerpoint/2010/main" val="4109502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F485D9-365B-45C7-B2C0-E954051E78C1}" type="slidenum">
              <a:rPr lang="en-GB" smtClean="0"/>
              <a:t>9</a:t>
            </a:fld>
            <a:endParaRPr lang="en-GB"/>
          </a:p>
        </p:txBody>
      </p:sp>
    </p:spTree>
    <p:extLst>
      <p:ext uri="{BB962C8B-B14F-4D97-AF65-F5344CB8AC3E}">
        <p14:creationId xmlns:p14="http://schemas.microsoft.com/office/powerpoint/2010/main" val="2354622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o de título">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smtClean="0"/>
              <a:t>Faça clique para editar o estilo</a:t>
            </a:r>
            <a:endParaRPr lang="en-GB"/>
          </a:p>
        </p:txBody>
      </p:sp>
      <p:sp>
        <p:nvSpPr>
          <p:cNvPr id="4" name="Marcador de Posição da Data 3"/>
          <p:cNvSpPr>
            <a:spLocks noGrp="1"/>
          </p:cNvSpPr>
          <p:nvPr>
            <p:ph type="dt" sz="half" idx="10"/>
          </p:nvPr>
        </p:nvSpPr>
        <p:spPr/>
        <p:txBody>
          <a:bodyPr/>
          <a:lstStyle/>
          <a:p>
            <a:fld id="{E7B85756-D037-4B93-8C7B-DD32EBED6BC3}" type="datetime1">
              <a:rPr lang="en-GB" smtClean="0"/>
              <a:t>23/05/16</a:t>
            </a:fld>
            <a:endParaRPr lang="en-GB"/>
          </a:p>
        </p:txBody>
      </p:sp>
      <p:sp>
        <p:nvSpPr>
          <p:cNvPr id="5" name="Marcador de Posição do Rodapé 4"/>
          <p:cNvSpPr>
            <a:spLocks noGrp="1"/>
          </p:cNvSpPr>
          <p:nvPr>
            <p:ph type="ftr" sz="quarter" idx="11"/>
          </p:nvPr>
        </p:nvSpPr>
        <p:spPr/>
        <p:txBody>
          <a:bodyPr/>
          <a:lstStyle/>
          <a:p>
            <a:endParaRPr lang="en-GB"/>
          </a:p>
        </p:txBody>
      </p:sp>
      <p:sp>
        <p:nvSpPr>
          <p:cNvPr id="6" name="Marcador de Posição do Número do Diapositivo 5"/>
          <p:cNvSpPr>
            <a:spLocks noGrp="1"/>
          </p:cNvSpPr>
          <p:nvPr>
            <p:ph type="sldNum" sz="quarter" idx="12"/>
          </p:nvPr>
        </p:nvSpPr>
        <p:spPr/>
        <p:txBody>
          <a:bodyPr/>
          <a:lstStyle/>
          <a:p>
            <a:fld id="{021A999C-1B33-4782-B59D-D175658E75FD}" type="slidenum">
              <a:rPr lang="en-GB" smtClean="0"/>
              <a:t>‹#›</a:t>
            </a:fld>
            <a:endParaRPr lang="en-GB"/>
          </a:p>
        </p:txBody>
      </p:sp>
      <p:sp>
        <p:nvSpPr>
          <p:cNvPr id="10" name="Título 1"/>
          <p:cNvSpPr>
            <a:spLocks noGrp="1"/>
          </p:cNvSpPr>
          <p:nvPr>
            <p:ph type="title"/>
          </p:nvPr>
        </p:nvSpPr>
        <p:spPr>
          <a:xfrm>
            <a:off x="838200" y="1720320"/>
            <a:ext cx="10515600" cy="1175280"/>
          </a:xfrm>
        </p:spPr>
        <p:txBody>
          <a:bodyPr>
            <a:normAutofit/>
          </a:bodyPr>
          <a:lstStyle>
            <a:lvl1pPr algn="ctr">
              <a:defRPr sz="5400"/>
            </a:lvl1pPr>
          </a:lstStyle>
          <a:p>
            <a:r>
              <a:rPr lang="pt-PT" dirty="0" smtClean="0"/>
              <a:t>Clique para editar o estilo</a:t>
            </a:r>
            <a:endParaRPr lang="en-GB" dirty="0"/>
          </a:p>
        </p:txBody>
      </p:sp>
    </p:spTree>
    <p:extLst>
      <p:ext uri="{BB962C8B-B14F-4D97-AF65-F5344CB8AC3E}">
        <p14:creationId xmlns:p14="http://schemas.microsoft.com/office/powerpoint/2010/main" val="421151944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GB"/>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a Data 3"/>
          <p:cNvSpPr>
            <a:spLocks noGrp="1"/>
          </p:cNvSpPr>
          <p:nvPr>
            <p:ph type="dt" sz="half" idx="10"/>
          </p:nvPr>
        </p:nvSpPr>
        <p:spPr/>
        <p:txBody>
          <a:bodyPr/>
          <a:lstStyle/>
          <a:p>
            <a:fld id="{752D844D-210C-4229-B3C3-C35688580AD5}" type="datetime1">
              <a:rPr lang="en-GB" smtClean="0"/>
              <a:t>23/05/16</a:t>
            </a:fld>
            <a:endParaRPr lang="en-GB"/>
          </a:p>
        </p:txBody>
      </p:sp>
      <p:sp>
        <p:nvSpPr>
          <p:cNvPr id="5" name="Marcador de Posição do Rodapé 4"/>
          <p:cNvSpPr>
            <a:spLocks noGrp="1"/>
          </p:cNvSpPr>
          <p:nvPr>
            <p:ph type="ftr" sz="quarter" idx="11"/>
          </p:nvPr>
        </p:nvSpPr>
        <p:spPr/>
        <p:txBody>
          <a:bodyPr/>
          <a:lstStyle/>
          <a:p>
            <a:endParaRPr lang="en-GB"/>
          </a:p>
        </p:txBody>
      </p:sp>
      <p:sp>
        <p:nvSpPr>
          <p:cNvPr id="6" name="Marcador de Posição do Número do Diapositivo 5"/>
          <p:cNvSpPr>
            <a:spLocks noGrp="1"/>
          </p:cNvSpPr>
          <p:nvPr>
            <p:ph type="sldNum" sz="quarter" idx="12"/>
          </p:nvPr>
        </p:nvSpPr>
        <p:spPr/>
        <p:txBody>
          <a:bodyPr/>
          <a:lstStyle/>
          <a:p>
            <a:fld id="{021A999C-1B33-4782-B59D-D175658E75FD}" type="slidenum">
              <a:rPr lang="en-GB" smtClean="0"/>
              <a:t>‹#›</a:t>
            </a:fld>
            <a:endParaRPr lang="en-GB"/>
          </a:p>
        </p:txBody>
      </p:sp>
    </p:spTree>
    <p:extLst>
      <p:ext uri="{BB962C8B-B14F-4D97-AF65-F5344CB8AC3E}">
        <p14:creationId xmlns:p14="http://schemas.microsoft.com/office/powerpoint/2010/main" val="3826220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smtClean="0"/>
              <a:t>Clique para editar o estilo</a:t>
            </a:r>
            <a:endParaRPr lang="en-GB"/>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a Data 3"/>
          <p:cNvSpPr>
            <a:spLocks noGrp="1"/>
          </p:cNvSpPr>
          <p:nvPr>
            <p:ph type="dt" sz="half" idx="10"/>
          </p:nvPr>
        </p:nvSpPr>
        <p:spPr/>
        <p:txBody>
          <a:bodyPr/>
          <a:lstStyle/>
          <a:p>
            <a:fld id="{A1370FC8-0641-4A58-B2D1-E52956D689D2}" type="datetime1">
              <a:rPr lang="en-GB" smtClean="0"/>
              <a:t>23/05/16</a:t>
            </a:fld>
            <a:endParaRPr lang="en-GB"/>
          </a:p>
        </p:txBody>
      </p:sp>
      <p:sp>
        <p:nvSpPr>
          <p:cNvPr id="5" name="Marcador de Posição do Rodapé 4"/>
          <p:cNvSpPr>
            <a:spLocks noGrp="1"/>
          </p:cNvSpPr>
          <p:nvPr>
            <p:ph type="ftr" sz="quarter" idx="11"/>
          </p:nvPr>
        </p:nvSpPr>
        <p:spPr/>
        <p:txBody>
          <a:bodyPr/>
          <a:lstStyle/>
          <a:p>
            <a:endParaRPr lang="en-GB"/>
          </a:p>
        </p:txBody>
      </p:sp>
      <p:sp>
        <p:nvSpPr>
          <p:cNvPr id="6" name="Marcador de Posição do Número do Diapositivo 5"/>
          <p:cNvSpPr>
            <a:spLocks noGrp="1"/>
          </p:cNvSpPr>
          <p:nvPr>
            <p:ph type="sldNum" sz="quarter" idx="12"/>
          </p:nvPr>
        </p:nvSpPr>
        <p:spPr/>
        <p:txBody>
          <a:bodyPr/>
          <a:lstStyle/>
          <a:p>
            <a:fld id="{021A999C-1B33-4782-B59D-D175658E75FD}" type="slidenum">
              <a:rPr lang="en-GB" smtClean="0"/>
              <a:t>‹#›</a:t>
            </a:fld>
            <a:endParaRPr lang="en-GB"/>
          </a:p>
        </p:txBody>
      </p:sp>
    </p:spTree>
    <p:extLst>
      <p:ext uri="{BB962C8B-B14F-4D97-AF65-F5344CB8AC3E}">
        <p14:creationId xmlns:p14="http://schemas.microsoft.com/office/powerpoint/2010/main" val="3793836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a:xfrm>
            <a:off x="838200" y="1356260"/>
            <a:ext cx="10515600" cy="643460"/>
          </a:xfrm>
        </p:spPr>
        <p:txBody>
          <a:bodyPr/>
          <a:lstStyle/>
          <a:p>
            <a:r>
              <a:rPr lang="pt-PT" dirty="0" smtClean="0"/>
              <a:t>Clique para editar o estilo</a:t>
            </a:r>
            <a:endParaRPr lang="en-GB" dirty="0"/>
          </a:p>
        </p:txBody>
      </p:sp>
      <p:sp>
        <p:nvSpPr>
          <p:cNvPr id="3" name="Marcador de Posição de Conteúdo 2"/>
          <p:cNvSpPr>
            <a:spLocks noGrp="1"/>
          </p:cNvSpPr>
          <p:nvPr>
            <p:ph idx="1"/>
          </p:nvPr>
        </p:nvSpPr>
        <p:spPr/>
        <p:txBody>
          <a:body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en-GB" dirty="0"/>
          </a:p>
        </p:txBody>
      </p:sp>
      <p:sp>
        <p:nvSpPr>
          <p:cNvPr id="4" name="Marcador de Posição da Data 3"/>
          <p:cNvSpPr>
            <a:spLocks noGrp="1"/>
          </p:cNvSpPr>
          <p:nvPr>
            <p:ph type="dt" sz="half" idx="10"/>
          </p:nvPr>
        </p:nvSpPr>
        <p:spPr/>
        <p:txBody>
          <a:bodyPr/>
          <a:lstStyle/>
          <a:p>
            <a:fld id="{E470F106-9149-4121-94C2-965A2AFB9461}" type="datetime1">
              <a:rPr lang="en-GB" smtClean="0"/>
              <a:t>23/05/16</a:t>
            </a:fld>
            <a:endParaRPr lang="en-GB"/>
          </a:p>
        </p:txBody>
      </p:sp>
      <p:sp>
        <p:nvSpPr>
          <p:cNvPr id="5" name="Marcador de Posição do Rodapé 4"/>
          <p:cNvSpPr>
            <a:spLocks noGrp="1"/>
          </p:cNvSpPr>
          <p:nvPr>
            <p:ph type="ftr" sz="quarter" idx="11"/>
          </p:nvPr>
        </p:nvSpPr>
        <p:spPr/>
        <p:txBody>
          <a:bodyPr/>
          <a:lstStyle/>
          <a:p>
            <a:endParaRPr lang="en-GB"/>
          </a:p>
        </p:txBody>
      </p:sp>
      <p:sp>
        <p:nvSpPr>
          <p:cNvPr id="6" name="Marcador de Posição do Número do Diapositivo 5"/>
          <p:cNvSpPr>
            <a:spLocks noGrp="1"/>
          </p:cNvSpPr>
          <p:nvPr>
            <p:ph type="sldNum" sz="quarter" idx="12"/>
          </p:nvPr>
        </p:nvSpPr>
        <p:spPr/>
        <p:txBody>
          <a:bodyPr/>
          <a:lstStyle/>
          <a:p>
            <a:fld id="{021A999C-1B33-4782-B59D-D175658E75FD}" type="slidenum">
              <a:rPr lang="en-GB" smtClean="0"/>
              <a:t>‹#›</a:t>
            </a:fld>
            <a:endParaRPr lang="en-GB"/>
          </a:p>
        </p:txBody>
      </p:sp>
    </p:spTree>
    <p:extLst>
      <p:ext uri="{BB962C8B-B14F-4D97-AF65-F5344CB8AC3E}">
        <p14:creationId xmlns:p14="http://schemas.microsoft.com/office/powerpoint/2010/main" val="209223674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smtClean="0"/>
              <a:t>Clique para editar o estilo</a:t>
            </a:r>
            <a:endParaRPr lang="en-GB"/>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28B1E469-AC35-448C-B9D1-CBE43A726A94}" type="datetime1">
              <a:rPr lang="en-GB" smtClean="0"/>
              <a:t>23/05/16</a:t>
            </a:fld>
            <a:endParaRPr lang="en-GB"/>
          </a:p>
        </p:txBody>
      </p:sp>
      <p:sp>
        <p:nvSpPr>
          <p:cNvPr id="5" name="Marcador de Posição do Rodapé 4"/>
          <p:cNvSpPr>
            <a:spLocks noGrp="1"/>
          </p:cNvSpPr>
          <p:nvPr>
            <p:ph type="ftr" sz="quarter" idx="11"/>
          </p:nvPr>
        </p:nvSpPr>
        <p:spPr/>
        <p:txBody>
          <a:bodyPr/>
          <a:lstStyle/>
          <a:p>
            <a:endParaRPr lang="en-GB"/>
          </a:p>
        </p:txBody>
      </p:sp>
      <p:sp>
        <p:nvSpPr>
          <p:cNvPr id="6" name="Marcador de Posição do Número do Diapositivo 5"/>
          <p:cNvSpPr>
            <a:spLocks noGrp="1"/>
          </p:cNvSpPr>
          <p:nvPr>
            <p:ph type="sldNum" sz="quarter" idx="12"/>
          </p:nvPr>
        </p:nvSpPr>
        <p:spPr/>
        <p:txBody>
          <a:bodyPr/>
          <a:lstStyle/>
          <a:p>
            <a:fld id="{021A999C-1B33-4782-B59D-D175658E75FD}" type="slidenum">
              <a:rPr lang="en-GB" smtClean="0"/>
              <a:t>‹#›</a:t>
            </a:fld>
            <a:endParaRPr lang="en-GB"/>
          </a:p>
        </p:txBody>
      </p:sp>
    </p:spTree>
    <p:extLst>
      <p:ext uri="{BB962C8B-B14F-4D97-AF65-F5344CB8AC3E}">
        <p14:creationId xmlns:p14="http://schemas.microsoft.com/office/powerpoint/2010/main" val="71203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GB"/>
          </a:p>
        </p:txBody>
      </p:sp>
      <p:sp>
        <p:nvSpPr>
          <p:cNvPr id="3" name="Marcador de Posição de Conteúdo 2"/>
          <p:cNvSpPr>
            <a:spLocks noGrp="1"/>
          </p:cNvSpPr>
          <p:nvPr>
            <p:ph sz="half" idx="1"/>
          </p:nvPr>
        </p:nvSpPr>
        <p:spPr>
          <a:xfrm>
            <a:off x="838200" y="1825625"/>
            <a:ext cx="5181600" cy="435133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e Conteúdo 3"/>
          <p:cNvSpPr>
            <a:spLocks noGrp="1"/>
          </p:cNvSpPr>
          <p:nvPr>
            <p:ph sz="half" idx="2"/>
          </p:nvPr>
        </p:nvSpPr>
        <p:spPr>
          <a:xfrm>
            <a:off x="6172200" y="1825625"/>
            <a:ext cx="5181600" cy="435133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5" name="Marcador de Posição da Data 4"/>
          <p:cNvSpPr>
            <a:spLocks noGrp="1"/>
          </p:cNvSpPr>
          <p:nvPr>
            <p:ph type="dt" sz="half" idx="10"/>
          </p:nvPr>
        </p:nvSpPr>
        <p:spPr/>
        <p:txBody>
          <a:bodyPr/>
          <a:lstStyle/>
          <a:p>
            <a:fld id="{C0665C7A-00AD-4DE0-8970-66156E4436A4}" type="datetime1">
              <a:rPr lang="en-GB" smtClean="0"/>
              <a:t>23/05/16</a:t>
            </a:fld>
            <a:endParaRPr lang="en-GB"/>
          </a:p>
        </p:txBody>
      </p:sp>
      <p:sp>
        <p:nvSpPr>
          <p:cNvPr id="6" name="Marcador de Posição do Rodapé 5"/>
          <p:cNvSpPr>
            <a:spLocks noGrp="1"/>
          </p:cNvSpPr>
          <p:nvPr>
            <p:ph type="ftr" sz="quarter" idx="11"/>
          </p:nvPr>
        </p:nvSpPr>
        <p:spPr/>
        <p:txBody>
          <a:bodyPr/>
          <a:lstStyle/>
          <a:p>
            <a:endParaRPr lang="en-GB"/>
          </a:p>
        </p:txBody>
      </p:sp>
      <p:sp>
        <p:nvSpPr>
          <p:cNvPr id="7" name="Marcador de Posição do Número do Diapositivo 6"/>
          <p:cNvSpPr>
            <a:spLocks noGrp="1"/>
          </p:cNvSpPr>
          <p:nvPr>
            <p:ph type="sldNum" sz="quarter" idx="12"/>
          </p:nvPr>
        </p:nvSpPr>
        <p:spPr/>
        <p:txBody>
          <a:bodyPr/>
          <a:lstStyle/>
          <a:p>
            <a:fld id="{021A999C-1B33-4782-B59D-D175658E75FD}" type="slidenum">
              <a:rPr lang="en-GB" smtClean="0"/>
              <a:t>‹#›</a:t>
            </a:fld>
            <a:endParaRPr lang="en-GB"/>
          </a:p>
        </p:txBody>
      </p:sp>
    </p:spTree>
    <p:extLst>
      <p:ext uri="{BB962C8B-B14F-4D97-AF65-F5344CB8AC3E}">
        <p14:creationId xmlns:p14="http://schemas.microsoft.com/office/powerpoint/2010/main" val="280597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en-GB"/>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7" name="Marcador de Posição da Data 6"/>
          <p:cNvSpPr>
            <a:spLocks noGrp="1"/>
          </p:cNvSpPr>
          <p:nvPr>
            <p:ph type="dt" sz="half" idx="10"/>
          </p:nvPr>
        </p:nvSpPr>
        <p:spPr/>
        <p:txBody>
          <a:bodyPr/>
          <a:lstStyle/>
          <a:p>
            <a:fld id="{C4DEB505-33A8-4892-A284-E123FC2EFEB9}" type="datetime1">
              <a:rPr lang="en-GB" smtClean="0"/>
              <a:t>23/05/16</a:t>
            </a:fld>
            <a:endParaRPr lang="en-GB"/>
          </a:p>
        </p:txBody>
      </p:sp>
      <p:sp>
        <p:nvSpPr>
          <p:cNvPr id="8" name="Marcador de Posição do Rodapé 7"/>
          <p:cNvSpPr>
            <a:spLocks noGrp="1"/>
          </p:cNvSpPr>
          <p:nvPr>
            <p:ph type="ftr" sz="quarter" idx="11"/>
          </p:nvPr>
        </p:nvSpPr>
        <p:spPr/>
        <p:txBody>
          <a:bodyPr/>
          <a:lstStyle/>
          <a:p>
            <a:endParaRPr lang="en-GB"/>
          </a:p>
        </p:txBody>
      </p:sp>
      <p:sp>
        <p:nvSpPr>
          <p:cNvPr id="9" name="Marcador de Posição do Número do Diapositivo 8"/>
          <p:cNvSpPr>
            <a:spLocks noGrp="1"/>
          </p:cNvSpPr>
          <p:nvPr>
            <p:ph type="sldNum" sz="quarter" idx="12"/>
          </p:nvPr>
        </p:nvSpPr>
        <p:spPr/>
        <p:txBody>
          <a:bodyPr/>
          <a:lstStyle/>
          <a:p>
            <a:fld id="{021A999C-1B33-4782-B59D-D175658E75FD}" type="slidenum">
              <a:rPr lang="en-GB" smtClean="0"/>
              <a:t>‹#›</a:t>
            </a:fld>
            <a:endParaRPr lang="en-GB"/>
          </a:p>
        </p:txBody>
      </p:sp>
    </p:spTree>
    <p:extLst>
      <p:ext uri="{BB962C8B-B14F-4D97-AF65-F5344CB8AC3E}">
        <p14:creationId xmlns:p14="http://schemas.microsoft.com/office/powerpoint/2010/main" val="2687966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GB"/>
          </a:p>
        </p:txBody>
      </p:sp>
      <p:sp>
        <p:nvSpPr>
          <p:cNvPr id="3" name="Marcador de Posição da Data 2"/>
          <p:cNvSpPr>
            <a:spLocks noGrp="1"/>
          </p:cNvSpPr>
          <p:nvPr>
            <p:ph type="dt" sz="half" idx="10"/>
          </p:nvPr>
        </p:nvSpPr>
        <p:spPr/>
        <p:txBody>
          <a:bodyPr/>
          <a:lstStyle/>
          <a:p>
            <a:fld id="{912EEEF7-7140-4AFC-A6E0-A75863381A5A}" type="datetime1">
              <a:rPr lang="en-GB" smtClean="0"/>
              <a:t>23/05/16</a:t>
            </a:fld>
            <a:endParaRPr lang="en-GB"/>
          </a:p>
        </p:txBody>
      </p:sp>
      <p:sp>
        <p:nvSpPr>
          <p:cNvPr id="4" name="Marcador de Posição do Rodapé 3"/>
          <p:cNvSpPr>
            <a:spLocks noGrp="1"/>
          </p:cNvSpPr>
          <p:nvPr>
            <p:ph type="ftr" sz="quarter" idx="11"/>
          </p:nvPr>
        </p:nvSpPr>
        <p:spPr/>
        <p:txBody>
          <a:bodyPr/>
          <a:lstStyle/>
          <a:p>
            <a:endParaRPr lang="en-GB"/>
          </a:p>
        </p:txBody>
      </p:sp>
      <p:sp>
        <p:nvSpPr>
          <p:cNvPr id="5" name="Marcador de Posição do Número do Diapositivo 4"/>
          <p:cNvSpPr>
            <a:spLocks noGrp="1"/>
          </p:cNvSpPr>
          <p:nvPr>
            <p:ph type="sldNum" sz="quarter" idx="12"/>
          </p:nvPr>
        </p:nvSpPr>
        <p:spPr/>
        <p:txBody>
          <a:bodyPr/>
          <a:lstStyle/>
          <a:p>
            <a:fld id="{021A999C-1B33-4782-B59D-D175658E75FD}" type="slidenum">
              <a:rPr lang="en-GB" smtClean="0"/>
              <a:t>‹#›</a:t>
            </a:fld>
            <a:endParaRPr lang="en-GB"/>
          </a:p>
        </p:txBody>
      </p:sp>
    </p:spTree>
    <p:extLst>
      <p:ext uri="{BB962C8B-B14F-4D97-AF65-F5344CB8AC3E}">
        <p14:creationId xmlns:p14="http://schemas.microsoft.com/office/powerpoint/2010/main" val="49354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D4F8F4F3-3104-4CFC-9026-9222F8178AAB}" type="datetime1">
              <a:rPr lang="en-GB" smtClean="0"/>
              <a:t>23/05/16</a:t>
            </a:fld>
            <a:endParaRPr lang="en-GB"/>
          </a:p>
        </p:txBody>
      </p:sp>
      <p:sp>
        <p:nvSpPr>
          <p:cNvPr id="3" name="Marcador de Posição do Rodapé 2"/>
          <p:cNvSpPr>
            <a:spLocks noGrp="1"/>
          </p:cNvSpPr>
          <p:nvPr>
            <p:ph type="ftr" sz="quarter" idx="11"/>
          </p:nvPr>
        </p:nvSpPr>
        <p:spPr/>
        <p:txBody>
          <a:bodyPr/>
          <a:lstStyle/>
          <a:p>
            <a:endParaRPr lang="en-GB"/>
          </a:p>
        </p:txBody>
      </p:sp>
      <p:sp>
        <p:nvSpPr>
          <p:cNvPr id="4" name="Marcador de Posição do Número do Diapositivo 3"/>
          <p:cNvSpPr>
            <a:spLocks noGrp="1"/>
          </p:cNvSpPr>
          <p:nvPr>
            <p:ph type="sldNum" sz="quarter" idx="12"/>
          </p:nvPr>
        </p:nvSpPr>
        <p:spPr/>
        <p:txBody>
          <a:bodyPr/>
          <a:lstStyle/>
          <a:p>
            <a:fld id="{021A999C-1B33-4782-B59D-D175658E75FD}" type="slidenum">
              <a:rPr lang="en-GB" smtClean="0"/>
              <a:t>‹#›</a:t>
            </a:fld>
            <a:endParaRPr lang="en-GB"/>
          </a:p>
        </p:txBody>
      </p:sp>
    </p:spTree>
    <p:extLst>
      <p:ext uri="{BB962C8B-B14F-4D97-AF65-F5344CB8AC3E}">
        <p14:creationId xmlns:p14="http://schemas.microsoft.com/office/powerpoint/2010/main" val="1163781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smtClean="0"/>
              <a:t>Clique para editar o estilo</a:t>
            </a:r>
            <a:endParaRPr lang="en-GB"/>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D91EC8EE-39BB-47B9-B3A7-202FE49E2743}" type="datetime1">
              <a:rPr lang="en-GB" smtClean="0"/>
              <a:t>23/05/16</a:t>
            </a:fld>
            <a:endParaRPr lang="en-GB"/>
          </a:p>
        </p:txBody>
      </p:sp>
      <p:sp>
        <p:nvSpPr>
          <p:cNvPr id="6" name="Marcador de Posição do Rodapé 5"/>
          <p:cNvSpPr>
            <a:spLocks noGrp="1"/>
          </p:cNvSpPr>
          <p:nvPr>
            <p:ph type="ftr" sz="quarter" idx="11"/>
          </p:nvPr>
        </p:nvSpPr>
        <p:spPr/>
        <p:txBody>
          <a:bodyPr/>
          <a:lstStyle/>
          <a:p>
            <a:endParaRPr lang="en-GB"/>
          </a:p>
        </p:txBody>
      </p:sp>
      <p:sp>
        <p:nvSpPr>
          <p:cNvPr id="7" name="Marcador de Posição do Número do Diapositivo 6"/>
          <p:cNvSpPr>
            <a:spLocks noGrp="1"/>
          </p:cNvSpPr>
          <p:nvPr>
            <p:ph type="sldNum" sz="quarter" idx="12"/>
          </p:nvPr>
        </p:nvSpPr>
        <p:spPr/>
        <p:txBody>
          <a:bodyPr/>
          <a:lstStyle/>
          <a:p>
            <a:fld id="{021A999C-1B33-4782-B59D-D175658E75FD}" type="slidenum">
              <a:rPr lang="en-GB" smtClean="0"/>
              <a:t>‹#›</a:t>
            </a:fld>
            <a:endParaRPr lang="en-GB"/>
          </a:p>
        </p:txBody>
      </p:sp>
    </p:spTree>
    <p:extLst>
      <p:ext uri="{BB962C8B-B14F-4D97-AF65-F5344CB8AC3E}">
        <p14:creationId xmlns:p14="http://schemas.microsoft.com/office/powerpoint/2010/main" val="1069611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smtClean="0"/>
              <a:t>Clique para editar o estilo</a:t>
            </a:r>
            <a:endParaRPr lang="en-GB"/>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463791C5-7E2A-4A8D-A1DA-D0AECA5E0624}" type="datetime1">
              <a:rPr lang="en-GB" smtClean="0"/>
              <a:t>23/05/16</a:t>
            </a:fld>
            <a:endParaRPr lang="en-GB"/>
          </a:p>
        </p:txBody>
      </p:sp>
      <p:sp>
        <p:nvSpPr>
          <p:cNvPr id="6" name="Marcador de Posição do Rodapé 5"/>
          <p:cNvSpPr>
            <a:spLocks noGrp="1"/>
          </p:cNvSpPr>
          <p:nvPr>
            <p:ph type="ftr" sz="quarter" idx="11"/>
          </p:nvPr>
        </p:nvSpPr>
        <p:spPr/>
        <p:txBody>
          <a:bodyPr/>
          <a:lstStyle/>
          <a:p>
            <a:endParaRPr lang="en-GB"/>
          </a:p>
        </p:txBody>
      </p:sp>
      <p:sp>
        <p:nvSpPr>
          <p:cNvPr id="7" name="Marcador de Posição do Número do Diapositivo 6"/>
          <p:cNvSpPr>
            <a:spLocks noGrp="1"/>
          </p:cNvSpPr>
          <p:nvPr>
            <p:ph type="sldNum" sz="quarter" idx="12"/>
          </p:nvPr>
        </p:nvSpPr>
        <p:spPr/>
        <p:txBody>
          <a:bodyPr/>
          <a:lstStyle/>
          <a:p>
            <a:fld id="{021A999C-1B33-4782-B59D-D175658E75FD}" type="slidenum">
              <a:rPr lang="en-GB" smtClean="0"/>
              <a:t>‹#›</a:t>
            </a:fld>
            <a:endParaRPr lang="en-GB"/>
          </a:p>
        </p:txBody>
      </p:sp>
    </p:spTree>
    <p:extLst>
      <p:ext uri="{BB962C8B-B14F-4D97-AF65-F5344CB8AC3E}">
        <p14:creationId xmlns:p14="http://schemas.microsoft.com/office/powerpoint/2010/main" val="10944265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18"/>
          <p:cNvSpPr>
            <a:spLocks noChangeArrowheads="1"/>
          </p:cNvSpPr>
          <p:nvPr userDrawn="1"/>
        </p:nvSpPr>
        <p:spPr bwMode="auto">
          <a:xfrm>
            <a:off x="0" y="6172200"/>
            <a:ext cx="12192000" cy="533400"/>
          </a:xfrm>
          <a:prstGeom prst="rect">
            <a:avLst/>
          </a:prstGeom>
          <a:gradFill rotWithShape="1">
            <a:gsLst>
              <a:gs pos="30000">
                <a:schemeClr val="bg1"/>
              </a:gs>
              <a:gs pos="72000">
                <a:srgbClr val="FFC000"/>
              </a:gs>
            </a:gsLst>
            <a:lin ang="0"/>
          </a:gradFill>
          <a:ln>
            <a:noFill/>
          </a:ln>
          <a:effectLst>
            <a:outerShdw blurRad="123825" dist="38100" dir="5400000" algn="tl" rotWithShape="0">
              <a:srgbClr val="404040">
                <a:alpha val="75000"/>
              </a:srgbClr>
            </a:outerShdw>
          </a:effectLst>
          <a:ex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de-DE" altLang="de-DE" sz="1800" b="0" smtClean="0">
              <a:solidFill>
                <a:srgbClr val="FFFFFF"/>
              </a:solidFill>
              <a:latin typeface="Calibri" charset="0"/>
              <a:cs typeface="+mn-cs"/>
            </a:endParaRPr>
          </a:p>
        </p:txBody>
      </p:sp>
      <p:sp>
        <p:nvSpPr>
          <p:cNvPr id="2" name="Marcador de Posição do Título 1"/>
          <p:cNvSpPr>
            <a:spLocks noGrp="1"/>
          </p:cNvSpPr>
          <p:nvPr>
            <p:ph type="title"/>
          </p:nvPr>
        </p:nvSpPr>
        <p:spPr>
          <a:xfrm>
            <a:off x="838200" y="1271590"/>
            <a:ext cx="10515600" cy="643460"/>
          </a:xfrm>
          <a:prstGeom prst="rect">
            <a:avLst/>
          </a:prstGeom>
        </p:spPr>
        <p:txBody>
          <a:bodyPr vert="horz" lIns="91440" tIns="45720" rIns="91440" bIns="45720" rtlCol="0" anchor="ctr">
            <a:normAutofit/>
          </a:bodyPr>
          <a:lstStyle/>
          <a:p>
            <a:endParaRPr lang="en-GB" dirty="0"/>
          </a:p>
        </p:txBody>
      </p:sp>
      <p:sp>
        <p:nvSpPr>
          <p:cNvPr id="3" name="Marcador de Posição do Texto 2"/>
          <p:cNvSpPr>
            <a:spLocks noGrp="1"/>
          </p:cNvSpPr>
          <p:nvPr>
            <p:ph type="body" idx="1"/>
          </p:nvPr>
        </p:nvSpPr>
        <p:spPr>
          <a:xfrm>
            <a:off x="838200" y="2125133"/>
            <a:ext cx="10515600" cy="4051830"/>
          </a:xfrm>
          <a:prstGeom prst="rect">
            <a:avLst/>
          </a:prstGeom>
        </p:spPr>
        <p:txBody>
          <a:bodyPr vert="horz" lIns="91440" tIns="45720" rIns="91440" bIns="45720" rtlCol="0">
            <a:normAutofit/>
          </a:body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en-GB" dirty="0"/>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7AF83-937F-4383-8835-101FD7555FB0}" type="datetime1">
              <a:rPr lang="en-GB" smtClean="0"/>
              <a:t>23/05/16</a:t>
            </a:fld>
            <a:endParaRPr lang="en-GB"/>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s-ES" dirty="0" smtClean="0"/>
              <a:t>www.citizenergy.eu</a:t>
            </a:r>
            <a:endParaRPr lang="en-GB" dirty="0"/>
          </a:p>
        </p:txBody>
      </p:sp>
      <p:sp>
        <p:nvSpPr>
          <p:cNvPr id="6" name="Marcador de Posição do Número do Diapositivo 5"/>
          <p:cNvSpPr>
            <a:spLocks noGrp="1"/>
          </p:cNvSpPr>
          <p:nvPr>
            <p:ph type="sldNum" sz="quarter" idx="4"/>
          </p:nvPr>
        </p:nvSpPr>
        <p:spPr>
          <a:xfrm>
            <a:off x="9375470" y="6271683"/>
            <a:ext cx="2743200" cy="365125"/>
          </a:xfrm>
          <a:prstGeom prst="rect">
            <a:avLst/>
          </a:prstGeom>
        </p:spPr>
        <p:txBody>
          <a:bodyPr vert="horz" lIns="91440" tIns="45720" rIns="91440" bIns="45720" rtlCol="0" anchor="ctr"/>
          <a:lstStyle>
            <a:lvl1pPr algn="r">
              <a:defRPr sz="1400" b="1">
                <a:solidFill>
                  <a:schemeClr val="bg1"/>
                </a:solidFill>
                <a:latin typeface="CentraleSansRnd Light" pitchFamily="50" charset="0"/>
              </a:defRPr>
            </a:lvl1pPr>
          </a:lstStyle>
          <a:p>
            <a:fld id="{021A999C-1B33-4782-B59D-D175658E75FD}" type="slidenum">
              <a:rPr lang="en-GB" smtClean="0"/>
              <a:pPr/>
              <a:t>‹#›</a:t>
            </a:fld>
            <a:endParaRPr lang="en-GB" dirty="0"/>
          </a:p>
        </p:txBody>
      </p:sp>
      <p:sp>
        <p:nvSpPr>
          <p:cNvPr id="7" name="Rechteck 17"/>
          <p:cNvSpPr>
            <a:spLocks noChangeArrowheads="1"/>
          </p:cNvSpPr>
          <p:nvPr userDrawn="1"/>
        </p:nvSpPr>
        <p:spPr bwMode="auto">
          <a:xfrm>
            <a:off x="0" y="0"/>
            <a:ext cx="12192000" cy="1024467"/>
          </a:xfrm>
          <a:prstGeom prst="rect">
            <a:avLst/>
          </a:prstGeom>
          <a:gradFill rotWithShape="1">
            <a:gsLst>
              <a:gs pos="30000">
                <a:schemeClr val="bg1"/>
              </a:gs>
              <a:gs pos="50000">
                <a:srgbClr val="72CB55"/>
              </a:gs>
              <a:gs pos="83000">
                <a:srgbClr val="009A96"/>
              </a:gs>
            </a:gsLst>
            <a:lin ang="300000"/>
          </a:gradFill>
          <a:ln>
            <a:noFill/>
          </a:ln>
          <a:effectLst>
            <a:outerShdw blurRad="123825" dist="38100" dir="5400000" algn="tl" rotWithShape="0">
              <a:srgbClr val="404040">
                <a:alpha val="75000"/>
              </a:srgbClr>
            </a:outerShdw>
          </a:effectLst>
          <a:ex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de-DE" altLang="de-DE" sz="1800" b="0" smtClean="0">
              <a:solidFill>
                <a:srgbClr val="FFFFFF"/>
              </a:solidFill>
              <a:latin typeface="Calibri" charset="0"/>
              <a:cs typeface="+mn-cs"/>
            </a:endParaRPr>
          </a:p>
        </p:txBody>
      </p:sp>
      <p:pic>
        <p:nvPicPr>
          <p:cNvPr id="10" name="Grafik 10"/>
          <p:cNvPicPr>
            <a:picLocks noChangeAspect="1"/>
          </p:cNvPicPr>
          <p:nvPr userDrawn="1"/>
        </p:nvPicPr>
        <p:blipFill>
          <a:blip r:embed="rId13"/>
          <a:srcRect/>
          <a:stretch>
            <a:fillRect/>
          </a:stretch>
        </p:blipFill>
        <p:spPr bwMode="auto">
          <a:xfrm>
            <a:off x="323850" y="6273800"/>
            <a:ext cx="1555750" cy="323850"/>
          </a:xfrm>
          <a:prstGeom prst="rect">
            <a:avLst/>
          </a:prstGeom>
          <a:noFill/>
          <a:ln w="9525">
            <a:noFill/>
            <a:miter lim="800000"/>
            <a:headEnd/>
            <a:tailEnd/>
          </a:ln>
        </p:spPr>
      </p:pic>
      <p:pic>
        <p:nvPicPr>
          <p:cNvPr id="11" name="Imagem 10"/>
          <p:cNvPicPr>
            <a:picLocks noChangeAspect="1"/>
          </p:cNvPicPr>
          <p:nvPr userDrawn="1"/>
        </p:nvPicPr>
        <p:blipFill>
          <a:blip r:embed="rId14"/>
          <a:stretch>
            <a:fillRect/>
          </a:stretch>
        </p:blipFill>
        <p:spPr>
          <a:xfrm>
            <a:off x="10253927" y="110161"/>
            <a:ext cx="1864743" cy="874098"/>
          </a:xfrm>
          <a:prstGeom prst="rect">
            <a:avLst/>
          </a:prstGeom>
        </p:spPr>
      </p:pic>
      <p:pic>
        <p:nvPicPr>
          <p:cNvPr id="12" name="Imagem 11"/>
          <p:cNvPicPr>
            <a:picLocks noChangeAspect="1"/>
          </p:cNvPicPr>
          <p:nvPr userDrawn="1"/>
        </p:nvPicPr>
        <p:blipFill rotWithShape="1">
          <a:blip r:embed="rId15">
            <a:extLst>
              <a:ext uri="{28A0092B-C50C-407E-A947-70E740481C1C}">
                <a14:useLocalDpi xmlns:a14="http://schemas.microsoft.com/office/drawing/2010/main" val="0"/>
              </a:ext>
            </a:extLst>
          </a:blip>
          <a:srcRect b="46303"/>
          <a:stretch/>
        </p:blipFill>
        <p:spPr>
          <a:xfrm>
            <a:off x="-416899" y="149249"/>
            <a:ext cx="1742368" cy="704176"/>
          </a:xfrm>
          <a:prstGeom prst="rect">
            <a:avLst/>
          </a:prstGeom>
        </p:spPr>
      </p:pic>
      <p:pic>
        <p:nvPicPr>
          <p:cNvPr id="13" name="Bild 25" descr="Logo.png"/>
          <p:cNvPicPr>
            <a:picLocks noChangeAspect="1"/>
          </p:cNvPicPr>
          <p:nvPr userDrawn="1"/>
        </p:nvPicPr>
        <p:blipFill rotWithShape="1">
          <a:blip r:embed="rId16"/>
          <a:srcRect t="59445"/>
          <a:stretch/>
        </p:blipFill>
        <p:spPr bwMode="auto">
          <a:xfrm>
            <a:off x="853377" y="207194"/>
            <a:ext cx="2520862" cy="637764"/>
          </a:xfrm>
          <a:prstGeom prst="rect">
            <a:avLst/>
          </a:prstGeom>
          <a:noFill/>
          <a:ln w="9525">
            <a:noFill/>
            <a:miter lim="800000"/>
            <a:headEnd/>
            <a:tailEnd/>
          </a:ln>
        </p:spPr>
      </p:pic>
    </p:spTree>
    <p:extLst>
      <p:ext uri="{BB962C8B-B14F-4D97-AF65-F5344CB8AC3E}">
        <p14:creationId xmlns:p14="http://schemas.microsoft.com/office/powerpoint/2010/main" val="2181256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lnSpc>
          <a:spcPct val="90000"/>
        </a:lnSpc>
        <a:spcBef>
          <a:spcPct val="0"/>
        </a:spcBef>
        <a:buNone/>
        <a:defRPr sz="3600" b="1" i="0" kern="1200" baseline="0">
          <a:solidFill>
            <a:schemeClr val="tx1"/>
          </a:solidFill>
          <a:latin typeface="CentraleSansRnd Light"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raleSansRnd Light"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raleSansRnd Light"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raleSansRnd Light"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raleSansRnd Light"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raleSansRnd Light"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hyperlink" Target="http://151.236.62.249/citizenergy/site/home?e=e3s1" TargetMode="External"/><Relationship Id="rId5" Type="http://schemas.openxmlformats.org/officeDocument/2006/relationships/image" Target="../media/image21.png"/><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3.jpe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image" Target="../media/image13.jpeg"/><Relationship Id="rId12" Type="http://schemas.openxmlformats.org/officeDocument/2006/relationships/image" Target="../media/image14.png"/><Relationship Id="rId13" Type="http://schemas.openxmlformats.org/officeDocument/2006/relationships/image" Target="../media/image15.gif"/><Relationship Id="rId14" Type="http://schemas.openxmlformats.org/officeDocument/2006/relationships/image" Target="../media/image16.gif"/><Relationship Id="rId15" Type="http://schemas.openxmlformats.org/officeDocument/2006/relationships/image" Target="../media/image17.png"/><Relationship Id="rId16"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jpeg"/><Relationship Id="rId8" Type="http://schemas.openxmlformats.org/officeDocument/2006/relationships/image" Target="../media/image10.png"/><Relationship Id="rId9" Type="http://schemas.openxmlformats.org/officeDocument/2006/relationships/image" Target="../media/image11.gif"/><Relationship Id="rId10" Type="http://schemas.openxmlformats.org/officeDocument/2006/relationships/image" Target="../media/image1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citizenergy.e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ítulo 13"/>
          <p:cNvSpPr>
            <a:spLocks noGrp="1"/>
          </p:cNvSpPr>
          <p:nvPr>
            <p:ph type="subTitle" idx="1"/>
          </p:nvPr>
        </p:nvSpPr>
        <p:spPr>
          <a:xfrm>
            <a:off x="1532625" y="4525370"/>
            <a:ext cx="9144000" cy="1655762"/>
          </a:xfrm>
        </p:spPr>
        <p:txBody>
          <a:bodyPr>
            <a:normAutofit/>
          </a:bodyPr>
          <a:lstStyle/>
          <a:p>
            <a:r>
              <a:rPr lang="es-ES" sz="3200" b="1" dirty="0" err="1" smtClean="0"/>
              <a:t>take</a:t>
            </a:r>
            <a:r>
              <a:rPr lang="es-ES" sz="3200" b="1" dirty="0" smtClean="0"/>
              <a:t> </a:t>
            </a:r>
            <a:r>
              <a:rPr lang="es-ES" sz="3200" b="1" dirty="0" err="1" smtClean="0"/>
              <a:t>part</a:t>
            </a:r>
            <a:r>
              <a:rPr lang="es-ES" sz="3200" b="1" dirty="0" smtClean="0"/>
              <a:t> in </a:t>
            </a:r>
            <a:r>
              <a:rPr lang="es-ES" sz="3200" b="1" dirty="0" err="1" smtClean="0"/>
              <a:t>the</a:t>
            </a:r>
            <a:r>
              <a:rPr lang="es-ES" sz="3200" b="1" dirty="0" smtClean="0"/>
              <a:t> </a:t>
            </a:r>
            <a:r>
              <a:rPr lang="es-ES" sz="3200" b="1" dirty="0" err="1" smtClean="0"/>
              <a:t>European</a:t>
            </a:r>
            <a:r>
              <a:rPr lang="es-ES" sz="3200" b="1" dirty="0" smtClean="0"/>
              <a:t> </a:t>
            </a:r>
          </a:p>
          <a:p>
            <a:r>
              <a:rPr lang="es-ES" sz="3200" b="1" dirty="0" err="1" smtClean="0"/>
              <a:t>energy</a:t>
            </a:r>
            <a:r>
              <a:rPr lang="es-ES" sz="3200" b="1" dirty="0" smtClean="0"/>
              <a:t> </a:t>
            </a:r>
            <a:r>
              <a:rPr lang="es-ES" sz="3200" b="1" dirty="0" err="1" smtClean="0"/>
              <a:t>revolution</a:t>
            </a:r>
            <a:endParaRPr lang="en-GB" sz="3200" b="1" dirty="0"/>
          </a:p>
        </p:txBody>
      </p:sp>
      <p:sp>
        <p:nvSpPr>
          <p:cNvPr id="4" name="Marcador de Posição do Número do Diapositivo 3"/>
          <p:cNvSpPr>
            <a:spLocks noGrp="1"/>
          </p:cNvSpPr>
          <p:nvPr>
            <p:ph type="sldNum" sz="quarter" idx="12"/>
          </p:nvPr>
        </p:nvSpPr>
        <p:spPr/>
        <p:txBody>
          <a:bodyPr/>
          <a:lstStyle/>
          <a:p>
            <a:fld id="{021A999C-1B33-4782-B59D-D175658E75FD}" type="slidenum">
              <a:rPr lang="en-GB" smtClean="0"/>
              <a:t>1</a:t>
            </a:fld>
            <a:endParaRPr lang="en-GB"/>
          </a:p>
        </p:txBody>
      </p:sp>
      <p:sp>
        <p:nvSpPr>
          <p:cNvPr id="15" name="Retângulo 14"/>
          <p:cNvSpPr/>
          <p:nvPr/>
        </p:nvSpPr>
        <p:spPr>
          <a:xfrm>
            <a:off x="8610600" y="5008322"/>
            <a:ext cx="3571447" cy="1200329"/>
          </a:xfrm>
          <a:prstGeom prst="rect">
            <a:avLst/>
          </a:prstGeom>
        </p:spPr>
        <p:txBody>
          <a:bodyPr wrap="square">
            <a:spAutoFit/>
          </a:bodyPr>
          <a:lstStyle/>
          <a:p>
            <a:pPr algn="r"/>
            <a:r>
              <a:rPr lang="de-DE" dirty="0" smtClean="0">
                <a:solidFill>
                  <a:schemeClr val="tx1">
                    <a:lumMod val="65000"/>
                    <a:lumOff val="35000"/>
                  </a:schemeClr>
                </a:solidFill>
              </a:rPr>
              <a:t>Henrique </a:t>
            </a:r>
            <a:r>
              <a:rPr lang="de-DE" dirty="0" err="1" smtClean="0">
                <a:solidFill>
                  <a:schemeClr val="tx1">
                    <a:lumMod val="65000"/>
                    <a:lumOff val="35000"/>
                  </a:schemeClr>
                </a:solidFill>
              </a:rPr>
              <a:t>Burnay</a:t>
            </a:r>
            <a:endParaRPr lang="de-DE" dirty="0" smtClean="0">
              <a:solidFill>
                <a:schemeClr val="tx1">
                  <a:lumMod val="65000"/>
                  <a:lumOff val="35000"/>
                </a:schemeClr>
              </a:solidFill>
            </a:endParaRPr>
          </a:p>
          <a:p>
            <a:pPr algn="r"/>
            <a:r>
              <a:rPr lang="de-DE" dirty="0" smtClean="0">
                <a:solidFill>
                  <a:schemeClr val="tx1">
                    <a:lumMod val="65000"/>
                    <a:lumOff val="35000"/>
                  </a:schemeClr>
                </a:solidFill>
              </a:rPr>
              <a:t>EUPPORTUNITY</a:t>
            </a:r>
            <a:endParaRPr lang="de-DE" dirty="0">
              <a:solidFill>
                <a:schemeClr val="tx1">
                  <a:lumMod val="65000"/>
                  <a:lumOff val="35000"/>
                </a:schemeClr>
              </a:solidFill>
            </a:endParaRPr>
          </a:p>
          <a:p>
            <a:pPr algn="r"/>
            <a:r>
              <a:rPr lang="de-DE" b="1" dirty="0" smtClean="0">
                <a:solidFill>
                  <a:schemeClr val="tx1">
                    <a:lumMod val="65000"/>
                    <a:lumOff val="35000"/>
                  </a:schemeClr>
                </a:solidFill>
              </a:rPr>
              <a:t>AGORADA 2016</a:t>
            </a:r>
          </a:p>
          <a:p>
            <a:pPr algn="r"/>
            <a:r>
              <a:rPr lang="de-DE" dirty="0" err="1" smtClean="0">
                <a:solidFill>
                  <a:schemeClr val="tx1">
                    <a:lumMod val="65000"/>
                    <a:lumOff val="35000"/>
                  </a:schemeClr>
                </a:solidFill>
              </a:rPr>
              <a:t>Brussels</a:t>
            </a:r>
            <a:r>
              <a:rPr lang="de-DE" dirty="0" smtClean="0">
                <a:solidFill>
                  <a:schemeClr val="tx1">
                    <a:lumMod val="65000"/>
                    <a:lumOff val="35000"/>
                  </a:schemeClr>
                </a:solidFill>
              </a:rPr>
              <a:t>, 27th May 2016</a:t>
            </a:r>
            <a:endParaRPr lang="de-DE" dirty="0">
              <a:solidFill>
                <a:schemeClr val="tx1">
                  <a:lumMod val="65000"/>
                  <a:lumOff val="35000"/>
                </a:schemeClr>
              </a:solidFill>
            </a:endParaRPr>
          </a:p>
        </p:txBody>
      </p:sp>
      <p:pic>
        <p:nvPicPr>
          <p:cNvPr id="17" name="Imagem 16"/>
          <p:cNvPicPr>
            <a:picLocks noChangeAspect="1"/>
          </p:cNvPicPr>
          <p:nvPr/>
        </p:nvPicPr>
        <p:blipFill rotWithShape="1">
          <a:blip r:embed="rId3"/>
          <a:srcRect b="16208"/>
          <a:stretch/>
        </p:blipFill>
        <p:spPr>
          <a:xfrm>
            <a:off x="4025680" y="1634538"/>
            <a:ext cx="4157889" cy="2512865"/>
          </a:xfrm>
          <a:prstGeom prst="rect">
            <a:avLst/>
          </a:prstGeom>
        </p:spPr>
      </p:pic>
    </p:spTree>
    <p:extLst>
      <p:ext uri="{BB962C8B-B14F-4D97-AF65-F5344CB8AC3E}">
        <p14:creationId xmlns:p14="http://schemas.microsoft.com/office/powerpoint/2010/main" val="34447189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CROWDFUNDING - LEGAL BARRIERS  </a:t>
            </a:r>
            <a:endParaRPr lang="en-US" dirty="0"/>
          </a:p>
        </p:txBody>
      </p:sp>
      <p:sp>
        <p:nvSpPr>
          <p:cNvPr id="3" name="Content Placeholder 2"/>
          <p:cNvSpPr>
            <a:spLocks noGrp="1"/>
          </p:cNvSpPr>
          <p:nvPr>
            <p:ph idx="1"/>
          </p:nvPr>
        </p:nvSpPr>
        <p:spPr/>
        <p:txBody>
          <a:bodyPr/>
          <a:lstStyle/>
          <a:p>
            <a:pPr marL="0" indent="0">
              <a:buNone/>
            </a:pPr>
            <a:r>
              <a:rPr lang="en-US" dirty="0" smtClean="0"/>
              <a:t>Innovative project financing, new problems to solve:</a:t>
            </a:r>
          </a:p>
          <a:p>
            <a:r>
              <a:rPr lang="en-US" dirty="0" smtClean="0"/>
              <a:t>No clear legal framework in the EU;</a:t>
            </a:r>
          </a:p>
          <a:p>
            <a:r>
              <a:rPr lang="en-US" dirty="0" smtClean="0"/>
              <a:t>Member States are now setting up national legal frameworks for crowdfunding;</a:t>
            </a:r>
          </a:p>
          <a:p>
            <a:r>
              <a:rPr lang="en-US" dirty="0" smtClean="0"/>
              <a:t>Lack of </a:t>
            </a:r>
            <a:r>
              <a:rPr lang="en-US" dirty="0" err="1" smtClean="0"/>
              <a:t>transparancy</a:t>
            </a:r>
            <a:r>
              <a:rPr lang="en-US" dirty="0" smtClean="0"/>
              <a:t> and legal uncertainty for cross </a:t>
            </a:r>
            <a:r>
              <a:rPr lang="en-US" dirty="0" err="1" smtClean="0"/>
              <a:t>boder</a:t>
            </a:r>
            <a:r>
              <a:rPr lang="en-US" dirty="0" smtClean="0"/>
              <a:t> investment due to the variety of national regulatory systems;</a:t>
            </a:r>
          </a:p>
          <a:p>
            <a:r>
              <a:rPr lang="en-US" dirty="0" smtClean="0"/>
              <a:t>Uneven playing field in taxation </a:t>
            </a:r>
          </a:p>
          <a:p>
            <a:pPr marL="0" indent="0">
              <a:buNone/>
            </a:pPr>
            <a:endParaRPr lang="en-US" dirty="0" smtClean="0"/>
          </a:p>
        </p:txBody>
      </p:sp>
      <p:sp>
        <p:nvSpPr>
          <p:cNvPr id="4" name="Slide Number Placeholder 3"/>
          <p:cNvSpPr>
            <a:spLocks noGrp="1"/>
          </p:cNvSpPr>
          <p:nvPr>
            <p:ph type="sldNum" sz="quarter" idx="12"/>
          </p:nvPr>
        </p:nvSpPr>
        <p:spPr/>
        <p:txBody>
          <a:bodyPr/>
          <a:lstStyle/>
          <a:p>
            <a:fld id="{021A999C-1B33-4782-B59D-D175658E75FD}" type="slidenum">
              <a:rPr lang="en-GB" smtClean="0"/>
              <a:t>10</a:t>
            </a:fld>
            <a:endParaRPr lang="en-GB"/>
          </a:p>
        </p:txBody>
      </p:sp>
    </p:spTree>
    <p:extLst>
      <p:ext uri="{BB962C8B-B14F-4D97-AF65-F5344CB8AC3E}">
        <p14:creationId xmlns:p14="http://schemas.microsoft.com/office/powerpoint/2010/main" val="1274760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1A999C-1B33-4782-B59D-D175658E75FD}" type="slidenum">
              <a:rPr lang="en-GB" smtClean="0"/>
              <a:t>11</a:t>
            </a:fld>
            <a:endParaRPr lang="en-GB"/>
          </a:p>
        </p:txBody>
      </p:sp>
      <p:sp>
        <p:nvSpPr>
          <p:cNvPr id="5" name="Rectangle 4"/>
          <p:cNvSpPr/>
          <p:nvPr/>
        </p:nvSpPr>
        <p:spPr>
          <a:xfrm>
            <a:off x="1048342" y="2035729"/>
            <a:ext cx="10080197" cy="397031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endParaRPr lang="es-ES" sz="3600" b="1" dirty="0"/>
          </a:p>
          <a:p>
            <a:pPr marL="342900" indent="-342900" algn="ctr">
              <a:buFont typeface="Wingdings" panose="05000000000000000000" pitchFamily="2" charset="2"/>
              <a:buChar char="ü"/>
            </a:pPr>
            <a:r>
              <a:rPr lang="es-ES" sz="3600" b="1" dirty="0" err="1"/>
              <a:t>European</a:t>
            </a:r>
            <a:r>
              <a:rPr lang="es-ES" sz="3600" b="1" dirty="0"/>
              <a:t> Network </a:t>
            </a:r>
            <a:r>
              <a:rPr lang="es-ES" sz="3600" b="1" dirty="0" err="1"/>
              <a:t>expansion</a:t>
            </a:r>
            <a:endParaRPr lang="es-ES" sz="3600" b="1" dirty="0"/>
          </a:p>
          <a:p>
            <a:pPr algn="ctr"/>
            <a:endParaRPr lang="es-ES" sz="3600" b="1" dirty="0"/>
          </a:p>
          <a:p>
            <a:pPr marL="342900" indent="-342900" algn="ctr">
              <a:buFont typeface="Wingdings" panose="05000000000000000000" pitchFamily="2" charset="2"/>
              <a:buChar char="ü"/>
            </a:pPr>
            <a:r>
              <a:rPr lang="es-ES" sz="3600" b="1" dirty="0" err="1"/>
              <a:t>Developing</a:t>
            </a:r>
            <a:r>
              <a:rPr lang="es-ES" sz="3600" b="1" dirty="0"/>
              <a:t>  </a:t>
            </a:r>
            <a:r>
              <a:rPr lang="es-ES" sz="3600" b="1" dirty="0" err="1"/>
              <a:t>long-term</a:t>
            </a:r>
            <a:r>
              <a:rPr lang="es-ES" sz="3600" b="1" dirty="0"/>
              <a:t> </a:t>
            </a:r>
            <a:r>
              <a:rPr lang="es-ES" sz="3600" b="1" dirty="0" err="1"/>
              <a:t>sustainable</a:t>
            </a:r>
            <a:r>
              <a:rPr lang="es-ES" sz="3600" b="1" dirty="0"/>
              <a:t> </a:t>
            </a:r>
            <a:r>
              <a:rPr lang="es-ES" sz="3600" b="1" dirty="0" err="1"/>
              <a:t>business</a:t>
            </a:r>
            <a:r>
              <a:rPr lang="es-ES" sz="3600" b="1" dirty="0"/>
              <a:t> </a:t>
            </a:r>
            <a:r>
              <a:rPr lang="es-ES" sz="3600" b="1" dirty="0" err="1"/>
              <a:t>model</a:t>
            </a:r>
            <a:endParaRPr lang="es-ES" sz="3600" b="1" dirty="0"/>
          </a:p>
          <a:p>
            <a:pPr marL="342900" indent="-342900" algn="ctr">
              <a:buFont typeface="Wingdings" panose="05000000000000000000" pitchFamily="2" charset="2"/>
              <a:buChar char="ü"/>
            </a:pPr>
            <a:endParaRPr lang="es-ES" sz="3600" b="1" dirty="0"/>
          </a:p>
          <a:p>
            <a:pPr marL="342900" indent="-342900" algn="ctr">
              <a:buFont typeface="Wingdings" panose="05000000000000000000" pitchFamily="2" charset="2"/>
              <a:buChar char="ü"/>
            </a:pPr>
            <a:r>
              <a:rPr lang="es-ES" sz="3600" b="1" dirty="0" err="1" smtClean="0"/>
              <a:t>Creation</a:t>
            </a:r>
            <a:r>
              <a:rPr lang="es-ES" sz="3600" b="1" dirty="0" smtClean="0"/>
              <a:t> </a:t>
            </a:r>
            <a:r>
              <a:rPr lang="es-ES" sz="3600" b="1" dirty="0"/>
              <a:t>of a </a:t>
            </a:r>
            <a:r>
              <a:rPr lang="es-ES" sz="3600" b="1" dirty="0" err="1"/>
              <a:t>European</a:t>
            </a:r>
            <a:r>
              <a:rPr lang="es-ES" sz="3600" b="1" dirty="0"/>
              <a:t> Network of </a:t>
            </a:r>
            <a:r>
              <a:rPr lang="es-ES" sz="3600" b="1" dirty="0" err="1" smtClean="0"/>
              <a:t>stakeholders</a:t>
            </a:r>
            <a:endParaRPr lang="es-ES" sz="3600" b="1" dirty="0" smtClean="0"/>
          </a:p>
          <a:p>
            <a:pPr algn="ctr"/>
            <a:endParaRPr lang="es-ES" sz="3600" b="1" dirty="0"/>
          </a:p>
        </p:txBody>
      </p:sp>
      <p:sp>
        <p:nvSpPr>
          <p:cNvPr id="6" name="Textfeld 4"/>
          <p:cNvSpPr txBox="1">
            <a:spLocks noChangeArrowheads="1"/>
          </p:cNvSpPr>
          <p:nvPr/>
        </p:nvSpPr>
        <p:spPr bwMode="auto">
          <a:xfrm>
            <a:off x="1964788" y="1283698"/>
            <a:ext cx="7999040" cy="677108"/>
          </a:xfrm>
          <a:prstGeom prst="rect">
            <a:avLst/>
          </a:prstGeom>
          <a:noFill/>
          <a:ln w="9525">
            <a:noFill/>
            <a:miter lim="800000"/>
            <a:headEnd/>
            <a:tailEnd/>
          </a:ln>
        </p:spPr>
        <p:txBody>
          <a:bodyPr wrap="square">
            <a:prstTxWarp prst="textNoShape">
              <a:avLst/>
            </a:prstTxWarp>
            <a:spAutoFit/>
          </a:bodyPr>
          <a:lstStyle/>
          <a:p>
            <a:pPr marL="457200" indent="-457200" algn="ctr"/>
            <a:r>
              <a:rPr lang="de-DE" sz="3800" b="1" dirty="0">
                <a:latin typeface="+mj-lt"/>
              </a:rPr>
              <a:t>WHAT‘S NEXT?</a:t>
            </a:r>
          </a:p>
        </p:txBody>
      </p:sp>
    </p:spTree>
    <p:extLst>
      <p:ext uri="{BB962C8B-B14F-4D97-AF65-F5344CB8AC3E}">
        <p14:creationId xmlns:p14="http://schemas.microsoft.com/office/powerpoint/2010/main" val="2185384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Número do Diapositivo 3"/>
          <p:cNvSpPr>
            <a:spLocks noGrp="1"/>
          </p:cNvSpPr>
          <p:nvPr>
            <p:ph type="sldNum" sz="quarter" idx="12"/>
          </p:nvPr>
        </p:nvSpPr>
        <p:spPr/>
        <p:txBody>
          <a:bodyPr/>
          <a:lstStyle/>
          <a:p>
            <a:fld id="{021A999C-1B33-4782-B59D-D175658E75FD}" type="slidenum">
              <a:rPr lang="en-GB" smtClean="0"/>
              <a:t>12</a:t>
            </a:fld>
            <a:endParaRPr lang="en-GB"/>
          </a:p>
        </p:txBody>
      </p:sp>
      <p:sp>
        <p:nvSpPr>
          <p:cNvPr id="2" name="Título 1"/>
          <p:cNvSpPr>
            <a:spLocks noGrp="1"/>
          </p:cNvSpPr>
          <p:nvPr>
            <p:ph type="title"/>
          </p:nvPr>
        </p:nvSpPr>
        <p:spPr/>
        <p:txBody>
          <a:bodyPr>
            <a:normAutofit/>
          </a:bodyPr>
          <a:lstStyle/>
          <a:p>
            <a:r>
              <a:rPr lang="es-ES" dirty="0" err="1" smtClean="0"/>
              <a:t>What’s</a:t>
            </a:r>
            <a:r>
              <a:rPr lang="es-ES" dirty="0" smtClean="0"/>
              <a:t> </a:t>
            </a:r>
            <a:r>
              <a:rPr lang="es-ES" dirty="0" err="1" smtClean="0"/>
              <a:t>next</a:t>
            </a:r>
            <a:r>
              <a:rPr lang="es-ES" dirty="0" smtClean="0"/>
              <a:t>?</a:t>
            </a:r>
            <a:endParaRPr lang="en-GB" dirty="0"/>
          </a:p>
        </p:txBody>
      </p:sp>
      <p:sp>
        <p:nvSpPr>
          <p:cNvPr id="5" name="Oval 4"/>
          <p:cNvSpPr/>
          <p:nvPr/>
        </p:nvSpPr>
        <p:spPr>
          <a:xfrm>
            <a:off x="1222132" y="2726161"/>
            <a:ext cx="986956" cy="939070"/>
          </a:xfrm>
          <a:prstGeom prst="ellipse">
            <a:avLst/>
          </a:prstGeom>
          <a:solidFill>
            <a:schemeClr val="bg1"/>
          </a:solid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7200" dirty="0">
                <a:solidFill>
                  <a:sysClr val="windowText" lastClr="000000"/>
                </a:solidFill>
                <a:latin typeface="Wingdings" panose="05000000000000000000" pitchFamily="2" charset="2"/>
                <a:sym typeface="Wingdings" panose="05000000000000000000" pitchFamily="2" charset="2"/>
              </a:rPr>
              <a:t></a:t>
            </a:r>
            <a:endParaRPr lang="es-ES" sz="7200" dirty="0" smtClean="0">
              <a:solidFill>
                <a:sysClr val="windowText" lastClr="000000"/>
              </a:solidFill>
              <a:latin typeface="Wingdings" panose="05000000000000000000" pitchFamily="2" charset="2"/>
            </a:endParaRPr>
          </a:p>
        </p:txBody>
      </p:sp>
      <p:cxnSp>
        <p:nvCxnSpPr>
          <p:cNvPr id="8" name="Conexão reta 7"/>
          <p:cNvCxnSpPr>
            <a:stCxn id="5" idx="6"/>
            <a:endCxn id="9" idx="2"/>
          </p:cNvCxnSpPr>
          <p:nvPr/>
        </p:nvCxnSpPr>
        <p:spPr>
          <a:xfrm flipV="1">
            <a:off x="2209088" y="3189641"/>
            <a:ext cx="3312949" cy="605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522037" y="2720106"/>
            <a:ext cx="986956" cy="939070"/>
          </a:xfrm>
          <a:prstGeom prst="ellipse">
            <a:avLst/>
          </a:prstGeom>
          <a:solidFill>
            <a:schemeClr val="bg1"/>
          </a:solid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0" b="1" dirty="0" smtClean="0">
                <a:solidFill>
                  <a:sysClr val="windowText" lastClr="000000"/>
                </a:solidFill>
                <a:latin typeface="CentraleSansRnd Light" pitchFamily="50" charset="0"/>
                <a:sym typeface="Wingdings" panose="05000000000000000000" pitchFamily="2" charset="2"/>
              </a:rPr>
              <a:t>2</a:t>
            </a:r>
            <a:endParaRPr lang="es-ES" sz="6000" b="1" dirty="0" smtClean="0">
              <a:solidFill>
                <a:sysClr val="windowText" lastClr="000000"/>
              </a:solidFill>
              <a:latin typeface="CentraleSansRnd Light" pitchFamily="50" charset="0"/>
            </a:endParaRPr>
          </a:p>
        </p:txBody>
      </p:sp>
      <p:sp>
        <p:nvSpPr>
          <p:cNvPr id="10" name="Oval 9"/>
          <p:cNvSpPr/>
          <p:nvPr/>
        </p:nvSpPr>
        <p:spPr>
          <a:xfrm>
            <a:off x="9821942" y="2720106"/>
            <a:ext cx="986956" cy="939070"/>
          </a:xfrm>
          <a:prstGeom prst="ellipse">
            <a:avLst/>
          </a:prstGeom>
          <a:solidFill>
            <a:schemeClr val="bg1"/>
          </a:solid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6000" b="1" dirty="0" smtClean="0">
                <a:solidFill>
                  <a:sysClr val="windowText" lastClr="000000"/>
                </a:solidFill>
                <a:latin typeface="CentraleSansRnd Light" pitchFamily="50" charset="0"/>
                <a:sym typeface="Wingdings" panose="05000000000000000000" pitchFamily="2" charset="2"/>
              </a:rPr>
              <a:t>3</a:t>
            </a:r>
            <a:endParaRPr lang="es-ES" sz="7200" b="1" dirty="0">
              <a:solidFill>
                <a:sysClr val="windowText" lastClr="000000"/>
              </a:solidFill>
              <a:latin typeface="CentraleSansRnd Light" pitchFamily="50" charset="0"/>
            </a:endParaRPr>
          </a:p>
        </p:txBody>
      </p:sp>
      <p:cxnSp>
        <p:nvCxnSpPr>
          <p:cNvPr id="12" name="Conexão reta 11"/>
          <p:cNvCxnSpPr>
            <a:stCxn id="9" idx="6"/>
            <a:endCxn id="10" idx="2"/>
          </p:cNvCxnSpPr>
          <p:nvPr/>
        </p:nvCxnSpPr>
        <p:spPr>
          <a:xfrm>
            <a:off x="6508993" y="3189641"/>
            <a:ext cx="3312949"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596119" y="3889364"/>
            <a:ext cx="2399952" cy="1077218"/>
          </a:xfrm>
          <a:prstGeom prst="rect">
            <a:avLst/>
          </a:prstGeom>
        </p:spPr>
        <p:txBody>
          <a:bodyPr wrap="none">
            <a:spAutoFit/>
          </a:bodyPr>
          <a:lstStyle/>
          <a:p>
            <a:pPr algn="ctr"/>
            <a:r>
              <a:rPr lang="en-US" sz="3200" b="1" dirty="0">
                <a:latin typeface="CentraleSansRnd Light" pitchFamily="50" charset="0"/>
              </a:rPr>
              <a:t>p</a:t>
            </a:r>
            <a:r>
              <a:rPr lang="en-US" sz="3200" b="1" dirty="0" smtClean="0">
                <a:latin typeface="CentraleSansRnd Light" pitchFamily="50" charset="0"/>
              </a:rPr>
              <a:t>roject </a:t>
            </a:r>
          </a:p>
          <a:p>
            <a:pPr algn="ctr"/>
            <a:r>
              <a:rPr lang="en-US" sz="3200" b="1" dirty="0" smtClean="0">
                <a:latin typeface="CentraleSansRnd Light" pitchFamily="50" charset="0"/>
              </a:rPr>
              <a:t>aggregator</a:t>
            </a:r>
            <a:endParaRPr lang="en-GB" sz="3200" b="1" dirty="0">
              <a:latin typeface="CentraleSansRnd Light" pitchFamily="50" charset="0"/>
            </a:endParaRPr>
          </a:p>
        </p:txBody>
      </p:sp>
      <p:sp>
        <p:nvSpPr>
          <p:cNvPr id="21" name="Retângulo 20"/>
          <p:cNvSpPr/>
          <p:nvPr/>
        </p:nvSpPr>
        <p:spPr>
          <a:xfrm>
            <a:off x="4852010" y="3889364"/>
            <a:ext cx="2487989" cy="1077218"/>
          </a:xfrm>
          <a:prstGeom prst="rect">
            <a:avLst/>
          </a:prstGeom>
        </p:spPr>
        <p:txBody>
          <a:bodyPr wrap="none">
            <a:spAutoFit/>
          </a:bodyPr>
          <a:lstStyle/>
          <a:p>
            <a:pPr algn="ctr"/>
            <a:r>
              <a:rPr lang="en-US" sz="3200" b="1" dirty="0" smtClean="0">
                <a:latin typeface="CentraleSansRnd Light" pitchFamily="50" charset="0"/>
              </a:rPr>
              <a:t>direct </a:t>
            </a:r>
          </a:p>
          <a:p>
            <a:pPr algn="ctr"/>
            <a:r>
              <a:rPr lang="en-US" sz="3200" b="1" dirty="0" smtClean="0">
                <a:latin typeface="CentraleSansRnd Light" pitchFamily="50" charset="0"/>
              </a:rPr>
              <a:t>investment</a:t>
            </a:r>
            <a:endParaRPr lang="en-GB" sz="3200" b="1" dirty="0">
              <a:latin typeface="CentraleSansRnd Light" pitchFamily="50" charset="0"/>
            </a:endParaRPr>
          </a:p>
        </p:txBody>
      </p:sp>
      <p:sp>
        <p:nvSpPr>
          <p:cNvPr id="22" name="Retângulo 21"/>
          <p:cNvSpPr/>
          <p:nvPr/>
        </p:nvSpPr>
        <p:spPr>
          <a:xfrm>
            <a:off x="9303587" y="3889364"/>
            <a:ext cx="2184637" cy="1077218"/>
          </a:xfrm>
          <a:prstGeom prst="rect">
            <a:avLst/>
          </a:prstGeom>
        </p:spPr>
        <p:txBody>
          <a:bodyPr wrap="none">
            <a:spAutoFit/>
          </a:bodyPr>
          <a:lstStyle/>
          <a:p>
            <a:pPr algn="ctr"/>
            <a:r>
              <a:rPr lang="en-US" sz="3200" b="1" dirty="0">
                <a:latin typeface="CentraleSansRnd Light" pitchFamily="50" charset="0"/>
              </a:rPr>
              <a:t>o</a:t>
            </a:r>
            <a:r>
              <a:rPr lang="en-US" sz="3200" b="1" dirty="0" smtClean="0">
                <a:latin typeface="CentraleSansRnd Light" pitchFamily="50" charset="0"/>
              </a:rPr>
              <a:t>ne stop </a:t>
            </a:r>
          </a:p>
          <a:p>
            <a:pPr algn="ctr"/>
            <a:r>
              <a:rPr lang="en-US" sz="3200" b="1" dirty="0" smtClean="0">
                <a:latin typeface="CentraleSansRnd Light" pitchFamily="50" charset="0"/>
              </a:rPr>
              <a:t>shop</a:t>
            </a:r>
            <a:endParaRPr lang="en-GB" sz="3200" b="1" dirty="0">
              <a:latin typeface="CentraleSansRnd Light" pitchFamily="50" charset="0"/>
            </a:endParaRPr>
          </a:p>
        </p:txBody>
      </p:sp>
      <p:sp>
        <p:nvSpPr>
          <p:cNvPr id="13" name="Retângulo 12"/>
          <p:cNvSpPr/>
          <p:nvPr/>
        </p:nvSpPr>
        <p:spPr>
          <a:xfrm>
            <a:off x="2926440" y="2720106"/>
            <a:ext cx="2039213" cy="369332"/>
          </a:xfrm>
          <a:prstGeom prst="rect">
            <a:avLst/>
          </a:prstGeom>
        </p:spPr>
        <p:txBody>
          <a:bodyPr wrap="none">
            <a:spAutoFit/>
          </a:bodyPr>
          <a:lstStyle/>
          <a:p>
            <a:pPr algn="ctr"/>
            <a:r>
              <a:rPr lang="en-US" dirty="0">
                <a:latin typeface="CentraleSansRnd Light" pitchFamily="50" charset="0"/>
              </a:rPr>
              <a:t>g</a:t>
            </a:r>
            <a:r>
              <a:rPr lang="en-US" dirty="0" smtClean="0">
                <a:latin typeface="CentraleSansRnd Light" pitchFamily="50" charset="0"/>
              </a:rPr>
              <a:t>rowing network</a:t>
            </a:r>
            <a:endParaRPr lang="en-GB" dirty="0">
              <a:latin typeface="CentraleSansRnd Light" pitchFamily="50" charset="0"/>
            </a:endParaRPr>
          </a:p>
        </p:txBody>
      </p:sp>
      <p:sp>
        <p:nvSpPr>
          <p:cNvPr id="14" name="Retângulo 13"/>
          <p:cNvSpPr/>
          <p:nvPr/>
        </p:nvSpPr>
        <p:spPr>
          <a:xfrm>
            <a:off x="7033060" y="2720106"/>
            <a:ext cx="2425792" cy="369332"/>
          </a:xfrm>
          <a:prstGeom prst="rect">
            <a:avLst/>
          </a:prstGeom>
        </p:spPr>
        <p:txBody>
          <a:bodyPr wrap="none">
            <a:spAutoFit/>
          </a:bodyPr>
          <a:lstStyle/>
          <a:p>
            <a:pPr algn="ctr"/>
            <a:r>
              <a:rPr lang="en-US" dirty="0">
                <a:latin typeface="CentraleSansRnd Light" pitchFamily="50" charset="0"/>
              </a:rPr>
              <a:t>p</a:t>
            </a:r>
            <a:r>
              <a:rPr lang="en-US" dirty="0" smtClean="0">
                <a:latin typeface="CentraleSansRnd Light" pitchFamily="50" charset="0"/>
              </a:rPr>
              <a:t>latform integration</a:t>
            </a:r>
            <a:endParaRPr lang="en-GB" dirty="0">
              <a:latin typeface="CentraleSansRnd Light" pitchFamily="50" charset="0"/>
            </a:endParaRPr>
          </a:p>
        </p:txBody>
      </p:sp>
    </p:spTree>
    <p:extLst>
      <p:ext uri="{BB962C8B-B14F-4D97-AF65-F5344CB8AC3E}">
        <p14:creationId xmlns:p14="http://schemas.microsoft.com/office/powerpoint/2010/main" val="31078430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ítulo 2"/>
          <p:cNvSpPr>
            <a:spLocks noGrp="1"/>
          </p:cNvSpPr>
          <p:nvPr>
            <p:ph type="title"/>
          </p:nvPr>
        </p:nvSpPr>
        <p:spPr/>
        <p:txBody>
          <a:bodyPr>
            <a:normAutofit/>
          </a:bodyPr>
          <a:lstStyle/>
          <a:p>
            <a:r>
              <a:rPr lang="es-ES" dirty="0" smtClean="0"/>
              <a:t>	</a:t>
            </a:r>
            <a:r>
              <a:rPr lang="es-ES" dirty="0" err="1" smtClean="0"/>
              <a:t>where</a:t>
            </a:r>
            <a:r>
              <a:rPr lang="es-ES" dirty="0" smtClean="0"/>
              <a:t> </a:t>
            </a:r>
            <a:r>
              <a:rPr lang="es-ES" dirty="0" err="1" smtClean="0"/>
              <a:t>we</a:t>
            </a:r>
            <a:r>
              <a:rPr lang="es-ES" dirty="0" smtClean="0"/>
              <a:t> stand</a:t>
            </a:r>
            <a:endParaRPr lang="en-GB" dirty="0"/>
          </a:p>
        </p:txBody>
      </p:sp>
      <p:sp>
        <p:nvSpPr>
          <p:cNvPr id="4" name="Marcador de Posição do Número do Diapositivo 3"/>
          <p:cNvSpPr>
            <a:spLocks noGrp="1"/>
          </p:cNvSpPr>
          <p:nvPr>
            <p:ph type="sldNum" sz="quarter" idx="12"/>
          </p:nvPr>
        </p:nvSpPr>
        <p:spPr/>
        <p:txBody>
          <a:bodyPr/>
          <a:lstStyle/>
          <a:p>
            <a:fld id="{021A999C-1B33-4782-B59D-D175658E75FD}" type="slidenum">
              <a:rPr lang="en-GB" smtClean="0"/>
              <a:t>13</a:t>
            </a:fld>
            <a:endParaRPr lang="en-GB"/>
          </a:p>
        </p:txBody>
      </p:sp>
      <p:pic>
        <p:nvPicPr>
          <p:cNvPr id="2" name="Imagem 1">
            <a:hlinkClick r:id="rId4"/>
          </p:cNvPr>
          <p:cNvPicPr>
            <a:picLocks noChangeAspect="1"/>
          </p:cNvPicPr>
          <p:nvPr/>
        </p:nvPicPr>
        <p:blipFill rotWithShape="1">
          <a:blip r:embed="rId5"/>
          <a:srcRect t="1476" b="7973"/>
          <a:stretch/>
        </p:blipFill>
        <p:spPr>
          <a:xfrm>
            <a:off x="0" y="2118946"/>
            <a:ext cx="12245238" cy="4044461"/>
          </a:xfrm>
          <a:prstGeom prst="rect">
            <a:avLst/>
          </a:prstGeom>
        </p:spPr>
      </p:pic>
    </p:spTree>
    <p:extLst>
      <p:ext uri="{BB962C8B-B14F-4D97-AF65-F5344CB8AC3E}">
        <p14:creationId xmlns:p14="http://schemas.microsoft.com/office/powerpoint/2010/main" val="428808000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1A999C-1B33-4782-B59D-D175658E75FD}" type="slidenum">
              <a:rPr lang="en-GB" smtClean="0"/>
              <a:t>14</a:t>
            </a:fld>
            <a:endParaRPr lang="en-GB"/>
          </a:p>
        </p:txBody>
      </p:sp>
      <p:sp>
        <p:nvSpPr>
          <p:cNvPr id="5" name="Textfeld 3"/>
          <p:cNvSpPr txBox="1">
            <a:spLocks noChangeArrowheads="1"/>
          </p:cNvSpPr>
          <p:nvPr/>
        </p:nvSpPr>
        <p:spPr bwMode="auto">
          <a:xfrm>
            <a:off x="2814694" y="1374844"/>
            <a:ext cx="7999040" cy="2646879"/>
          </a:xfrm>
          <a:prstGeom prst="rect">
            <a:avLst/>
          </a:prstGeom>
          <a:noFill/>
          <a:ln w="9525">
            <a:noFill/>
            <a:miter lim="800000"/>
            <a:headEnd/>
            <a:tailEnd/>
          </a:ln>
        </p:spPr>
        <p:txBody>
          <a:bodyPr wrap="square">
            <a:prstTxWarp prst="textNoShape">
              <a:avLst/>
            </a:prstTxWarp>
            <a:spAutoFit/>
          </a:bodyPr>
          <a:lstStyle/>
          <a:p>
            <a:pPr marL="457200" indent="-457200" algn="ctr"/>
            <a:r>
              <a:rPr lang="en-US" sz="3600" b="1" kern="1200" dirty="0">
                <a:solidFill>
                  <a:schemeClr val="tx1">
                    <a:lumMod val="65000"/>
                    <a:lumOff val="35000"/>
                  </a:schemeClr>
                </a:solidFill>
                <a:latin typeface="+mj-lt"/>
              </a:rPr>
              <a:t>HOW TO GET INVOLVED</a:t>
            </a:r>
          </a:p>
          <a:p>
            <a:pPr marL="457200" indent="-457200"/>
            <a:endParaRPr lang="en-US" kern="1200" dirty="0">
              <a:solidFill>
                <a:schemeClr val="tx1">
                  <a:lumMod val="65000"/>
                  <a:lumOff val="35000"/>
                </a:schemeClr>
              </a:solidFill>
              <a:latin typeface="+mj-lt"/>
            </a:endParaRPr>
          </a:p>
          <a:p>
            <a:pPr marL="1714500" lvl="3" indent="-342900">
              <a:buClr>
                <a:schemeClr val="tx1">
                  <a:lumMod val="65000"/>
                  <a:lumOff val="35000"/>
                </a:schemeClr>
              </a:buClr>
              <a:buFont typeface="Wingdings" panose="05000000000000000000" pitchFamily="2" charset="2"/>
              <a:buChar char="Ø"/>
            </a:pPr>
            <a:r>
              <a:rPr lang="en-US" sz="2800" b="1" kern="1200" dirty="0">
                <a:solidFill>
                  <a:srgbClr val="009A96"/>
                </a:solidFill>
                <a:latin typeface="+mj-lt"/>
              </a:rPr>
              <a:t>Visit</a:t>
            </a:r>
            <a:r>
              <a:rPr lang="en-US" sz="2800" kern="1200" dirty="0">
                <a:solidFill>
                  <a:schemeClr val="tx1">
                    <a:lumMod val="65000"/>
                    <a:lumOff val="35000"/>
                  </a:schemeClr>
                </a:solidFill>
                <a:latin typeface="+mj-lt"/>
              </a:rPr>
              <a:t> us on </a:t>
            </a:r>
            <a:r>
              <a:rPr lang="en-US" sz="2800" kern="1200" dirty="0">
                <a:solidFill>
                  <a:srgbClr val="72CB55"/>
                </a:solidFill>
                <a:latin typeface="+mj-lt"/>
              </a:rPr>
              <a:t>Citizenergy.eu</a:t>
            </a:r>
            <a:endParaRPr lang="en-US" sz="2800" kern="1200" dirty="0">
              <a:solidFill>
                <a:schemeClr val="tx1">
                  <a:lumMod val="65000"/>
                  <a:lumOff val="35000"/>
                </a:schemeClr>
              </a:solidFill>
              <a:latin typeface="+mj-lt"/>
            </a:endParaRPr>
          </a:p>
          <a:p>
            <a:pPr marL="1714500" lvl="3" indent="-342900">
              <a:buClr>
                <a:schemeClr val="tx1">
                  <a:lumMod val="65000"/>
                  <a:lumOff val="35000"/>
                </a:schemeClr>
              </a:buClr>
              <a:buFont typeface="Wingdings" panose="05000000000000000000" pitchFamily="2" charset="2"/>
              <a:buChar char="Ø"/>
            </a:pPr>
            <a:r>
              <a:rPr lang="en-US" sz="2800" b="1" kern="1200" dirty="0">
                <a:solidFill>
                  <a:srgbClr val="009A96"/>
                </a:solidFill>
                <a:latin typeface="+mj-lt"/>
              </a:rPr>
              <a:t>Join</a:t>
            </a:r>
            <a:r>
              <a:rPr lang="en-US" sz="2800" kern="1200" dirty="0">
                <a:solidFill>
                  <a:schemeClr val="tx1">
                    <a:lumMod val="65000"/>
                    <a:lumOff val="35000"/>
                  </a:schemeClr>
                </a:solidFill>
                <a:latin typeface="+mj-lt"/>
              </a:rPr>
              <a:t> us on social networks</a:t>
            </a:r>
          </a:p>
          <a:p>
            <a:pPr marL="1714500" lvl="3" indent="-342900">
              <a:buClr>
                <a:schemeClr val="tx1">
                  <a:lumMod val="65000"/>
                  <a:lumOff val="35000"/>
                </a:schemeClr>
              </a:buClr>
              <a:buFont typeface="Wingdings" panose="05000000000000000000" pitchFamily="2" charset="2"/>
              <a:buChar char="Ø"/>
            </a:pPr>
            <a:r>
              <a:rPr lang="en-US" sz="2800" b="1" kern="1200" dirty="0">
                <a:solidFill>
                  <a:srgbClr val="009A96"/>
                </a:solidFill>
                <a:latin typeface="+mj-lt"/>
              </a:rPr>
              <a:t>Subscribe</a:t>
            </a:r>
            <a:r>
              <a:rPr lang="en-US" sz="2800" kern="1200" dirty="0">
                <a:solidFill>
                  <a:schemeClr val="tx1">
                    <a:lumMod val="65000"/>
                    <a:lumOff val="35000"/>
                  </a:schemeClr>
                </a:solidFill>
                <a:latin typeface="+mj-lt"/>
              </a:rPr>
              <a:t> to our newsletter</a:t>
            </a:r>
          </a:p>
          <a:p>
            <a:pPr marL="1714500" lvl="3" indent="-342900">
              <a:buClr>
                <a:schemeClr val="tx1">
                  <a:lumMod val="65000"/>
                  <a:lumOff val="35000"/>
                </a:schemeClr>
              </a:buClr>
              <a:buFont typeface="Wingdings" panose="05000000000000000000" pitchFamily="2" charset="2"/>
              <a:buChar char="Ø"/>
            </a:pPr>
            <a:r>
              <a:rPr lang="en-US" sz="2800" b="1" kern="1200" dirty="0">
                <a:solidFill>
                  <a:srgbClr val="009A96"/>
                </a:solidFill>
                <a:latin typeface="+mj-lt"/>
              </a:rPr>
              <a:t>Spread the word </a:t>
            </a:r>
            <a:r>
              <a:rPr lang="en-US" sz="2800" kern="1200" dirty="0">
                <a:solidFill>
                  <a:schemeClr val="tx1">
                    <a:lumMod val="65000"/>
                    <a:lumOff val="35000"/>
                  </a:schemeClr>
                </a:solidFill>
                <a:latin typeface="+mj-lt"/>
              </a:rPr>
              <a:t>about </a:t>
            </a:r>
            <a:r>
              <a:rPr lang="en-US" sz="2800" kern="1200" dirty="0" err="1">
                <a:solidFill>
                  <a:schemeClr val="tx1">
                    <a:lumMod val="65000"/>
                    <a:lumOff val="35000"/>
                  </a:schemeClr>
                </a:solidFill>
                <a:latin typeface="+mj-lt"/>
              </a:rPr>
              <a:t>Citizenergy</a:t>
            </a:r>
            <a:endParaRPr lang="en-US" sz="2800" kern="1200" dirty="0">
              <a:solidFill>
                <a:schemeClr val="tx1">
                  <a:lumMod val="65000"/>
                  <a:lumOff val="35000"/>
                </a:schemeClr>
              </a:solidFill>
              <a:latin typeface="+mj-lt"/>
            </a:endParaRPr>
          </a:p>
        </p:txBody>
      </p:sp>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 r="40663"/>
          <a:stretch/>
        </p:blipFill>
        <p:spPr bwMode="auto">
          <a:xfrm>
            <a:off x="4283218" y="4288247"/>
            <a:ext cx="3691086" cy="1823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77203"/>
          <a:stretch/>
        </p:blipFill>
        <p:spPr bwMode="auto">
          <a:xfrm>
            <a:off x="8020397" y="4288247"/>
            <a:ext cx="1418109" cy="1823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1179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THANK YOU FOR YOUR ATTENTION!</a:t>
            </a:r>
            <a:endParaRPr lang="en-GB" dirty="0"/>
          </a:p>
        </p:txBody>
      </p:sp>
      <p:sp>
        <p:nvSpPr>
          <p:cNvPr id="4" name="Marcador de Posição do Número do Diapositivo 3"/>
          <p:cNvSpPr>
            <a:spLocks noGrp="1"/>
          </p:cNvSpPr>
          <p:nvPr>
            <p:ph type="sldNum" sz="quarter" idx="12"/>
          </p:nvPr>
        </p:nvSpPr>
        <p:spPr/>
        <p:txBody>
          <a:bodyPr/>
          <a:lstStyle/>
          <a:p>
            <a:fld id="{021A999C-1B33-4782-B59D-D175658E75FD}" type="slidenum">
              <a:rPr lang="en-GB" smtClean="0"/>
              <a:t>15</a:t>
            </a:fld>
            <a:endParaRPr lang="en-GB"/>
          </a:p>
        </p:txBody>
      </p:sp>
      <p:sp>
        <p:nvSpPr>
          <p:cNvPr id="5" name="Rectangle 3"/>
          <p:cNvSpPr>
            <a:spLocks noChangeArrowheads="1"/>
          </p:cNvSpPr>
          <p:nvPr/>
        </p:nvSpPr>
        <p:spPr bwMode="auto">
          <a:xfrm>
            <a:off x="6310204" y="2056467"/>
            <a:ext cx="4979618" cy="1446550"/>
          </a:xfrm>
          <a:prstGeom prst="rect">
            <a:avLst/>
          </a:prstGeom>
          <a:noFill/>
          <a:ln w="9525">
            <a:noFill/>
            <a:miter lim="800000"/>
            <a:headEnd/>
            <a:tailEnd/>
          </a:ln>
        </p:spPr>
        <p:txBody>
          <a:bodyPr wrap="square">
            <a:prstTxWarp prst="textNoShape">
              <a:avLst/>
            </a:prstTxWarp>
            <a:spAutoFit/>
          </a:bodyPr>
          <a:lstStyle/>
          <a:p>
            <a:endParaRPr lang="de-DE" sz="2000" dirty="0" smtClean="0">
              <a:solidFill>
                <a:srgbClr val="00A19C"/>
              </a:solidFill>
              <a:latin typeface="+mj-lt"/>
            </a:endParaRPr>
          </a:p>
          <a:p>
            <a:r>
              <a:rPr lang="de-DE" sz="3400" b="1" dirty="0" smtClean="0">
                <a:solidFill>
                  <a:srgbClr val="00A19C"/>
                </a:solidFill>
                <a:latin typeface="+mj-lt"/>
              </a:rPr>
              <a:t>Henrique </a:t>
            </a:r>
            <a:r>
              <a:rPr lang="de-DE" sz="3400" b="1" dirty="0" err="1" smtClean="0">
                <a:solidFill>
                  <a:srgbClr val="00A19C"/>
                </a:solidFill>
                <a:latin typeface="+mj-lt"/>
              </a:rPr>
              <a:t>Burnay</a:t>
            </a:r>
            <a:endParaRPr lang="de-DE" sz="3400" b="1" dirty="0" smtClean="0">
              <a:solidFill>
                <a:srgbClr val="00A19C"/>
              </a:solidFill>
              <a:latin typeface="+mj-lt"/>
            </a:endParaRPr>
          </a:p>
          <a:p>
            <a:r>
              <a:rPr lang="de-DE" sz="3400" b="1" dirty="0" err="1" smtClean="0">
                <a:solidFill>
                  <a:srgbClr val="00A19C"/>
                </a:solidFill>
                <a:latin typeface="+mj-lt"/>
              </a:rPr>
              <a:t>hburnay@eupportunity.eu</a:t>
            </a:r>
            <a:endParaRPr lang="de-DE" sz="3400" b="1" dirty="0">
              <a:solidFill>
                <a:srgbClr val="00A19C"/>
              </a:solidFill>
              <a:latin typeface="+mj-lt"/>
            </a:endParaRPr>
          </a:p>
        </p:txBody>
      </p:sp>
      <p:sp>
        <p:nvSpPr>
          <p:cNvPr id="6" name="Rechteck 1"/>
          <p:cNvSpPr/>
          <p:nvPr/>
        </p:nvSpPr>
        <p:spPr>
          <a:xfrm>
            <a:off x="7171911" y="4325628"/>
            <a:ext cx="3456384" cy="784830"/>
          </a:xfrm>
          <a:prstGeom prst="rect">
            <a:avLst/>
          </a:prstGeom>
        </p:spPr>
        <p:txBody>
          <a:bodyPr wrap="square">
            <a:spAutoFit/>
          </a:bodyPr>
          <a:lstStyle/>
          <a:p>
            <a:r>
              <a:rPr lang="en-GB" sz="900" dirty="0">
                <a:solidFill>
                  <a:schemeClr val="tx1">
                    <a:lumMod val="75000"/>
                    <a:lumOff val="25000"/>
                  </a:schemeClr>
                </a:solidFill>
              </a:rPr>
              <a:t>The sole responsibility for the content of this slides lies with the authors. It does not necessarily reflect the opinion of the European Union. Neither the EASME nor the European Commission are responsible for any use that may be made of the information contained therein.</a:t>
            </a:r>
            <a:endParaRPr lang="en-US" sz="900" dirty="0">
              <a:solidFill>
                <a:schemeClr val="tx1">
                  <a:lumMod val="75000"/>
                  <a:lumOff val="25000"/>
                </a:schemeClr>
              </a:solidFill>
            </a:endParaRPr>
          </a:p>
        </p:txBody>
      </p:sp>
      <p:pic>
        <p:nvPicPr>
          <p:cNvPr id="7" name="Picture 2" descr="P:\KB-Projekte\CITIZENERGY\WP6 Communication\Grafik\Logo\co-funded-iee-horiz_en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7792" y="3714716"/>
            <a:ext cx="2937470" cy="6109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better future"/>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66000"/>
                    </a14:imgEffect>
                    <a14:imgEffect>
                      <a14:brightnessContrast bright="20000"/>
                    </a14:imgEffect>
                  </a14:imgLayer>
                </a14:imgProps>
              </a:ext>
            </a:extLst>
          </a:blip>
          <a:srcRect l="13999" r="16238"/>
          <a:stretch/>
        </p:blipFill>
        <p:spPr bwMode="auto">
          <a:xfrm>
            <a:off x="1161616" y="1962075"/>
            <a:ext cx="3976490" cy="3805088"/>
          </a:xfrm>
          <a:prstGeom prst="rect">
            <a:avLst/>
          </a:prstGeom>
          <a:noFill/>
        </p:spPr>
      </p:pic>
    </p:spTree>
    <p:extLst>
      <p:ext uri="{BB962C8B-B14F-4D97-AF65-F5344CB8AC3E}">
        <p14:creationId xmlns:p14="http://schemas.microsoft.com/office/powerpoint/2010/main" val="23030470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err="1" smtClean="0"/>
              <a:t>What</a:t>
            </a:r>
            <a:r>
              <a:rPr lang="es-ES" dirty="0" smtClean="0"/>
              <a:t> </a:t>
            </a:r>
            <a:r>
              <a:rPr lang="es-ES" dirty="0" err="1" smtClean="0"/>
              <a:t>is</a:t>
            </a:r>
            <a:r>
              <a:rPr lang="es-ES" dirty="0" smtClean="0"/>
              <a:t> </a:t>
            </a:r>
            <a:r>
              <a:rPr lang="es-ES" dirty="0" err="1" smtClean="0"/>
              <a:t>the</a:t>
            </a:r>
            <a:r>
              <a:rPr lang="es-ES" dirty="0" smtClean="0"/>
              <a:t> </a:t>
            </a:r>
            <a:r>
              <a:rPr lang="es-ES" dirty="0" err="1" smtClean="0"/>
              <a:t>Citizenergy</a:t>
            </a:r>
            <a:r>
              <a:rPr lang="es-ES" dirty="0" smtClean="0"/>
              <a:t> </a:t>
            </a:r>
            <a:r>
              <a:rPr lang="es-ES" dirty="0" err="1" smtClean="0"/>
              <a:t>project</a:t>
            </a:r>
            <a:r>
              <a:rPr lang="es-ES" dirty="0" smtClean="0"/>
              <a:t>?</a:t>
            </a:r>
            <a:endParaRPr lang="en-GB" dirty="0"/>
          </a:p>
        </p:txBody>
      </p:sp>
      <p:sp>
        <p:nvSpPr>
          <p:cNvPr id="4" name="Marcador de Posição do Número do Diapositivo 3"/>
          <p:cNvSpPr>
            <a:spLocks noGrp="1"/>
          </p:cNvSpPr>
          <p:nvPr>
            <p:ph type="sldNum" sz="quarter" idx="12"/>
          </p:nvPr>
        </p:nvSpPr>
        <p:spPr/>
        <p:txBody>
          <a:bodyPr/>
          <a:lstStyle/>
          <a:p>
            <a:fld id="{021A999C-1B33-4782-B59D-D175658E75FD}" type="slidenum">
              <a:rPr lang="en-GB" smtClean="0"/>
              <a:t>2</a:t>
            </a:fld>
            <a:endParaRPr lang="en-GB"/>
          </a:p>
        </p:txBody>
      </p:sp>
      <p:pic>
        <p:nvPicPr>
          <p:cNvPr id="25" name="Grafik 10"/>
          <p:cNvPicPr>
            <a:picLocks noChangeAspect="1"/>
          </p:cNvPicPr>
          <p:nvPr/>
        </p:nvPicPr>
        <p:blipFill>
          <a:blip r:embed="rId3"/>
          <a:srcRect/>
          <a:stretch>
            <a:fillRect/>
          </a:stretch>
        </p:blipFill>
        <p:spPr bwMode="auto">
          <a:xfrm>
            <a:off x="6038490" y="3073504"/>
            <a:ext cx="4705003" cy="979409"/>
          </a:xfrm>
          <a:prstGeom prst="rect">
            <a:avLst/>
          </a:prstGeom>
          <a:noFill/>
          <a:ln w="9525">
            <a:noFill/>
            <a:miter lim="800000"/>
            <a:headEnd/>
            <a:tailEnd/>
          </a:ln>
        </p:spPr>
      </p:pic>
      <p:pic>
        <p:nvPicPr>
          <p:cNvPr id="27" name="Imagem 26"/>
          <p:cNvPicPr>
            <a:picLocks noChangeAspect="1"/>
          </p:cNvPicPr>
          <p:nvPr/>
        </p:nvPicPr>
        <p:blipFill>
          <a:blip r:embed="rId4"/>
          <a:stretch>
            <a:fillRect/>
          </a:stretch>
        </p:blipFill>
        <p:spPr>
          <a:xfrm>
            <a:off x="702335" y="2240927"/>
            <a:ext cx="4157889" cy="2998937"/>
          </a:xfrm>
          <a:prstGeom prst="rect">
            <a:avLst/>
          </a:prstGeom>
        </p:spPr>
      </p:pic>
    </p:spTree>
    <p:extLst>
      <p:ext uri="{BB962C8B-B14F-4D97-AF65-F5344CB8AC3E}">
        <p14:creationId xmlns:p14="http://schemas.microsoft.com/office/powerpoint/2010/main" val="7331280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Número do Diapositivo 3"/>
          <p:cNvSpPr>
            <a:spLocks noGrp="1"/>
          </p:cNvSpPr>
          <p:nvPr>
            <p:ph type="sldNum" sz="quarter" idx="12"/>
          </p:nvPr>
        </p:nvSpPr>
        <p:spPr/>
        <p:txBody>
          <a:bodyPr/>
          <a:lstStyle/>
          <a:p>
            <a:fld id="{021A999C-1B33-4782-B59D-D175658E75FD}" type="slidenum">
              <a:rPr lang="en-GB" smtClean="0"/>
              <a:t>3</a:t>
            </a:fld>
            <a:endParaRPr lang="en-GB"/>
          </a:p>
        </p:txBody>
      </p:sp>
      <p:sp>
        <p:nvSpPr>
          <p:cNvPr id="25" name="Textfeld 4"/>
          <p:cNvSpPr txBox="1">
            <a:spLocks noChangeArrowheads="1"/>
          </p:cNvSpPr>
          <p:nvPr/>
        </p:nvSpPr>
        <p:spPr bwMode="auto">
          <a:xfrm>
            <a:off x="1575517" y="1482035"/>
            <a:ext cx="8676344" cy="3339375"/>
          </a:xfrm>
          <a:prstGeom prst="rect">
            <a:avLst/>
          </a:prstGeom>
          <a:noFill/>
          <a:ln w="9525">
            <a:noFill/>
            <a:miter lim="800000"/>
            <a:headEnd/>
            <a:tailEnd/>
          </a:ln>
        </p:spPr>
        <p:txBody>
          <a:bodyPr wrap="square">
            <a:prstTxWarp prst="textNoShape">
              <a:avLst/>
            </a:prstTxWarp>
            <a:spAutoFit/>
          </a:bodyPr>
          <a:lstStyle/>
          <a:p>
            <a:pPr marL="342900" indent="-342900" algn="r"/>
            <a:r>
              <a:rPr lang="en-US" sz="2400" b="1" dirty="0">
                <a:solidFill>
                  <a:srgbClr val="009A96"/>
                </a:solidFill>
              </a:rPr>
              <a:t>14 EUROPEAN PARTNERS: </a:t>
            </a:r>
          </a:p>
          <a:p>
            <a:pPr marL="342900" indent="-342900" algn="r"/>
            <a:r>
              <a:rPr lang="en-US" sz="2400" b="1" dirty="0">
                <a:solidFill>
                  <a:schemeClr val="tx1">
                    <a:lumMod val="65000"/>
                    <a:lumOff val="35000"/>
                  </a:schemeClr>
                </a:solidFill>
              </a:rPr>
              <a:t>RES promoters &amp; initiatives, </a:t>
            </a:r>
          </a:p>
          <a:p>
            <a:pPr marL="342900" indent="-342900" algn="r"/>
            <a:r>
              <a:rPr lang="en-US" sz="2400" b="1" dirty="0">
                <a:solidFill>
                  <a:schemeClr val="tx1">
                    <a:lumMod val="65000"/>
                    <a:lumOff val="35000"/>
                  </a:schemeClr>
                </a:solidFill>
              </a:rPr>
              <a:t>financial &amp; legal experts, </a:t>
            </a:r>
          </a:p>
          <a:p>
            <a:pPr marL="342900" indent="-342900" algn="r"/>
            <a:r>
              <a:rPr lang="en-US" sz="2400" b="1" dirty="0">
                <a:solidFill>
                  <a:schemeClr val="tx1">
                    <a:lumMod val="65000"/>
                    <a:lumOff val="35000"/>
                  </a:schemeClr>
                </a:solidFill>
              </a:rPr>
              <a:t>NGOs &amp; development </a:t>
            </a:r>
            <a:r>
              <a:rPr lang="en-US" sz="2400" b="1" dirty="0" smtClean="0">
                <a:solidFill>
                  <a:schemeClr val="tx1">
                    <a:lumMod val="65000"/>
                    <a:lumOff val="35000"/>
                  </a:schemeClr>
                </a:solidFill>
              </a:rPr>
              <a:t>agencies</a:t>
            </a:r>
            <a:endParaRPr lang="de-DE" sz="2100" b="1" dirty="0"/>
          </a:p>
          <a:p>
            <a:pPr marL="171450" indent="-171450" algn="ctr"/>
            <a:endParaRPr lang="de-DE" sz="2100" b="1" dirty="0"/>
          </a:p>
          <a:p>
            <a:pPr marL="171450" indent="-171450" algn="ctr"/>
            <a:r>
              <a:rPr lang="de-DE" sz="2600" b="1" dirty="0"/>
              <a:t>“...to boost effective citizen engagement </a:t>
            </a:r>
          </a:p>
          <a:p>
            <a:pPr marL="171450" indent="-171450" algn="ctr"/>
            <a:r>
              <a:rPr lang="de-DE" sz="2600" b="1" dirty="0"/>
              <a:t>and investment in sustainable energy„</a:t>
            </a:r>
            <a:endParaRPr lang="de-DE" sz="2600" b="1" dirty="0">
              <a:latin typeface="Courier" pitchFamily="-72" charset="0"/>
            </a:endParaRPr>
          </a:p>
          <a:p>
            <a:pPr marL="342900" indent="-342900" algn="ctr"/>
            <a:endParaRPr lang="de-DE" sz="2100" dirty="0">
              <a:solidFill>
                <a:schemeClr val="tx1">
                  <a:lumMod val="65000"/>
                  <a:lumOff val="35000"/>
                </a:schemeClr>
              </a:solidFill>
              <a:latin typeface="+mj-lt"/>
            </a:endParaRPr>
          </a:p>
          <a:p>
            <a:pPr marL="342900" indent="-342900"/>
            <a:r>
              <a:rPr lang="de-DE" sz="2100" dirty="0">
                <a:solidFill>
                  <a:schemeClr val="tx1">
                    <a:lumMod val="65000"/>
                    <a:lumOff val="35000"/>
                  </a:schemeClr>
                </a:solidFill>
                <a:latin typeface="+mj-lt"/>
              </a:rPr>
              <a:t> </a:t>
            </a:r>
          </a:p>
        </p:txBody>
      </p:sp>
      <p:pic>
        <p:nvPicPr>
          <p:cNvPr id="26" name="Grafik 10"/>
          <p:cNvPicPr>
            <a:picLocks noChangeAspect="1"/>
          </p:cNvPicPr>
          <p:nvPr/>
        </p:nvPicPr>
        <p:blipFill>
          <a:blip r:embed="rId3"/>
          <a:srcRect/>
          <a:stretch>
            <a:fillRect/>
          </a:stretch>
        </p:blipFill>
        <p:spPr bwMode="auto">
          <a:xfrm>
            <a:off x="624783" y="1545814"/>
            <a:ext cx="4876706" cy="1015151"/>
          </a:xfrm>
          <a:prstGeom prst="rect">
            <a:avLst/>
          </a:prstGeom>
          <a:noFill/>
          <a:ln w="9525">
            <a:noFill/>
            <a:miter lim="800000"/>
            <a:headEnd/>
            <a:tailEnd/>
          </a:ln>
        </p:spPr>
      </p:pic>
      <p:pic>
        <p:nvPicPr>
          <p:cNvPr id="27" name="Picture 26"/>
          <p:cNvPicPr/>
          <p:nvPr/>
        </p:nvPicPr>
        <p:blipFill>
          <a:blip r:embed="rId4">
            <a:clrChange>
              <a:clrFrom>
                <a:srgbClr val="F9FDFF"/>
              </a:clrFrom>
              <a:clrTo>
                <a:srgbClr val="F9FDFF">
                  <a:alpha val="0"/>
                </a:srgbClr>
              </a:clrTo>
            </a:clrChange>
          </a:blip>
          <a:srcRect l="13970" t="25155" r="82246" b="61615"/>
          <a:stretch>
            <a:fillRect/>
          </a:stretch>
        </p:blipFill>
        <p:spPr bwMode="auto">
          <a:xfrm>
            <a:off x="5218048" y="5144150"/>
            <a:ext cx="580143" cy="682499"/>
          </a:xfrm>
          <a:prstGeom prst="rect">
            <a:avLst/>
          </a:prstGeom>
          <a:noFill/>
          <a:ln w="9525">
            <a:noFill/>
            <a:miter lim="800000"/>
            <a:headEnd/>
            <a:tailEnd/>
          </a:ln>
        </p:spPr>
      </p:pic>
      <p:pic>
        <p:nvPicPr>
          <p:cNvPr id="28" name="Picture 5"/>
          <p:cNvPicPr/>
          <p:nvPr/>
        </p:nvPicPr>
        <p:blipFill>
          <a:blip r:embed="rId5">
            <a:biLevel thresh="50000"/>
          </a:blip>
          <a:srcRect l="5440" t="25515" r="91983" b="65980"/>
          <a:stretch>
            <a:fillRect/>
          </a:stretch>
        </p:blipFill>
        <p:spPr bwMode="auto">
          <a:xfrm>
            <a:off x="2450497" y="4495444"/>
            <a:ext cx="529689" cy="543247"/>
          </a:xfrm>
          <a:prstGeom prst="rect">
            <a:avLst/>
          </a:prstGeom>
          <a:noFill/>
          <a:ln w="9525">
            <a:noFill/>
            <a:miter lim="800000"/>
            <a:headEnd/>
            <a:tailEnd/>
          </a:ln>
        </p:spPr>
      </p:pic>
      <p:pic>
        <p:nvPicPr>
          <p:cNvPr id="29" name="Picture 6" descr="Green Crowding Logo"/>
          <p:cNvPicPr/>
          <p:nvPr/>
        </p:nvPicPr>
        <p:blipFill>
          <a:blip r:embed="rId6"/>
          <a:srcRect r="60020"/>
          <a:stretch>
            <a:fillRect/>
          </a:stretch>
        </p:blipFill>
        <p:spPr bwMode="auto">
          <a:xfrm>
            <a:off x="6576954" y="4548322"/>
            <a:ext cx="437198" cy="450056"/>
          </a:xfrm>
          <a:prstGeom prst="rect">
            <a:avLst/>
          </a:prstGeom>
          <a:noFill/>
        </p:spPr>
      </p:pic>
      <p:pic>
        <p:nvPicPr>
          <p:cNvPr id="30" name="Picture 7" descr="https://www.somenergia.coop/templates/somenergia/images/logo_web.jpg"/>
          <p:cNvPicPr/>
          <p:nvPr/>
        </p:nvPicPr>
        <p:blipFill>
          <a:blip r:embed="rId7"/>
          <a:srcRect l="9651" r="19576"/>
          <a:stretch>
            <a:fillRect/>
          </a:stretch>
        </p:blipFill>
        <p:spPr bwMode="auto">
          <a:xfrm>
            <a:off x="9337258" y="4460606"/>
            <a:ext cx="707231" cy="542925"/>
          </a:xfrm>
          <a:prstGeom prst="rect">
            <a:avLst/>
          </a:prstGeom>
          <a:noFill/>
        </p:spPr>
      </p:pic>
      <p:pic>
        <p:nvPicPr>
          <p:cNvPr id="31" name="Picture 8" descr="http://www.europecrowdfunding.org/resources/Pictures/ecn_logo_rgb_colour.jpg?t=1366962130178"/>
          <p:cNvPicPr/>
          <p:nvPr/>
        </p:nvPicPr>
        <p:blipFill>
          <a:blip r:embed="rId8"/>
          <a:srcRect r="1531"/>
          <a:stretch>
            <a:fillRect/>
          </a:stretch>
        </p:blipFill>
        <p:spPr bwMode="auto">
          <a:xfrm>
            <a:off x="7658156" y="5205993"/>
            <a:ext cx="1210145" cy="522242"/>
          </a:xfrm>
          <a:prstGeom prst="rect">
            <a:avLst/>
          </a:prstGeom>
          <a:noFill/>
        </p:spPr>
      </p:pic>
      <p:pic>
        <p:nvPicPr>
          <p:cNvPr id="32" name="Picture 9" descr="http://www.activecitizenship.net/templates/cittadinanzattiva/images/cittadinanzattiva-logo.gif"/>
          <p:cNvPicPr/>
          <p:nvPr/>
        </p:nvPicPr>
        <p:blipFill>
          <a:blip r:embed="rId9"/>
          <a:srcRect l="3877" t="5600" b="10401"/>
          <a:stretch>
            <a:fillRect/>
          </a:stretch>
        </p:blipFill>
        <p:spPr bwMode="auto">
          <a:xfrm>
            <a:off x="7487886" y="4365788"/>
            <a:ext cx="977864" cy="657427"/>
          </a:xfrm>
          <a:prstGeom prst="rect">
            <a:avLst/>
          </a:prstGeom>
          <a:noFill/>
        </p:spPr>
      </p:pic>
      <p:pic>
        <p:nvPicPr>
          <p:cNvPr id="33" name="Picture 10" descr="http://www.eurada.org/templates/eurada/images/bannerlogo.gif"/>
          <p:cNvPicPr/>
          <p:nvPr/>
        </p:nvPicPr>
        <p:blipFill>
          <a:blip r:embed="rId10">
            <a:clrChange>
              <a:clrFrom>
                <a:srgbClr val="3399CC"/>
              </a:clrFrom>
              <a:clrTo>
                <a:srgbClr val="3399CC">
                  <a:alpha val="0"/>
                </a:srgbClr>
              </a:clrTo>
            </a:clrChange>
          </a:blip>
          <a:srcRect t="6936" r="90353" b="16772"/>
          <a:stretch>
            <a:fillRect/>
          </a:stretch>
        </p:blipFill>
        <p:spPr bwMode="auto">
          <a:xfrm>
            <a:off x="5250129" y="4454739"/>
            <a:ext cx="514350" cy="535781"/>
          </a:xfrm>
          <a:prstGeom prst="rect">
            <a:avLst/>
          </a:prstGeom>
          <a:noFill/>
        </p:spPr>
      </p:pic>
      <p:pic>
        <p:nvPicPr>
          <p:cNvPr id="34" name="Picture 11" descr="Bild mit Wolken am Himmel und mit Logo Klimabuendnis"/>
          <p:cNvPicPr/>
          <p:nvPr/>
        </p:nvPicPr>
        <p:blipFill>
          <a:blip r:embed="rId11"/>
          <a:srcRect r="83129" b="4707"/>
          <a:stretch>
            <a:fillRect/>
          </a:stretch>
        </p:blipFill>
        <p:spPr bwMode="auto">
          <a:xfrm>
            <a:off x="6266173" y="5144149"/>
            <a:ext cx="933353" cy="670148"/>
          </a:xfrm>
          <a:prstGeom prst="rect">
            <a:avLst/>
          </a:prstGeom>
          <a:noFill/>
        </p:spPr>
      </p:pic>
      <p:pic>
        <p:nvPicPr>
          <p:cNvPr id="35" name="Picture 12" descr="UNDP"/>
          <p:cNvPicPr/>
          <p:nvPr/>
        </p:nvPicPr>
        <p:blipFill>
          <a:blip r:embed="rId12"/>
          <a:srcRect/>
          <a:stretch>
            <a:fillRect/>
          </a:stretch>
        </p:blipFill>
        <p:spPr bwMode="auto">
          <a:xfrm>
            <a:off x="993700" y="4802097"/>
            <a:ext cx="450056" cy="885825"/>
          </a:xfrm>
          <a:prstGeom prst="rect">
            <a:avLst/>
          </a:prstGeom>
          <a:noFill/>
        </p:spPr>
      </p:pic>
      <p:pic>
        <p:nvPicPr>
          <p:cNvPr id="36" name="Picture 13" descr="http://www.eupportunity.eu/img/logo.gif"/>
          <p:cNvPicPr/>
          <p:nvPr/>
        </p:nvPicPr>
        <p:blipFill>
          <a:blip r:embed="rId13"/>
          <a:srcRect/>
          <a:stretch>
            <a:fillRect/>
          </a:stretch>
        </p:blipFill>
        <p:spPr bwMode="auto">
          <a:xfrm>
            <a:off x="3520744" y="4545315"/>
            <a:ext cx="1317751" cy="392848"/>
          </a:xfrm>
          <a:prstGeom prst="rect">
            <a:avLst/>
          </a:prstGeom>
          <a:noFill/>
        </p:spPr>
      </p:pic>
      <p:pic>
        <p:nvPicPr>
          <p:cNvPr id="37" name="Picture 14" descr="Logotipo da USC"/>
          <p:cNvPicPr/>
          <p:nvPr/>
        </p:nvPicPr>
        <p:blipFill>
          <a:blip r:embed="rId14"/>
          <a:srcRect/>
          <a:stretch>
            <a:fillRect/>
          </a:stretch>
        </p:blipFill>
        <p:spPr bwMode="auto">
          <a:xfrm>
            <a:off x="9220113" y="5267025"/>
            <a:ext cx="942975" cy="407194"/>
          </a:xfrm>
          <a:prstGeom prst="rect">
            <a:avLst/>
          </a:prstGeom>
          <a:noFill/>
        </p:spPr>
      </p:pic>
      <p:pic>
        <p:nvPicPr>
          <p:cNvPr id="38" name="Picture 6" descr="http://boaenergia.pt/wp-content/uploads/2014/04/logoretina.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0931" t="10689" r="13601" b="10069"/>
          <a:stretch/>
        </p:blipFill>
        <p:spPr bwMode="auto">
          <a:xfrm>
            <a:off x="3970350" y="5066182"/>
            <a:ext cx="769673" cy="76967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http://www.windvogel.nl/wp-content/uploads/2012/06/Logo-De-Windvogel-rond1.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45539" y="5332333"/>
            <a:ext cx="1438363" cy="402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1203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Número do Diapositivo 3"/>
          <p:cNvSpPr>
            <a:spLocks noGrp="1"/>
          </p:cNvSpPr>
          <p:nvPr>
            <p:ph type="sldNum" sz="quarter" idx="12"/>
          </p:nvPr>
        </p:nvSpPr>
        <p:spPr/>
        <p:txBody>
          <a:bodyPr/>
          <a:lstStyle/>
          <a:p>
            <a:fld id="{021A999C-1B33-4782-B59D-D175658E75FD}" type="slidenum">
              <a:rPr lang="en-GB" smtClean="0"/>
              <a:t>4</a:t>
            </a:fld>
            <a:endParaRPr lang="en-GB"/>
          </a:p>
        </p:txBody>
      </p:sp>
      <p:sp>
        <p:nvSpPr>
          <p:cNvPr id="9" name="Título 2"/>
          <p:cNvSpPr>
            <a:spLocks noGrp="1"/>
          </p:cNvSpPr>
          <p:nvPr>
            <p:ph type="title"/>
          </p:nvPr>
        </p:nvSpPr>
        <p:spPr>
          <a:xfrm>
            <a:off x="838200" y="1356260"/>
            <a:ext cx="10515600" cy="643460"/>
          </a:xfrm>
        </p:spPr>
        <p:txBody>
          <a:bodyPr>
            <a:normAutofit/>
          </a:bodyPr>
          <a:lstStyle/>
          <a:p>
            <a:r>
              <a:rPr lang="es-ES" dirty="0" smtClean="0"/>
              <a:t>More </a:t>
            </a:r>
            <a:r>
              <a:rPr lang="es-ES" dirty="0" err="1" smtClean="0"/>
              <a:t>citizen</a:t>
            </a:r>
            <a:r>
              <a:rPr lang="es-ES" dirty="0"/>
              <a:t> </a:t>
            </a:r>
            <a:r>
              <a:rPr lang="es-ES" dirty="0" err="1" smtClean="0"/>
              <a:t>investment</a:t>
            </a:r>
            <a:endParaRPr lang="en-GB" dirty="0"/>
          </a:p>
        </p:txBody>
      </p:sp>
      <p:sp>
        <p:nvSpPr>
          <p:cNvPr id="6" name="Título 2"/>
          <p:cNvSpPr txBox="1">
            <a:spLocks/>
          </p:cNvSpPr>
          <p:nvPr/>
        </p:nvSpPr>
        <p:spPr>
          <a:xfrm>
            <a:off x="757687" y="2561082"/>
            <a:ext cx="10515600" cy="3140977"/>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b="1" i="0" kern="1200" baseline="0">
                <a:solidFill>
                  <a:schemeClr val="tx1"/>
                </a:solidFill>
                <a:latin typeface="CentraleSansRnd Light" pitchFamily="50" charset="0"/>
                <a:ea typeface="+mj-ea"/>
                <a:cs typeface="+mj-cs"/>
              </a:defRPr>
            </a:lvl1pPr>
          </a:lstStyle>
          <a:p>
            <a:pPr marL="742950" indent="-742950">
              <a:spcBef>
                <a:spcPts val="600"/>
              </a:spcBef>
              <a:spcAft>
                <a:spcPts val="1200"/>
              </a:spcAft>
              <a:buFont typeface="+mj-lt"/>
              <a:buAutoNum type="arabicPeriod"/>
            </a:pPr>
            <a:r>
              <a:rPr lang="es-ES" sz="3600" b="0" dirty="0" err="1"/>
              <a:t>N</a:t>
            </a:r>
            <a:r>
              <a:rPr lang="es-ES" sz="3600" b="0" dirty="0" err="1" smtClean="0"/>
              <a:t>ot</a:t>
            </a:r>
            <a:r>
              <a:rPr lang="es-ES" sz="3600" b="0" dirty="0" smtClean="0"/>
              <a:t> </a:t>
            </a:r>
            <a:r>
              <a:rPr lang="es-ES" sz="3600" b="0" dirty="0" err="1" smtClean="0"/>
              <a:t>enough</a:t>
            </a:r>
            <a:r>
              <a:rPr lang="es-ES" sz="3600" b="0" dirty="0" smtClean="0"/>
              <a:t> </a:t>
            </a:r>
            <a:r>
              <a:rPr lang="es-ES" sz="3600" b="0" dirty="0" err="1" smtClean="0"/>
              <a:t>people</a:t>
            </a:r>
            <a:r>
              <a:rPr lang="es-ES" sz="3600" b="0" dirty="0" smtClean="0"/>
              <a:t> </a:t>
            </a:r>
            <a:r>
              <a:rPr lang="es-ES" sz="3600" dirty="0" err="1" smtClean="0"/>
              <a:t>reached</a:t>
            </a:r>
            <a:endParaRPr lang="es-ES" sz="3600" dirty="0" smtClean="0"/>
          </a:p>
          <a:p>
            <a:pPr marL="742950" indent="-742950">
              <a:spcBef>
                <a:spcPts val="600"/>
              </a:spcBef>
              <a:spcAft>
                <a:spcPts val="1200"/>
              </a:spcAft>
              <a:buFont typeface="+mj-lt"/>
              <a:buAutoNum type="arabicPeriod"/>
            </a:pPr>
            <a:r>
              <a:rPr lang="es-ES" sz="3600" b="0" dirty="0" err="1"/>
              <a:t>I</a:t>
            </a:r>
            <a:r>
              <a:rPr lang="es-ES" sz="3600" b="0" dirty="0" err="1" smtClean="0"/>
              <a:t>nvestment</a:t>
            </a:r>
            <a:r>
              <a:rPr lang="es-ES" sz="3600" b="0" dirty="0" smtClean="0"/>
              <a:t> pace </a:t>
            </a:r>
            <a:r>
              <a:rPr lang="es-ES" sz="3600" dirty="0" err="1" smtClean="0"/>
              <a:t>too</a:t>
            </a:r>
            <a:r>
              <a:rPr lang="es-ES" sz="3600" dirty="0" smtClean="0"/>
              <a:t> </a:t>
            </a:r>
            <a:r>
              <a:rPr lang="es-ES" sz="3600" dirty="0" err="1" smtClean="0"/>
              <a:t>slow</a:t>
            </a:r>
            <a:endParaRPr lang="es-ES" sz="3600" dirty="0" smtClean="0"/>
          </a:p>
          <a:p>
            <a:pPr marL="742950" indent="-742950">
              <a:spcBef>
                <a:spcPts val="600"/>
              </a:spcBef>
              <a:spcAft>
                <a:spcPts val="1200"/>
              </a:spcAft>
              <a:buFont typeface="+mj-lt"/>
              <a:buAutoNum type="arabicPeriod"/>
            </a:pPr>
            <a:r>
              <a:rPr lang="es-ES" sz="3600" b="0" dirty="0" err="1"/>
              <a:t>C</a:t>
            </a:r>
            <a:r>
              <a:rPr lang="es-ES" sz="3600" b="0" dirty="0" err="1" smtClean="0"/>
              <a:t>ampaign</a:t>
            </a:r>
            <a:r>
              <a:rPr lang="es-ES" sz="3600" b="0" dirty="0" smtClean="0"/>
              <a:t> </a:t>
            </a:r>
            <a:r>
              <a:rPr lang="es-ES" sz="3600" dirty="0" err="1" smtClean="0"/>
              <a:t>not</a:t>
            </a:r>
            <a:r>
              <a:rPr lang="es-ES" sz="3600" dirty="0" smtClean="0"/>
              <a:t> </a:t>
            </a:r>
            <a:r>
              <a:rPr lang="es-ES" sz="3600" dirty="0" err="1" smtClean="0"/>
              <a:t>convincing</a:t>
            </a:r>
            <a:endParaRPr lang="es-ES" sz="3600" dirty="0" smtClean="0"/>
          </a:p>
          <a:p>
            <a:pPr marL="742950" indent="-742950">
              <a:spcBef>
                <a:spcPts val="600"/>
              </a:spcBef>
              <a:spcAft>
                <a:spcPts val="1200"/>
              </a:spcAft>
              <a:buFont typeface="+mj-lt"/>
              <a:buAutoNum type="arabicPeriod"/>
            </a:pPr>
            <a:r>
              <a:rPr lang="es-ES" sz="3600" b="0" dirty="0" err="1"/>
              <a:t>I</a:t>
            </a:r>
            <a:r>
              <a:rPr lang="es-ES" sz="3600" b="0" dirty="0" err="1" smtClean="0"/>
              <a:t>nvestors</a:t>
            </a:r>
            <a:r>
              <a:rPr lang="es-ES" sz="3600" b="0" dirty="0" smtClean="0"/>
              <a:t> </a:t>
            </a:r>
            <a:r>
              <a:rPr lang="es-ES" sz="3600" dirty="0" err="1"/>
              <a:t>not</a:t>
            </a:r>
            <a:r>
              <a:rPr lang="es-ES" sz="3600" dirty="0"/>
              <a:t> </a:t>
            </a:r>
            <a:r>
              <a:rPr lang="es-ES" sz="3600" dirty="0" err="1"/>
              <a:t>allowed</a:t>
            </a:r>
            <a:r>
              <a:rPr lang="es-ES" sz="3600" dirty="0"/>
              <a:t> </a:t>
            </a:r>
            <a:r>
              <a:rPr lang="es-ES" sz="3600" b="0" dirty="0"/>
              <a:t>to </a:t>
            </a:r>
            <a:r>
              <a:rPr lang="es-ES" sz="3600" b="0" dirty="0" err="1"/>
              <a:t>invest</a:t>
            </a:r>
            <a:endParaRPr lang="es-ES" sz="3600" b="0" dirty="0"/>
          </a:p>
          <a:p>
            <a:pPr marL="742950" indent="-742950">
              <a:spcBef>
                <a:spcPts val="600"/>
              </a:spcBef>
              <a:spcAft>
                <a:spcPts val="600"/>
              </a:spcAft>
              <a:buFont typeface="+mj-lt"/>
              <a:buAutoNum type="arabicPeriod"/>
            </a:pPr>
            <a:endParaRPr lang="es-ES" sz="3600" dirty="0" smtClean="0"/>
          </a:p>
        </p:txBody>
      </p:sp>
    </p:spTree>
    <p:extLst>
      <p:ext uri="{BB962C8B-B14F-4D97-AF65-F5344CB8AC3E}">
        <p14:creationId xmlns:p14="http://schemas.microsoft.com/office/powerpoint/2010/main" val="33872960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1A999C-1B33-4782-B59D-D175658E75FD}" type="slidenum">
              <a:rPr lang="en-GB" smtClean="0"/>
              <a:t>5</a:t>
            </a:fld>
            <a:endParaRPr lang="en-GB"/>
          </a:p>
        </p:txBody>
      </p:sp>
      <p:sp>
        <p:nvSpPr>
          <p:cNvPr id="5" name="Retângulo 10"/>
          <p:cNvSpPr/>
          <p:nvPr/>
        </p:nvSpPr>
        <p:spPr>
          <a:xfrm>
            <a:off x="1330586" y="1290673"/>
            <a:ext cx="9233462" cy="5366854"/>
          </a:xfrm>
          <a:prstGeom prst="rect">
            <a:avLst/>
          </a:prstGeom>
        </p:spPr>
        <p:txBody>
          <a:bodyPr wrap="square">
            <a:spAutoFit/>
          </a:bodyPr>
          <a:lstStyle/>
          <a:p>
            <a:pPr algn="ctr">
              <a:spcBef>
                <a:spcPts val="450"/>
              </a:spcBef>
              <a:spcAft>
                <a:spcPts val="900"/>
              </a:spcAft>
            </a:pPr>
            <a:r>
              <a:rPr lang="es-ES" sz="2600" b="1" dirty="0">
                <a:latin typeface="Calibri"/>
                <a:cs typeface="Calibri"/>
              </a:rPr>
              <a:t>A </a:t>
            </a:r>
            <a:r>
              <a:rPr lang="es-ES" sz="2600" b="1" dirty="0" err="1">
                <a:latin typeface="Calibri"/>
                <a:cs typeface="Calibri"/>
              </a:rPr>
              <a:t>platform</a:t>
            </a:r>
            <a:r>
              <a:rPr lang="es-ES" sz="2600" b="1" dirty="0">
                <a:latin typeface="Calibri"/>
                <a:cs typeface="Calibri"/>
              </a:rPr>
              <a:t> </a:t>
            </a:r>
            <a:r>
              <a:rPr lang="es-ES" sz="2600" b="1" dirty="0" err="1">
                <a:latin typeface="Calibri"/>
                <a:cs typeface="Calibri"/>
              </a:rPr>
              <a:t>to</a:t>
            </a:r>
            <a:r>
              <a:rPr lang="es-ES" sz="2600" b="1" dirty="0">
                <a:latin typeface="Calibri"/>
                <a:cs typeface="Calibri"/>
              </a:rPr>
              <a:t> </a:t>
            </a:r>
            <a:r>
              <a:rPr lang="es-ES" sz="2600" b="1" dirty="0" err="1" smtClean="0">
                <a:latin typeface="Calibri"/>
                <a:cs typeface="Calibri"/>
              </a:rPr>
              <a:t>help</a:t>
            </a:r>
            <a:r>
              <a:rPr lang="es-ES" sz="2600" b="1" dirty="0" smtClean="0">
                <a:latin typeface="Calibri"/>
                <a:cs typeface="Calibri"/>
              </a:rPr>
              <a:t>:</a:t>
            </a:r>
            <a:endParaRPr lang="en-GB" sz="2600" b="1" dirty="0">
              <a:latin typeface="Calibri"/>
              <a:cs typeface="Calibri"/>
            </a:endParaRPr>
          </a:p>
          <a:p>
            <a:pPr marL="514350" indent="-514350" algn="ctr">
              <a:spcBef>
                <a:spcPts val="450"/>
              </a:spcBef>
              <a:spcAft>
                <a:spcPts val="900"/>
              </a:spcAft>
              <a:buFont typeface="+mj-lt"/>
              <a:buAutoNum type="arabicPeriod"/>
            </a:pPr>
            <a:r>
              <a:rPr lang="en-US" sz="2600" b="1" dirty="0" smtClean="0">
                <a:latin typeface="Calibri"/>
                <a:cs typeface="Calibri"/>
              </a:rPr>
              <a:t>citizens </a:t>
            </a:r>
            <a:r>
              <a:rPr lang="en-US" sz="2600" b="1" dirty="0">
                <a:latin typeface="Calibri"/>
                <a:cs typeface="Calibri"/>
              </a:rPr>
              <a:t>identify investment opportunities in renewable energy in any part of </a:t>
            </a:r>
            <a:r>
              <a:rPr lang="en-US" sz="2600" b="1" dirty="0" smtClean="0">
                <a:latin typeface="Calibri"/>
                <a:cs typeface="Calibri"/>
              </a:rPr>
              <a:t>Europe</a:t>
            </a:r>
          </a:p>
          <a:p>
            <a:pPr marL="514350" indent="-514350" algn="ctr">
              <a:spcBef>
                <a:spcPts val="450"/>
              </a:spcBef>
              <a:spcAft>
                <a:spcPts val="900"/>
              </a:spcAft>
              <a:buFont typeface="+mj-lt"/>
              <a:buAutoNum type="arabicPeriod"/>
            </a:pPr>
            <a:r>
              <a:rPr lang="en-US" sz="2600" b="1" dirty="0" smtClean="0">
                <a:latin typeface="Calibri"/>
                <a:cs typeface="Calibri"/>
              </a:rPr>
              <a:t>crowdfunding </a:t>
            </a:r>
            <a:r>
              <a:rPr lang="en-US" sz="2600" b="1" dirty="0">
                <a:latin typeface="Calibri"/>
                <a:cs typeface="Calibri"/>
              </a:rPr>
              <a:t>platforms and community projects build trust and reach a larger audience</a:t>
            </a:r>
          </a:p>
          <a:p>
            <a:pPr marL="514350" indent="-514350" algn="ctr">
              <a:spcBef>
                <a:spcPts val="450"/>
              </a:spcBef>
              <a:spcAft>
                <a:spcPts val="900"/>
              </a:spcAft>
              <a:buFont typeface="+mj-lt"/>
              <a:buAutoNum type="arabicPeriod"/>
            </a:pPr>
            <a:r>
              <a:rPr lang="en-US" sz="2600" b="1" dirty="0" smtClean="0">
                <a:latin typeface="Calibri"/>
                <a:cs typeface="Calibri"/>
              </a:rPr>
              <a:t>project </a:t>
            </a:r>
            <a:r>
              <a:rPr lang="en-US" sz="2600" b="1" dirty="0">
                <a:latin typeface="Calibri"/>
                <a:cs typeface="Calibri"/>
              </a:rPr>
              <a:t>developers fund their projects faster</a:t>
            </a:r>
          </a:p>
          <a:p>
            <a:pPr>
              <a:spcBef>
                <a:spcPts val="450"/>
              </a:spcBef>
              <a:spcAft>
                <a:spcPts val="900"/>
              </a:spcAft>
            </a:pPr>
            <a:r>
              <a:rPr lang="en-US" sz="2600" b="1" dirty="0">
                <a:latin typeface="Calibri"/>
                <a:cs typeface="Calibri"/>
              </a:rPr>
              <a:t>Our vision:</a:t>
            </a:r>
          </a:p>
          <a:p>
            <a:pPr algn="ctr">
              <a:spcBef>
                <a:spcPts val="450"/>
              </a:spcBef>
              <a:spcAft>
                <a:spcPts val="900"/>
              </a:spcAft>
            </a:pPr>
            <a:r>
              <a:rPr lang="en-US" sz="3000" b="1" dirty="0">
                <a:latin typeface="Calibri"/>
                <a:cs typeface="Calibri"/>
              </a:rPr>
              <a:t>“the tripdavisor.com of community energy”</a:t>
            </a:r>
          </a:p>
          <a:p>
            <a:pPr algn="ctr">
              <a:spcBef>
                <a:spcPts val="450"/>
              </a:spcBef>
              <a:spcAft>
                <a:spcPts val="900"/>
              </a:spcAft>
            </a:pPr>
            <a:r>
              <a:rPr lang="en-US" sz="2600" b="1" dirty="0">
                <a:latin typeface="Calibri"/>
                <a:cs typeface="Calibri"/>
                <a:hlinkClick r:id="rId3"/>
              </a:rPr>
              <a:t>www.citizenergy.eu</a:t>
            </a:r>
            <a:endParaRPr lang="en-US" sz="2600" b="1" dirty="0">
              <a:latin typeface="Calibri"/>
              <a:cs typeface="Calibri"/>
            </a:endParaRPr>
          </a:p>
          <a:p>
            <a:pPr>
              <a:spcBef>
                <a:spcPts val="450"/>
              </a:spcBef>
              <a:spcAft>
                <a:spcPts val="900"/>
              </a:spcAft>
            </a:pPr>
            <a:endParaRPr lang="en-US" sz="2600" b="1" dirty="0"/>
          </a:p>
        </p:txBody>
      </p:sp>
      <p:sp>
        <p:nvSpPr>
          <p:cNvPr id="6" name="Retângulo arredondado 11"/>
          <p:cNvSpPr/>
          <p:nvPr/>
        </p:nvSpPr>
        <p:spPr>
          <a:xfrm>
            <a:off x="2439408" y="4929391"/>
            <a:ext cx="7015818" cy="552977"/>
          </a:xfrm>
          <a:prstGeom prst="roundRect">
            <a:avLst/>
          </a:prstGeom>
          <a:noFill/>
          <a:ln w="57150">
            <a:solidFill>
              <a:srgbClr val="009A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2377070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Número do Diapositivo 3"/>
          <p:cNvSpPr>
            <a:spLocks noGrp="1"/>
          </p:cNvSpPr>
          <p:nvPr>
            <p:ph type="sldNum" sz="quarter" idx="12"/>
          </p:nvPr>
        </p:nvSpPr>
        <p:spPr/>
        <p:txBody>
          <a:bodyPr/>
          <a:lstStyle/>
          <a:p>
            <a:fld id="{021A999C-1B33-4782-B59D-D175658E75FD}" type="slidenum">
              <a:rPr lang="en-GB" smtClean="0"/>
              <a:t>6</a:t>
            </a:fld>
            <a:endParaRPr lang="en-GB"/>
          </a:p>
        </p:txBody>
      </p:sp>
      <p:sp>
        <p:nvSpPr>
          <p:cNvPr id="28" name="Retângulo 27"/>
          <p:cNvSpPr/>
          <p:nvPr/>
        </p:nvSpPr>
        <p:spPr>
          <a:xfrm>
            <a:off x="1421916" y="2276414"/>
            <a:ext cx="9325154" cy="2609048"/>
          </a:xfrm>
          <a:prstGeom prst="rect">
            <a:avLst/>
          </a:prstGeom>
        </p:spPr>
        <p:txBody>
          <a:bodyPr wrap="square">
            <a:spAutoFit/>
          </a:bodyPr>
          <a:lstStyle/>
          <a:p>
            <a:pPr algn="ctr">
              <a:lnSpc>
                <a:spcPts val="5000"/>
              </a:lnSpc>
            </a:pPr>
            <a:r>
              <a:rPr lang="en-GB" sz="3500" dirty="0">
                <a:latin typeface="CentraleSansRnd Light" pitchFamily="50" charset="0"/>
                <a:ea typeface="+mj-ea"/>
                <a:cs typeface="+mj-cs"/>
              </a:rPr>
              <a:t>the first European portal to bring together </a:t>
            </a:r>
            <a:r>
              <a:rPr lang="en-GB" sz="3500" b="1" dirty="0" err="1" smtClean="0">
                <a:latin typeface="CentraleSansRnd Light" pitchFamily="50" charset="0"/>
                <a:ea typeface="+mj-ea"/>
                <a:cs typeface="+mj-cs"/>
              </a:rPr>
              <a:t>REcrowdfunding</a:t>
            </a:r>
            <a:r>
              <a:rPr lang="en-GB" sz="3500" b="1" dirty="0" smtClean="0">
                <a:latin typeface="CentraleSansRnd Light" pitchFamily="50" charset="0"/>
                <a:ea typeface="+mj-ea"/>
                <a:cs typeface="+mj-cs"/>
              </a:rPr>
              <a:t> </a:t>
            </a:r>
            <a:r>
              <a:rPr lang="en-GB" sz="3500" b="1" dirty="0">
                <a:latin typeface="CentraleSansRnd Light" pitchFamily="50" charset="0"/>
                <a:ea typeface="+mj-ea"/>
                <a:cs typeface="+mj-cs"/>
              </a:rPr>
              <a:t>platforms </a:t>
            </a:r>
            <a:r>
              <a:rPr lang="en-GB" sz="3500" dirty="0" smtClean="0">
                <a:latin typeface="CentraleSansRnd Light" pitchFamily="50" charset="0"/>
                <a:ea typeface="+mj-ea"/>
                <a:cs typeface="+mj-cs"/>
              </a:rPr>
              <a:t>and </a:t>
            </a:r>
            <a:r>
              <a:rPr lang="en-GB" sz="3500" b="1" dirty="0" smtClean="0">
                <a:latin typeface="CentraleSansRnd Light" pitchFamily="50" charset="0"/>
                <a:ea typeface="+mj-ea"/>
                <a:cs typeface="+mj-cs"/>
              </a:rPr>
              <a:t>Renewable Energy </a:t>
            </a:r>
            <a:r>
              <a:rPr lang="en-GB" sz="3500" b="1" dirty="0">
                <a:latin typeface="CentraleSansRnd Light" pitchFamily="50" charset="0"/>
                <a:ea typeface="+mj-ea"/>
                <a:cs typeface="+mj-cs"/>
              </a:rPr>
              <a:t>cooperatives</a:t>
            </a:r>
            <a:r>
              <a:rPr lang="en-GB" sz="3500" dirty="0">
                <a:latin typeface="CentraleSansRnd Light" pitchFamily="50" charset="0"/>
                <a:ea typeface="+mj-ea"/>
                <a:cs typeface="+mj-cs"/>
              </a:rPr>
              <a:t> </a:t>
            </a:r>
            <a:endParaRPr lang="en-GB" sz="3500" dirty="0" smtClean="0">
              <a:latin typeface="CentraleSansRnd Light" pitchFamily="50" charset="0"/>
              <a:ea typeface="+mj-ea"/>
              <a:cs typeface="+mj-cs"/>
            </a:endParaRPr>
          </a:p>
          <a:p>
            <a:pPr algn="ctr">
              <a:lnSpc>
                <a:spcPts val="5000"/>
              </a:lnSpc>
            </a:pPr>
            <a:r>
              <a:rPr lang="en-GB" sz="3500" dirty="0" smtClean="0">
                <a:latin typeface="CentraleSansRnd Light" pitchFamily="50" charset="0"/>
                <a:ea typeface="+mj-ea"/>
                <a:cs typeface="+mj-cs"/>
              </a:rPr>
              <a:t>from </a:t>
            </a:r>
            <a:r>
              <a:rPr lang="en-GB" sz="3500" dirty="0">
                <a:latin typeface="CentraleSansRnd Light" pitchFamily="50" charset="0"/>
                <a:ea typeface="+mj-ea"/>
                <a:cs typeface="+mj-cs"/>
              </a:rPr>
              <a:t>across Europe</a:t>
            </a:r>
            <a:endParaRPr lang="de-DE" sz="3500" dirty="0">
              <a:latin typeface="CentraleSansRnd Light" pitchFamily="50" charset="0"/>
              <a:ea typeface="+mj-ea"/>
              <a:cs typeface="+mj-cs"/>
            </a:endParaRPr>
          </a:p>
        </p:txBody>
      </p:sp>
      <p:sp>
        <p:nvSpPr>
          <p:cNvPr id="8" name="Título 2"/>
          <p:cNvSpPr>
            <a:spLocks noGrp="1"/>
          </p:cNvSpPr>
          <p:nvPr>
            <p:ph type="title"/>
          </p:nvPr>
        </p:nvSpPr>
        <p:spPr>
          <a:xfrm>
            <a:off x="838200" y="1356260"/>
            <a:ext cx="10515600" cy="643460"/>
          </a:xfrm>
        </p:spPr>
        <p:txBody>
          <a:bodyPr>
            <a:normAutofit/>
          </a:bodyPr>
          <a:lstStyle/>
          <a:p>
            <a:r>
              <a:rPr lang="es-ES" dirty="0" err="1" smtClean="0"/>
              <a:t>what</a:t>
            </a:r>
            <a:r>
              <a:rPr lang="es-ES" dirty="0" smtClean="0"/>
              <a:t> </a:t>
            </a:r>
            <a:r>
              <a:rPr lang="es-ES" dirty="0" err="1" smtClean="0"/>
              <a:t>we</a:t>
            </a:r>
            <a:r>
              <a:rPr lang="es-ES" dirty="0" smtClean="0"/>
              <a:t> do?</a:t>
            </a:r>
            <a:endParaRPr lang="en-GB" dirty="0"/>
          </a:p>
        </p:txBody>
      </p:sp>
    </p:spTree>
    <p:extLst>
      <p:ext uri="{BB962C8B-B14F-4D97-AF65-F5344CB8AC3E}">
        <p14:creationId xmlns:p14="http://schemas.microsoft.com/office/powerpoint/2010/main" val="23544498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stretch>
            <a:fillRect/>
          </a:stretch>
        </p:blipFill>
        <p:spPr>
          <a:xfrm>
            <a:off x="6950433" y="1999720"/>
            <a:ext cx="5241567" cy="4112286"/>
          </a:xfrm>
          <a:prstGeom prst="rect">
            <a:avLst/>
          </a:prstGeom>
        </p:spPr>
      </p:pic>
      <p:sp>
        <p:nvSpPr>
          <p:cNvPr id="4" name="Marcador de Posição do Número do Diapositivo 3"/>
          <p:cNvSpPr>
            <a:spLocks noGrp="1"/>
          </p:cNvSpPr>
          <p:nvPr>
            <p:ph type="sldNum" sz="quarter" idx="12"/>
          </p:nvPr>
        </p:nvSpPr>
        <p:spPr/>
        <p:txBody>
          <a:bodyPr/>
          <a:lstStyle/>
          <a:p>
            <a:fld id="{021A999C-1B33-4782-B59D-D175658E75FD}" type="slidenum">
              <a:rPr lang="en-GB" smtClean="0"/>
              <a:t>7</a:t>
            </a:fld>
            <a:endParaRPr lang="en-GB"/>
          </a:p>
        </p:txBody>
      </p:sp>
      <p:sp>
        <p:nvSpPr>
          <p:cNvPr id="2" name="Título 1"/>
          <p:cNvSpPr>
            <a:spLocks noGrp="1"/>
          </p:cNvSpPr>
          <p:nvPr>
            <p:ph type="title"/>
          </p:nvPr>
        </p:nvSpPr>
        <p:spPr/>
        <p:txBody>
          <a:bodyPr>
            <a:normAutofit/>
          </a:bodyPr>
          <a:lstStyle/>
          <a:p>
            <a:r>
              <a:rPr lang="es-ES" dirty="0" smtClean="0"/>
              <a:t>EU </a:t>
            </a:r>
            <a:r>
              <a:rPr lang="es-ES" dirty="0" err="1" smtClean="0"/>
              <a:t>wide</a:t>
            </a:r>
            <a:r>
              <a:rPr lang="es-ES" dirty="0" smtClean="0"/>
              <a:t>!</a:t>
            </a:r>
            <a:endParaRPr lang="en-GB" dirty="0"/>
          </a:p>
        </p:txBody>
      </p:sp>
      <p:sp>
        <p:nvSpPr>
          <p:cNvPr id="7" name="Título 2"/>
          <p:cNvSpPr txBox="1">
            <a:spLocks/>
          </p:cNvSpPr>
          <p:nvPr/>
        </p:nvSpPr>
        <p:spPr>
          <a:xfrm>
            <a:off x="370937" y="2147978"/>
            <a:ext cx="6323162" cy="3554082"/>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b="1" i="0" kern="1200" baseline="0">
                <a:solidFill>
                  <a:schemeClr val="tx1"/>
                </a:solidFill>
                <a:latin typeface="CentraleSansRnd Light" pitchFamily="50" charset="0"/>
                <a:ea typeface="+mj-ea"/>
                <a:cs typeface="+mj-cs"/>
              </a:defRPr>
            </a:lvl1pPr>
          </a:lstStyle>
          <a:p>
            <a:pPr>
              <a:spcBef>
                <a:spcPts val="600"/>
              </a:spcBef>
              <a:spcAft>
                <a:spcPts val="1200"/>
              </a:spcAft>
            </a:pPr>
            <a:r>
              <a:rPr lang="es-ES" sz="3600" b="0" dirty="0" smtClean="0"/>
              <a:t>82 </a:t>
            </a:r>
            <a:r>
              <a:rPr lang="es-ES" sz="3600" b="0" dirty="0" err="1" smtClean="0"/>
              <a:t>development</a:t>
            </a:r>
            <a:r>
              <a:rPr lang="es-ES" sz="3600" b="0" dirty="0" smtClean="0"/>
              <a:t> agencies</a:t>
            </a:r>
            <a:endParaRPr lang="es-ES" sz="3600" dirty="0" smtClean="0"/>
          </a:p>
          <a:p>
            <a:pPr>
              <a:spcBef>
                <a:spcPts val="600"/>
              </a:spcBef>
              <a:spcAft>
                <a:spcPts val="1200"/>
              </a:spcAft>
            </a:pPr>
            <a:r>
              <a:rPr lang="es-ES" sz="3600" b="0" dirty="0" smtClean="0"/>
              <a:t>1723 </a:t>
            </a:r>
            <a:r>
              <a:rPr lang="es-ES" sz="3600" b="0" dirty="0" err="1" smtClean="0"/>
              <a:t>cities</a:t>
            </a:r>
            <a:r>
              <a:rPr lang="es-ES" sz="3600" b="0" dirty="0" smtClean="0"/>
              <a:t> (+</a:t>
            </a:r>
            <a:r>
              <a:rPr lang="es-ES" sz="3600" b="0" dirty="0" err="1" smtClean="0"/>
              <a:t>Covenant</a:t>
            </a:r>
            <a:r>
              <a:rPr lang="es-ES" sz="3600" b="0" dirty="0" smtClean="0"/>
              <a:t>)</a:t>
            </a:r>
          </a:p>
          <a:p>
            <a:pPr>
              <a:spcBef>
                <a:spcPts val="600"/>
              </a:spcBef>
              <a:spcAft>
                <a:spcPts val="1200"/>
              </a:spcAft>
            </a:pPr>
            <a:r>
              <a:rPr lang="es-ES" sz="3600" b="0" dirty="0" smtClean="0"/>
              <a:t>+3000 </a:t>
            </a:r>
            <a:r>
              <a:rPr lang="es-ES" sz="3600" b="0" dirty="0" err="1" smtClean="0"/>
              <a:t>RESCoops</a:t>
            </a:r>
            <a:endParaRPr lang="es-ES" sz="3600" b="0" dirty="0" smtClean="0"/>
          </a:p>
          <a:p>
            <a:pPr>
              <a:spcBef>
                <a:spcPts val="600"/>
              </a:spcBef>
              <a:spcAft>
                <a:spcPts val="1200"/>
              </a:spcAft>
            </a:pPr>
            <a:r>
              <a:rPr lang="es-ES" sz="3600" b="0" dirty="0" smtClean="0"/>
              <a:t>+600k </a:t>
            </a:r>
            <a:r>
              <a:rPr lang="es-ES" sz="3600" b="0" dirty="0" err="1" smtClean="0"/>
              <a:t>citizen</a:t>
            </a:r>
            <a:r>
              <a:rPr lang="es-ES" sz="3600" b="0" dirty="0" smtClean="0"/>
              <a:t> </a:t>
            </a:r>
            <a:r>
              <a:rPr lang="es-ES" sz="3600" b="0" dirty="0" err="1" smtClean="0"/>
              <a:t>RESinvestors</a:t>
            </a:r>
            <a:endParaRPr lang="es-ES" sz="3600" b="0" dirty="0" smtClean="0"/>
          </a:p>
          <a:p>
            <a:pPr>
              <a:spcBef>
                <a:spcPts val="600"/>
              </a:spcBef>
              <a:spcAft>
                <a:spcPts val="1200"/>
              </a:spcAft>
            </a:pPr>
            <a:r>
              <a:rPr lang="es-ES" sz="3600" b="0" dirty="0" smtClean="0"/>
              <a:t>+1M </a:t>
            </a:r>
            <a:r>
              <a:rPr lang="es-ES" sz="3600" b="0" dirty="0" err="1" smtClean="0"/>
              <a:t>citizen</a:t>
            </a:r>
            <a:r>
              <a:rPr lang="es-ES" sz="3600" b="0" dirty="0" smtClean="0"/>
              <a:t> NGO </a:t>
            </a:r>
            <a:r>
              <a:rPr lang="es-ES" sz="3600" b="0" dirty="0" err="1" smtClean="0"/>
              <a:t>members</a:t>
            </a:r>
            <a:endParaRPr lang="es-ES" sz="3600" b="0" dirty="0" smtClean="0"/>
          </a:p>
        </p:txBody>
      </p:sp>
    </p:spTree>
    <p:extLst>
      <p:ext uri="{BB962C8B-B14F-4D97-AF65-F5344CB8AC3E}">
        <p14:creationId xmlns:p14="http://schemas.microsoft.com/office/powerpoint/2010/main" val="28520870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04233"/>
            <a:ext cx="10515600" cy="4051830"/>
          </a:xfrm>
        </p:spPr>
        <p:txBody>
          <a:bodyPr>
            <a:normAutofit/>
          </a:bodyPr>
          <a:lstStyle/>
          <a:p>
            <a:pPr marL="0" indent="0">
              <a:buNone/>
            </a:pPr>
            <a:r>
              <a:rPr lang="en-US" b="1" i="1" dirty="0"/>
              <a:t>Eupportunity</a:t>
            </a:r>
            <a:r>
              <a:rPr lang="en-US" dirty="0"/>
              <a:t> is a consulting company </a:t>
            </a:r>
            <a:r>
              <a:rPr lang="en-US" dirty="0" smtClean="0"/>
              <a:t>specialized in </a:t>
            </a:r>
            <a:r>
              <a:rPr lang="en-US" dirty="0"/>
              <a:t>EU affairs providing services on </a:t>
            </a:r>
            <a:r>
              <a:rPr lang="en-US" dirty="0" smtClean="0"/>
              <a:t>three </a:t>
            </a:r>
            <a:r>
              <a:rPr lang="en-US" dirty="0"/>
              <a:t>main domains: </a:t>
            </a:r>
            <a:endParaRPr lang="en-US" dirty="0" smtClean="0"/>
          </a:p>
          <a:p>
            <a:r>
              <a:rPr lang="en-US" b="1" dirty="0" smtClean="0"/>
              <a:t>Public </a:t>
            </a:r>
            <a:r>
              <a:rPr lang="en-US" b="1" dirty="0"/>
              <a:t>Affairs </a:t>
            </a:r>
            <a:r>
              <a:rPr lang="en-US" dirty="0"/>
              <a:t>(comprising intelligence, risk analysis, profile raising and representation &amp; advocacy</a:t>
            </a:r>
            <a:r>
              <a:rPr lang="en-US" dirty="0" smtClean="0"/>
              <a:t>) </a:t>
            </a:r>
          </a:p>
          <a:p>
            <a:r>
              <a:rPr lang="en-US" b="1" dirty="0" smtClean="0"/>
              <a:t>European </a:t>
            </a:r>
            <a:r>
              <a:rPr lang="en-US" b="1" dirty="0"/>
              <a:t>Funding </a:t>
            </a:r>
            <a:r>
              <a:rPr lang="en-US" b="1" dirty="0" smtClean="0"/>
              <a:t>Programs</a:t>
            </a:r>
            <a:r>
              <a:rPr lang="en-US" dirty="0" smtClean="0"/>
              <a:t> </a:t>
            </a:r>
            <a:r>
              <a:rPr lang="en-US" dirty="0"/>
              <a:t>(scanning of funding opportunities and support to applications</a:t>
            </a:r>
            <a:r>
              <a:rPr lang="en-US" dirty="0" smtClean="0"/>
              <a:t>)</a:t>
            </a:r>
            <a:endParaRPr lang="en-US" dirty="0"/>
          </a:p>
          <a:p>
            <a:r>
              <a:rPr lang="en-US" b="1" dirty="0" smtClean="0"/>
              <a:t>Internationalization</a:t>
            </a:r>
            <a:r>
              <a:rPr lang="en-US" dirty="0" smtClean="0"/>
              <a:t> </a:t>
            </a:r>
            <a:r>
              <a:rPr lang="en-US" dirty="0"/>
              <a:t>(business opportunities emerging from the implementation of European Funds at EU institutions and third countries levels</a:t>
            </a:r>
            <a:r>
              <a:rPr lang="en-US" dirty="0" smtClean="0"/>
              <a:t>)</a:t>
            </a:r>
            <a:endParaRPr lang="pt-BR" dirty="0"/>
          </a:p>
        </p:txBody>
      </p:sp>
      <p:sp>
        <p:nvSpPr>
          <p:cNvPr id="4" name="Slide Number Placeholder 3"/>
          <p:cNvSpPr>
            <a:spLocks noGrp="1"/>
          </p:cNvSpPr>
          <p:nvPr>
            <p:ph type="sldNum" sz="quarter" idx="12"/>
          </p:nvPr>
        </p:nvSpPr>
        <p:spPr/>
        <p:txBody>
          <a:bodyPr/>
          <a:lstStyle/>
          <a:p>
            <a:fld id="{021A999C-1B33-4782-B59D-D175658E75FD}" type="slidenum">
              <a:rPr lang="en-GB" smtClean="0"/>
              <a:t>8</a:t>
            </a:fld>
            <a:endParaRPr lang="en-GB"/>
          </a:p>
        </p:txBody>
      </p:sp>
      <p:pic>
        <p:nvPicPr>
          <p:cNvPr id="5" name="Picture 4" descr="logo"/>
          <p:cNvPicPr/>
          <p:nvPr/>
        </p:nvPicPr>
        <p:blipFill>
          <a:blip r:embed="rId3"/>
          <a:srcRect/>
          <a:stretch>
            <a:fillRect/>
          </a:stretch>
        </p:blipFill>
        <p:spPr bwMode="auto">
          <a:xfrm>
            <a:off x="3749918" y="907213"/>
            <a:ext cx="3548236" cy="967453"/>
          </a:xfrm>
          <a:prstGeom prst="rect">
            <a:avLst/>
          </a:prstGeom>
          <a:noFill/>
          <a:ln w="9525">
            <a:noFill/>
            <a:miter lim="800000"/>
            <a:headEnd/>
            <a:tailEnd/>
          </a:ln>
        </p:spPr>
      </p:pic>
    </p:spTree>
    <p:extLst>
      <p:ext uri="{BB962C8B-B14F-4D97-AF65-F5344CB8AC3E}">
        <p14:creationId xmlns:p14="http://schemas.microsoft.com/office/powerpoint/2010/main" val="3575901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EUPPORTUNITY’ ROLE IN CITIZENERGY</a:t>
            </a:r>
            <a:endParaRPr lang="en-US" dirty="0">
              <a:latin typeface="Calibri"/>
              <a:cs typeface="Calibri"/>
            </a:endParaRPr>
          </a:p>
        </p:txBody>
      </p:sp>
      <p:sp>
        <p:nvSpPr>
          <p:cNvPr id="3" name="Content Placeholder 2"/>
          <p:cNvSpPr>
            <a:spLocks noGrp="1"/>
          </p:cNvSpPr>
          <p:nvPr>
            <p:ph idx="1"/>
          </p:nvPr>
        </p:nvSpPr>
        <p:spPr/>
        <p:txBody>
          <a:bodyPr/>
          <a:lstStyle/>
          <a:p>
            <a:pPr algn="ctr"/>
            <a:endParaRPr lang="en-US" dirty="0" smtClean="0"/>
          </a:p>
          <a:p>
            <a:pPr algn="ctr"/>
            <a:r>
              <a:rPr lang="en-US" b="1" i="1" dirty="0" smtClean="0">
                <a:latin typeface="Calibri"/>
                <a:cs typeface="Calibri"/>
              </a:rPr>
              <a:t>FINANCIAL COORDINATOR</a:t>
            </a:r>
          </a:p>
          <a:p>
            <a:pPr marL="0" indent="0" algn="ctr">
              <a:buNone/>
            </a:pPr>
            <a:endParaRPr lang="en-US" b="1" i="1" dirty="0" smtClean="0">
              <a:latin typeface="Calibri"/>
              <a:cs typeface="Calibri"/>
            </a:endParaRPr>
          </a:p>
          <a:p>
            <a:pPr algn="ctr"/>
            <a:r>
              <a:rPr lang="en-US" b="1" i="1" dirty="0" smtClean="0">
                <a:latin typeface="Calibri"/>
                <a:cs typeface="Calibri"/>
              </a:rPr>
              <a:t>REPORT ON LEGAL BARRIERS TO CITIZEN INVESTMENT IN RENEWABLE ENERGY PROJECTS</a:t>
            </a:r>
            <a:endParaRPr lang="en-US" b="1" i="1" dirty="0">
              <a:latin typeface="Calibri"/>
              <a:cs typeface="Calibri"/>
            </a:endParaRPr>
          </a:p>
        </p:txBody>
      </p:sp>
      <p:sp>
        <p:nvSpPr>
          <p:cNvPr id="4" name="Slide Number Placeholder 3"/>
          <p:cNvSpPr>
            <a:spLocks noGrp="1"/>
          </p:cNvSpPr>
          <p:nvPr>
            <p:ph type="sldNum" sz="quarter" idx="12"/>
          </p:nvPr>
        </p:nvSpPr>
        <p:spPr/>
        <p:txBody>
          <a:bodyPr/>
          <a:lstStyle/>
          <a:p>
            <a:fld id="{021A999C-1B33-4782-B59D-D175658E75FD}" type="slidenum">
              <a:rPr lang="en-GB" smtClean="0"/>
              <a:t>9</a:t>
            </a:fld>
            <a:endParaRPr lang="en-GB"/>
          </a:p>
        </p:txBody>
      </p:sp>
    </p:spTree>
    <p:extLst>
      <p:ext uri="{BB962C8B-B14F-4D97-AF65-F5344CB8AC3E}">
        <p14:creationId xmlns:p14="http://schemas.microsoft.com/office/powerpoint/2010/main" val="74841778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3538</TotalTime>
  <Words>453</Words>
  <Application>Microsoft Macintosh PowerPoint</Application>
  <PresentationFormat>Custom</PresentationFormat>
  <Paragraphs>113</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Tema do Office</vt:lpstr>
      <vt:lpstr>PowerPoint Presentation</vt:lpstr>
      <vt:lpstr>What is the Citizenergy project?</vt:lpstr>
      <vt:lpstr>PowerPoint Presentation</vt:lpstr>
      <vt:lpstr>More citizen investment</vt:lpstr>
      <vt:lpstr>PowerPoint Presentation</vt:lpstr>
      <vt:lpstr>what we do?</vt:lpstr>
      <vt:lpstr>EU wide!</vt:lpstr>
      <vt:lpstr>PowerPoint Presentation</vt:lpstr>
      <vt:lpstr>EUPPORTUNITY’ ROLE IN CITIZENERGY</vt:lpstr>
      <vt:lpstr>CROWDFUNDING - LEGAL BARRIERS  </vt:lpstr>
      <vt:lpstr>PowerPoint Presentation</vt:lpstr>
      <vt:lpstr>What’s next?</vt:lpstr>
      <vt:lpstr> where we stand</vt:lpstr>
      <vt:lpstr>PowerPoint Presentation</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Nuno Brito Jorge</dc:creator>
  <cp:lastModifiedBy>Tomás  Gonçalves da Costa</cp:lastModifiedBy>
  <cp:revision>38</cp:revision>
  <cp:lastPrinted>2016-05-20T15:43:30Z</cp:lastPrinted>
  <dcterms:created xsi:type="dcterms:W3CDTF">2015-11-01T18:38:27Z</dcterms:created>
  <dcterms:modified xsi:type="dcterms:W3CDTF">2016-05-23T18:21:06Z</dcterms:modified>
</cp:coreProperties>
</file>