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diagrams/layout3.xml" ContentType="application/vnd.openxmlformats-officedocument.drawingml.diagramLayout+xml"/>
  <Override PartName="/ppt/notesSlides/notesSlide12.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8" r:id="rId2"/>
    <p:sldId id="269" r:id="rId3"/>
    <p:sldId id="300" r:id="rId4"/>
    <p:sldId id="259" r:id="rId5"/>
    <p:sldId id="273" r:id="rId6"/>
    <p:sldId id="260" r:id="rId7"/>
    <p:sldId id="261" r:id="rId8"/>
    <p:sldId id="302" r:id="rId9"/>
    <p:sldId id="309" r:id="rId10"/>
    <p:sldId id="291" r:id="rId11"/>
    <p:sldId id="274" r:id="rId12"/>
    <p:sldId id="298" r:id="rId13"/>
    <p:sldId id="275" r:id="rId14"/>
    <p:sldId id="276" r:id="rId15"/>
    <p:sldId id="299" r:id="rId16"/>
    <p:sldId id="303" r:id="rId17"/>
    <p:sldId id="278" r:id="rId18"/>
    <p:sldId id="286" r:id="rId19"/>
    <p:sldId id="283" r:id="rId20"/>
    <p:sldId id="282" r:id="rId21"/>
    <p:sldId id="290" r:id="rId22"/>
    <p:sldId id="287" r:id="rId23"/>
    <p:sldId id="277" r:id="rId24"/>
    <p:sldId id="293" r:id="rId25"/>
    <p:sldId id="267" r:id="rId26"/>
    <p:sldId id="268" r:id="rId27"/>
    <p:sldId id="304" r:id="rId28"/>
    <p:sldId id="306" r:id="rId29"/>
    <p:sldId id="305" r:id="rId30"/>
    <p:sldId id="307" r:id="rId31"/>
    <p:sldId id="308" r:id="rId32"/>
    <p:sldId id="262" r:id="rId33"/>
  </p:sldIdLst>
  <p:sldSz cx="9144000" cy="6858000" type="screen4x3"/>
  <p:notesSz cx="7010400" cy="9296400"/>
  <p:custDataLst>
    <p:tags r:id="rId3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hlinke Christoph"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22252A"/>
    <a:srgbClr val="FFFFFF"/>
    <a:srgbClr val="494F5B"/>
    <a:srgbClr val="414F67"/>
    <a:srgbClr val="9DA4B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87455" autoAdjust="0"/>
  </p:normalViewPr>
  <p:slideViewPr>
    <p:cSldViewPr>
      <p:cViewPr>
        <p:scale>
          <a:sx n="60" d="100"/>
          <a:sy n="60" d="100"/>
        </p:scale>
        <p:origin x="-1560" y="-72"/>
      </p:cViewPr>
      <p:guideLst>
        <p:guide orient="horz" pos="2160"/>
        <p:guide pos="2880"/>
      </p:guideLst>
    </p:cSldViewPr>
  </p:slideViewPr>
  <p:outlineViewPr>
    <p:cViewPr>
      <p:scale>
        <a:sx n="33" d="100"/>
        <a:sy n="33" d="100"/>
      </p:scale>
      <p:origin x="0" y="3589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iagrams/_rels/data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s>
</file>

<file path=ppt/diagrams/_rels/drawing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1E951D-CF26-4A46-A6F1-A727D48B0D9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it-IT"/>
        </a:p>
      </dgm:t>
    </dgm:pt>
    <dgm:pt modelId="{2679D89B-C3FC-4255-B47A-13FDEA24AD52}">
      <dgm:prSet custT="1"/>
      <dgm:spPr/>
      <dgm:t>
        <a:bodyPr/>
        <a:lstStyle/>
        <a:p>
          <a:pPr rtl="0"/>
          <a:r>
            <a:rPr lang="en-GB" sz="2400" b="0" u="none" dirty="0" smtClean="0">
              <a:latin typeface="Arial" pitchFamily="34" charset="0"/>
              <a:cs typeface="Arial" pitchFamily="34" charset="0"/>
            </a:rPr>
            <a:t>Founded in 1992 by 5 members from</a:t>
          </a:r>
          <a:endParaRPr lang="it-IT" sz="2400" b="0" u="none" dirty="0">
            <a:latin typeface="Arial" pitchFamily="34" charset="0"/>
            <a:cs typeface="Arial" pitchFamily="34" charset="0"/>
          </a:endParaRPr>
        </a:p>
      </dgm:t>
    </dgm:pt>
    <dgm:pt modelId="{3255990D-24B1-46A0-B88D-88190C8A506C}" type="parTrans" cxnId="{5746FFCC-602C-4EEA-B068-4FCBA076D5E3}">
      <dgm:prSet/>
      <dgm:spPr/>
      <dgm:t>
        <a:bodyPr/>
        <a:lstStyle/>
        <a:p>
          <a:endParaRPr lang="it-IT" b="0" u="none"/>
        </a:p>
      </dgm:t>
    </dgm:pt>
    <dgm:pt modelId="{BFE87A71-8B35-4DB2-8B8C-F19E9FCF1E0A}" type="sibTrans" cxnId="{5746FFCC-602C-4EEA-B068-4FCBA076D5E3}">
      <dgm:prSet/>
      <dgm:spPr/>
      <dgm:t>
        <a:bodyPr/>
        <a:lstStyle/>
        <a:p>
          <a:endParaRPr lang="it-IT" b="0" u="none"/>
        </a:p>
      </dgm:t>
    </dgm:pt>
    <dgm:pt modelId="{8142E819-D790-483D-806F-4B20E35D596B}">
      <dgm:prSet/>
      <dgm:spPr/>
      <dgm:t>
        <a:bodyPr/>
        <a:lstStyle/>
        <a:p>
          <a:pPr rtl="0"/>
          <a:r>
            <a:rPr lang="en-GB" b="0" u="none" dirty="0" smtClean="0">
              <a:latin typeface="Arial" pitchFamily="34" charset="0"/>
              <a:cs typeface="Arial" pitchFamily="34" charset="0"/>
            </a:rPr>
            <a:t>Belgium, France, Germany, Italy &amp; Spain</a:t>
          </a:r>
          <a:endParaRPr lang="it-IT" b="0" u="none" dirty="0">
            <a:latin typeface="Arial" pitchFamily="34" charset="0"/>
            <a:cs typeface="Arial" pitchFamily="34" charset="0"/>
          </a:endParaRPr>
        </a:p>
      </dgm:t>
    </dgm:pt>
    <dgm:pt modelId="{62A313CC-5353-4518-B5E0-4A612B75F7D3}" type="parTrans" cxnId="{AB128696-BD2E-4287-A283-9307E4399D66}">
      <dgm:prSet/>
      <dgm:spPr/>
      <dgm:t>
        <a:bodyPr/>
        <a:lstStyle/>
        <a:p>
          <a:endParaRPr lang="it-IT" b="0" u="none"/>
        </a:p>
      </dgm:t>
    </dgm:pt>
    <dgm:pt modelId="{9A8A9968-C79C-4A7A-B569-E06702FB4A12}" type="sibTrans" cxnId="{AB128696-BD2E-4287-A283-9307E4399D66}">
      <dgm:prSet/>
      <dgm:spPr/>
      <dgm:t>
        <a:bodyPr/>
        <a:lstStyle/>
        <a:p>
          <a:endParaRPr lang="it-IT" b="0" u="none"/>
        </a:p>
      </dgm:t>
    </dgm:pt>
    <dgm:pt modelId="{3457520C-5648-4FD7-8DC6-11F0BDD152DB}">
      <dgm:prSet custT="1"/>
      <dgm:spPr/>
      <dgm:t>
        <a:bodyPr/>
        <a:lstStyle/>
        <a:p>
          <a:pPr rtl="0"/>
          <a:r>
            <a:rPr lang="en-GB" sz="2400" b="0" u="none" dirty="0" smtClean="0">
              <a:latin typeface="Arial" pitchFamily="34" charset="0"/>
              <a:cs typeface="Arial" pitchFamily="34" charset="0"/>
            </a:rPr>
            <a:t>In 2016</a:t>
          </a:r>
          <a:endParaRPr lang="it-IT" sz="2400" b="0" u="none" dirty="0">
            <a:latin typeface="Arial" pitchFamily="34" charset="0"/>
            <a:cs typeface="Arial" pitchFamily="34" charset="0"/>
          </a:endParaRPr>
        </a:p>
      </dgm:t>
    </dgm:pt>
    <dgm:pt modelId="{67A9BE54-C6D6-4FDC-8185-372D7C118089}" type="parTrans" cxnId="{F57C2811-182B-40FF-BC09-A9CA3186CF7D}">
      <dgm:prSet/>
      <dgm:spPr/>
      <dgm:t>
        <a:bodyPr/>
        <a:lstStyle/>
        <a:p>
          <a:endParaRPr lang="it-IT" b="0" u="none"/>
        </a:p>
      </dgm:t>
    </dgm:pt>
    <dgm:pt modelId="{8AF4E705-587C-4047-9F84-96C98ECD1D52}" type="sibTrans" cxnId="{F57C2811-182B-40FF-BC09-A9CA3186CF7D}">
      <dgm:prSet/>
      <dgm:spPr/>
      <dgm:t>
        <a:bodyPr/>
        <a:lstStyle/>
        <a:p>
          <a:endParaRPr lang="it-IT" b="0" u="none"/>
        </a:p>
      </dgm:t>
    </dgm:pt>
    <dgm:pt modelId="{30E71860-8126-4711-A928-30A1CB60DAEE}">
      <dgm:prSet custT="1"/>
      <dgm:spPr/>
      <dgm:t>
        <a:bodyPr/>
        <a:lstStyle/>
        <a:p>
          <a:pPr rtl="0"/>
          <a:r>
            <a:rPr lang="en-GB" sz="2400" b="0" u="none" dirty="0" smtClean="0">
              <a:latin typeface="Arial" pitchFamily="34" charset="0"/>
              <a:cs typeface="Arial" pitchFamily="34" charset="0"/>
            </a:rPr>
            <a:t>Total volume of outstanding guarantees (end of 2015)</a:t>
          </a:r>
          <a:endParaRPr lang="it-IT" sz="2400" b="0" u="none" dirty="0">
            <a:latin typeface="Arial" pitchFamily="34" charset="0"/>
            <a:cs typeface="Arial" pitchFamily="34" charset="0"/>
          </a:endParaRPr>
        </a:p>
      </dgm:t>
    </dgm:pt>
    <dgm:pt modelId="{2FB0C26B-B0E6-4155-B7F0-27DF32A840C7}" type="parTrans" cxnId="{3C099994-DDF4-4F7D-B9CA-5AA54B6A5C39}">
      <dgm:prSet/>
      <dgm:spPr/>
      <dgm:t>
        <a:bodyPr/>
        <a:lstStyle/>
        <a:p>
          <a:endParaRPr lang="it-IT" b="0" u="none"/>
        </a:p>
      </dgm:t>
    </dgm:pt>
    <dgm:pt modelId="{1BED6F2B-3EC6-4240-9202-6925C8AFDCB8}" type="sibTrans" cxnId="{3C099994-DDF4-4F7D-B9CA-5AA54B6A5C39}">
      <dgm:prSet/>
      <dgm:spPr/>
      <dgm:t>
        <a:bodyPr/>
        <a:lstStyle/>
        <a:p>
          <a:endParaRPr lang="it-IT" b="0" u="none"/>
        </a:p>
      </dgm:t>
    </dgm:pt>
    <dgm:pt modelId="{F635D978-B3AF-4D8A-A793-A97E704A5757}">
      <dgm:prSet/>
      <dgm:spPr/>
      <dgm:t>
        <a:bodyPr/>
        <a:lstStyle/>
        <a:p>
          <a:pPr rtl="0"/>
          <a:r>
            <a:rPr lang="en-US" b="0" u="none" dirty="0" smtClean="0">
              <a:latin typeface="Arial" pitchFamily="34" charset="0"/>
              <a:cs typeface="Arial" pitchFamily="34" charset="0"/>
            </a:rPr>
            <a:t>approx. 81.6 billion EUR</a:t>
          </a:r>
          <a:endParaRPr lang="it-IT" b="0" u="none" dirty="0">
            <a:latin typeface="Arial" pitchFamily="34" charset="0"/>
            <a:cs typeface="Arial" pitchFamily="34" charset="0"/>
          </a:endParaRPr>
        </a:p>
      </dgm:t>
    </dgm:pt>
    <dgm:pt modelId="{0D45347D-13BB-4A85-9913-96FE508E9148}" type="parTrans" cxnId="{354782B0-2250-4CB5-9799-6C364EC2BBA4}">
      <dgm:prSet/>
      <dgm:spPr/>
      <dgm:t>
        <a:bodyPr/>
        <a:lstStyle/>
        <a:p>
          <a:endParaRPr lang="it-IT" b="0" u="none"/>
        </a:p>
      </dgm:t>
    </dgm:pt>
    <dgm:pt modelId="{B2638247-82BD-4249-A943-163D1587EB15}" type="sibTrans" cxnId="{354782B0-2250-4CB5-9799-6C364EC2BBA4}">
      <dgm:prSet/>
      <dgm:spPr/>
      <dgm:t>
        <a:bodyPr/>
        <a:lstStyle/>
        <a:p>
          <a:endParaRPr lang="it-IT" b="0" u="none"/>
        </a:p>
      </dgm:t>
    </dgm:pt>
    <dgm:pt modelId="{9C3C7ED1-BBC8-4A44-AC7F-99E5BCCD0C5B}">
      <dgm:prSet custT="1"/>
      <dgm:spPr/>
      <dgm:t>
        <a:bodyPr/>
        <a:lstStyle/>
        <a:p>
          <a:pPr rtl="0"/>
          <a:r>
            <a:rPr lang="en-GB" sz="2400" b="0" u="none" dirty="0" smtClean="0">
              <a:latin typeface="Arial" pitchFamily="34" charset="0"/>
              <a:cs typeface="Arial" pitchFamily="34" charset="0"/>
            </a:rPr>
            <a:t>Number of outstanding guarantees (end of 2015)</a:t>
          </a:r>
          <a:endParaRPr lang="it-IT" sz="2400" b="0" u="none" dirty="0">
            <a:latin typeface="Arial" pitchFamily="34" charset="0"/>
            <a:cs typeface="Arial" pitchFamily="34" charset="0"/>
          </a:endParaRPr>
        </a:p>
      </dgm:t>
    </dgm:pt>
    <dgm:pt modelId="{04DEE2D1-6CB7-4030-816F-968F0BEBBE63}" type="parTrans" cxnId="{47BB7A3E-A256-4414-B188-5DD8986177D7}">
      <dgm:prSet/>
      <dgm:spPr/>
      <dgm:t>
        <a:bodyPr/>
        <a:lstStyle/>
        <a:p>
          <a:endParaRPr lang="it-IT" b="0" u="none"/>
        </a:p>
      </dgm:t>
    </dgm:pt>
    <dgm:pt modelId="{74833B2B-F8F2-47BB-A914-A9AAFCB0F42C}" type="sibTrans" cxnId="{47BB7A3E-A256-4414-B188-5DD8986177D7}">
      <dgm:prSet/>
      <dgm:spPr/>
      <dgm:t>
        <a:bodyPr/>
        <a:lstStyle/>
        <a:p>
          <a:endParaRPr lang="it-IT" b="0" u="none"/>
        </a:p>
      </dgm:t>
    </dgm:pt>
    <dgm:pt modelId="{37E52540-D41B-4C71-8C22-8B37E3F2FB55}">
      <dgm:prSet/>
      <dgm:spPr/>
      <dgm:t>
        <a:bodyPr/>
        <a:lstStyle/>
        <a:p>
          <a:pPr rtl="0"/>
          <a:r>
            <a:rPr lang="en-GB" b="0" u="none" dirty="0" smtClean="0">
              <a:latin typeface="Arial" pitchFamily="34" charset="0"/>
              <a:cs typeface="Arial" pitchFamily="34" charset="0"/>
            </a:rPr>
            <a:t>42 members in 25 countries (21 = EU)</a:t>
          </a:r>
          <a:endParaRPr lang="it-IT" b="0" u="none" dirty="0">
            <a:latin typeface="Arial" pitchFamily="34" charset="0"/>
            <a:cs typeface="Arial" pitchFamily="34" charset="0"/>
          </a:endParaRPr>
        </a:p>
      </dgm:t>
    </dgm:pt>
    <dgm:pt modelId="{DFF1D54C-2230-4A13-8004-97C050C58BE2}" type="parTrans" cxnId="{60FF057C-E014-4EF5-9D4B-88F50D7D28F9}">
      <dgm:prSet/>
      <dgm:spPr/>
      <dgm:t>
        <a:bodyPr/>
        <a:lstStyle/>
        <a:p>
          <a:endParaRPr lang="it-IT" b="0" u="none"/>
        </a:p>
      </dgm:t>
    </dgm:pt>
    <dgm:pt modelId="{3AEC4086-36C6-4EF4-9A13-A1108AADF600}" type="sibTrans" cxnId="{60FF057C-E014-4EF5-9D4B-88F50D7D28F9}">
      <dgm:prSet/>
      <dgm:spPr/>
      <dgm:t>
        <a:bodyPr/>
        <a:lstStyle/>
        <a:p>
          <a:endParaRPr lang="it-IT" b="0" u="none"/>
        </a:p>
      </dgm:t>
    </dgm:pt>
    <dgm:pt modelId="{39929601-2D27-4356-94E1-B2CAA1E7A2FC}">
      <dgm:prSet/>
      <dgm:spPr/>
      <dgm:t>
        <a:bodyPr/>
        <a:lstStyle/>
        <a:p>
          <a:pPr rtl="0"/>
          <a:r>
            <a:rPr lang="en-US" b="0" u="none" dirty="0" smtClean="0">
              <a:latin typeface="Arial" pitchFamily="34" charset="0"/>
              <a:cs typeface="Arial" pitchFamily="34" charset="0"/>
            </a:rPr>
            <a:t>around 3.1 million guarantees </a:t>
          </a:r>
          <a:endParaRPr lang="it-IT" b="0" u="none" dirty="0">
            <a:latin typeface="Arial" pitchFamily="34" charset="0"/>
            <a:cs typeface="Arial" pitchFamily="34" charset="0"/>
          </a:endParaRPr>
        </a:p>
      </dgm:t>
    </dgm:pt>
    <dgm:pt modelId="{5BACDA64-812C-4730-8CC0-7F0814ACAA2D}" type="parTrans" cxnId="{906CD523-D05B-46F9-871A-A2BC91189DA6}">
      <dgm:prSet/>
      <dgm:spPr/>
      <dgm:t>
        <a:bodyPr/>
        <a:lstStyle/>
        <a:p>
          <a:endParaRPr lang="it-IT" b="0" u="none"/>
        </a:p>
      </dgm:t>
    </dgm:pt>
    <dgm:pt modelId="{C9E64A18-FCFA-46BC-9B11-102CE3763CD9}" type="sibTrans" cxnId="{906CD523-D05B-46F9-871A-A2BC91189DA6}">
      <dgm:prSet/>
      <dgm:spPr/>
      <dgm:t>
        <a:bodyPr/>
        <a:lstStyle/>
        <a:p>
          <a:endParaRPr lang="it-IT" b="0" u="none"/>
        </a:p>
      </dgm:t>
    </dgm:pt>
    <dgm:pt modelId="{2C1DAE8C-743D-43C5-B7BE-774EF8DB5610}" type="pres">
      <dgm:prSet presAssocID="{7F1E951D-CF26-4A46-A6F1-A727D48B0D99}" presName="Name0" presStyleCnt="0">
        <dgm:presLayoutVars>
          <dgm:dir/>
          <dgm:animLvl val="lvl"/>
          <dgm:resizeHandles val="exact"/>
        </dgm:presLayoutVars>
      </dgm:prSet>
      <dgm:spPr/>
      <dgm:t>
        <a:bodyPr/>
        <a:lstStyle/>
        <a:p>
          <a:endParaRPr lang="en-GB"/>
        </a:p>
      </dgm:t>
    </dgm:pt>
    <dgm:pt modelId="{4F045ECF-1974-44A8-9ACF-356FCF47F292}" type="pres">
      <dgm:prSet presAssocID="{2679D89B-C3FC-4255-B47A-13FDEA24AD52}" presName="linNode" presStyleCnt="0"/>
      <dgm:spPr/>
    </dgm:pt>
    <dgm:pt modelId="{9C435F5B-8B34-40A5-A2E8-C649BD20137B}" type="pres">
      <dgm:prSet presAssocID="{2679D89B-C3FC-4255-B47A-13FDEA24AD52}" presName="parentText" presStyleLbl="node1" presStyleIdx="0" presStyleCnt="4" custAng="0" custScaleX="155234" custLinFactNeighborY="-3162">
        <dgm:presLayoutVars>
          <dgm:chMax val="1"/>
          <dgm:bulletEnabled val="1"/>
        </dgm:presLayoutVars>
      </dgm:prSet>
      <dgm:spPr/>
      <dgm:t>
        <a:bodyPr/>
        <a:lstStyle/>
        <a:p>
          <a:endParaRPr lang="en-GB"/>
        </a:p>
      </dgm:t>
    </dgm:pt>
    <dgm:pt modelId="{6396EBAC-5764-470D-A6E0-9246B0A99FD7}" type="pres">
      <dgm:prSet presAssocID="{2679D89B-C3FC-4255-B47A-13FDEA24AD52}" presName="descendantText" presStyleLbl="alignAccFollowNode1" presStyleIdx="0" presStyleCnt="4">
        <dgm:presLayoutVars>
          <dgm:bulletEnabled val="1"/>
        </dgm:presLayoutVars>
      </dgm:prSet>
      <dgm:spPr/>
      <dgm:t>
        <a:bodyPr/>
        <a:lstStyle/>
        <a:p>
          <a:endParaRPr lang="en-GB"/>
        </a:p>
      </dgm:t>
    </dgm:pt>
    <dgm:pt modelId="{ACA1C9BD-D029-4FB0-BAE2-E53F703A6256}" type="pres">
      <dgm:prSet presAssocID="{BFE87A71-8B35-4DB2-8B8C-F19E9FCF1E0A}" presName="sp" presStyleCnt="0"/>
      <dgm:spPr/>
    </dgm:pt>
    <dgm:pt modelId="{CA99A7B2-6285-4BFC-AA31-CD186ED6EB00}" type="pres">
      <dgm:prSet presAssocID="{3457520C-5648-4FD7-8DC6-11F0BDD152DB}" presName="linNode" presStyleCnt="0"/>
      <dgm:spPr/>
    </dgm:pt>
    <dgm:pt modelId="{2800ED04-1822-49E5-A3E1-EA2632DF3120}" type="pres">
      <dgm:prSet presAssocID="{3457520C-5648-4FD7-8DC6-11F0BDD152DB}" presName="parentText" presStyleLbl="node1" presStyleIdx="1" presStyleCnt="4" custScaleX="155254" custLinFactNeighborX="0" custLinFactNeighborY="-984">
        <dgm:presLayoutVars>
          <dgm:chMax val="1"/>
          <dgm:bulletEnabled val="1"/>
        </dgm:presLayoutVars>
      </dgm:prSet>
      <dgm:spPr/>
      <dgm:t>
        <a:bodyPr/>
        <a:lstStyle/>
        <a:p>
          <a:endParaRPr lang="it-IT"/>
        </a:p>
      </dgm:t>
    </dgm:pt>
    <dgm:pt modelId="{306800F4-824E-4BA1-A83D-1589A8D4F705}" type="pres">
      <dgm:prSet presAssocID="{3457520C-5648-4FD7-8DC6-11F0BDD152DB}" presName="descendantText" presStyleLbl="alignAccFollowNode1" presStyleIdx="1" presStyleCnt="4">
        <dgm:presLayoutVars>
          <dgm:bulletEnabled val="1"/>
        </dgm:presLayoutVars>
      </dgm:prSet>
      <dgm:spPr/>
      <dgm:t>
        <a:bodyPr/>
        <a:lstStyle/>
        <a:p>
          <a:endParaRPr lang="en-GB"/>
        </a:p>
      </dgm:t>
    </dgm:pt>
    <dgm:pt modelId="{2857BD54-1539-42B5-803A-B45A226DE7B7}" type="pres">
      <dgm:prSet presAssocID="{8AF4E705-587C-4047-9F84-96C98ECD1D52}" presName="sp" presStyleCnt="0"/>
      <dgm:spPr/>
    </dgm:pt>
    <dgm:pt modelId="{3AE29A5D-874D-4502-AB40-4248E254573D}" type="pres">
      <dgm:prSet presAssocID="{30E71860-8126-4711-A928-30A1CB60DAEE}" presName="linNode" presStyleCnt="0"/>
      <dgm:spPr/>
    </dgm:pt>
    <dgm:pt modelId="{A52E82E3-C16C-4CD1-BACD-446F040B0E0A}" type="pres">
      <dgm:prSet presAssocID="{30E71860-8126-4711-A928-30A1CB60DAEE}" presName="parentText" presStyleLbl="node1" presStyleIdx="2" presStyleCnt="4" custScaleX="157215">
        <dgm:presLayoutVars>
          <dgm:chMax val="1"/>
          <dgm:bulletEnabled val="1"/>
        </dgm:presLayoutVars>
      </dgm:prSet>
      <dgm:spPr/>
      <dgm:t>
        <a:bodyPr/>
        <a:lstStyle/>
        <a:p>
          <a:endParaRPr lang="en-GB"/>
        </a:p>
      </dgm:t>
    </dgm:pt>
    <dgm:pt modelId="{DE628E83-A15A-4C35-BB80-7FBC2527B51B}" type="pres">
      <dgm:prSet presAssocID="{30E71860-8126-4711-A928-30A1CB60DAEE}" presName="descendantText" presStyleLbl="alignAccFollowNode1" presStyleIdx="2" presStyleCnt="4">
        <dgm:presLayoutVars>
          <dgm:bulletEnabled val="1"/>
        </dgm:presLayoutVars>
      </dgm:prSet>
      <dgm:spPr/>
      <dgm:t>
        <a:bodyPr/>
        <a:lstStyle/>
        <a:p>
          <a:endParaRPr lang="it-IT"/>
        </a:p>
      </dgm:t>
    </dgm:pt>
    <dgm:pt modelId="{9181799B-EF38-40A9-A535-1A124A5A2D5C}" type="pres">
      <dgm:prSet presAssocID="{1BED6F2B-3EC6-4240-9202-6925C8AFDCB8}" presName="sp" presStyleCnt="0"/>
      <dgm:spPr/>
    </dgm:pt>
    <dgm:pt modelId="{84024062-BB18-40F8-B6D1-61A16DDDA9CC}" type="pres">
      <dgm:prSet presAssocID="{9C3C7ED1-BBC8-4A44-AC7F-99E5BCCD0C5B}" presName="linNode" presStyleCnt="0"/>
      <dgm:spPr/>
    </dgm:pt>
    <dgm:pt modelId="{8B2474F2-5050-4552-AAA4-ADD7D1396D01}" type="pres">
      <dgm:prSet presAssocID="{9C3C7ED1-BBC8-4A44-AC7F-99E5BCCD0C5B}" presName="parentText" presStyleLbl="node1" presStyleIdx="3" presStyleCnt="4" custScaleX="155478">
        <dgm:presLayoutVars>
          <dgm:chMax val="1"/>
          <dgm:bulletEnabled val="1"/>
        </dgm:presLayoutVars>
      </dgm:prSet>
      <dgm:spPr/>
      <dgm:t>
        <a:bodyPr/>
        <a:lstStyle/>
        <a:p>
          <a:endParaRPr lang="it-IT"/>
        </a:p>
      </dgm:t>
    </dgm:pt>
    <dgm:pt modelId="{FB18CA4B-F0B1-4C65-B505-8B20D1D5F4FE}" type="pres">
      <dgm:prSet presAssocID="{9C3C7ED1-BBC8-4A44-AC7F-99E5BCCD0C5B}" presName="descendantText" presStyleLbl="alignAccFollowNode1" presStyleIdx="3" presStyleCnt="4" custLinFactNeighborX="4669" custLinFactNeighborY="1982">
        <dgm:presLayoutVars>
          <dgm:bulletEnabled val="1"/>
        </dgm:presLayoutVars>
      </dgm:prSet>
      <dgm:spPr/>
      <dgm:t>
        <a:bodyPr/>
        <a:lstStyle/>
        <a:p>
          <a:endParaRPr lang="it-IT"/>
        </a:p>
      </dgm:t>
    </dgm:pt>
  </dgm:ptLst>
  <dgm:cxnLst>
    <dgm:cxn modelId="{DBC65482-8A34-49A5-B157-57C7243E02E8}" type="presOf" srcId="{8142E819-D790-483D-806F-4B20E35D596B}" destId="{6396EBAC-5764-470D-A6E0-9246B0A99FD7}" srcOrd="0" destOrd="0" presId="urn:microsoft.com/office/officeart/2005/8/layout/vList5"/>
    <dgm:cxn modelId="{47BB7A3E-A256-4414-B188-5DD8986177D7}" srcId="{7F1E951D-CF26-4A46-A6F1-A727D48B0D99}" destId="{9C3C7ED1-BBC8-4A44-AC7F-99E5BCCD0C5B}" srcOrd="3" destOrd="0" parTransId="{04DEE2D1-6CB7-4030-816F-968F0BEBBE63}" sibTransId="{74833B2B-F8F2-47BB-A914-A9AAFCB0F42C}"/>
    <dgm:cxn modelId="{EF9C17EB-619B-4D5B-9CF9-ABE0B374F2EE}" type="presOf" srcId="{37E52540-D41B-4C71-8C22-8B37E3F2FB55}" destId="{306800F4-824E-4BA1-A83D-1589A8D4F705}" srcOrd="0" destOrd="0" presId="urn:microsoft.com/office/officeart/2005/8/layout/vList5"/>
    <dgm:cxn modelId="{D4E4F25D-96C1-4E40-AC2B-0449B940C8DB}" type="presOf" srcId="{30E71860-8126-4711-A928-30A1CB60DAEE}" destId="{A52E82E3-C16C-4CD1-BACD-446F040B0E0A}" srcOrd="0" destOrd="0" presId="urn:microsoft.com/office/officeart/2005/8/layout/vList5"/>
    <dgm:cxn modelId="{62D1FAAA-3DF1-4568-8EDB-6DF10178941E}" type="presOf" srcId="{3457520C-5648-4FD7-8DC6-11F0BDD152DB}" destId="{2800ED04-1822-49E5-A3E1-EA2632DF3120}" srcOrd="0" destOrd="0" presId="urn:microsoft.com/office/officeart/2005/8/layout/vList5"/>
    <dgm:cxn modelId="{586D3D2B-6BF4-44B1-9FD5-870E9E247B6D}" type="presOf" srcId="{39929601-2D27-4356-94E1-B2CAA1E7A2FC}" destId="{FB18CA4B-F0B1-4C65-B505-8B20D1D5F4FE}" srcOrd="0" destOrd="0" presId="urn:microsoft.com/office/officeart/2005/8/layout/vList5"/>
    <dgm:cxn modelId="{F57C2811-182B-40FF-BC09-A9CA3186CF7D}" srcId="{7F1E951D-CF26-4A46-A6F1-A727D48B0D99}" destId="{3457520C-5648-4FD7-8DC6-11F0BDD152DB}" srcOrd="1" destOrd="0" parTransId="{67A9BE54-C6D6-4FDC-8185-372D7C118089}" sibTransId="{8AF4E705-587C-4047-9F84-96C98ECD1D52}"/>
    <dgm:cxn modelId="{3C099994-DDF4-4F7D-B9CA-5AA54B6A5C39}" srcId="{7F1E951D-CF26-4A46-A6F1-A727D48B0D99}" destId="{30E71860-8126-4711-A928-30A1CB60DAEE}" srcOrd="2" destOrd="0" parTransId="{2FB0C26B-B0E6-4155-B7F0-27DF32A840C7}" sibTransId="{1BED6F2B-3EC6-4240-9202-6925C8AFDCB8}"/>
    <dgm:cxn modelId="{CA67C413-C23C-4814-9BF7-356F303AEE4F}" type="presOf" srcId="{F635D978-B3AF-4D8A-A793-A97E704A5757}" destId="{DE628E83-A15A-4C35-BB80-7FBC2527B51B}" srcOrd="0" destOrd="0" presId="urn:microsoft.com/office/officeart/2005/8/layout/vList5"/>
    <dgm:cxn modelId="{12E20176-047A-4ADD-9022-B1B401B10355}" type="presOf" srcId="{7F1E951D-CF26-4A46-A6F1-A727D48B0D99}" destId="{2C1DAE8C-743D-43C5-B7BE-774EF8DB5610}" srcOrd="0" destOrd="0" presId="urn:microsoft.com/office/officeart/2005/8/layout/vList5"/>
    <dgm:cxn modelId="{906CD523-D05B-46F9-871A-A2BC91189DA6}" srcId="{9C3C7ED1-BBC8-4A44-AC7F-99E5BCCD0C5B}" destId="{39929601-2D27-4356-94E1-B2CAA1E7A2FC}" srcOrd="0" destOrd="0" parTransId="{5BACDA64-812C-4730-8CC0-7F0814ACAA2D}" sibTransId="{C9E64A18-FCFA-46BC-9B11-102CE3763CD9}"/>
    <dgm:cxn modelId="{60FF057C-E014-4EF5-9D4B-88F50D7D28F9}" srcId="{3457520C-5648-4FD7-8DC6-11F0BDD152DB}" destId="{37E52540-D41B-4C71-8C22-8B37E3F2FB55}" srcOrd="0" destOrd="0" parTransId="{DFF1D54C-2230-4A13-8004-97C050C58BE2}" sibTransId="{3AEC4086-36C6-4EF4-9A13-A1108AADF600}"/>
    <dgm:cxn modelId="{E2670956-F8BF-444B-961F-D688E3D97640}" type="presOf" srcId="{9C3C7ED1-BBC8-4A44-AC7F-99E5BCCD0C5B}" destId="{8B2474F2-5050-4552-AAA4-ADD7D1396D01}" srcOrd="0" destOrd="0" presId="urn:microsoft.com/office/officeart/2005/8/layout/vList5"/>
    <dgm:cxn modelId="{354782B0-2250-4CB5-9799-6C364EC2BBA4}" srcId="{30E71860-8126-4711-A928-30A1CB60DAEE}" destId="{F635D978-B3AF-4D8A-A793-A97E704A5757}" srcOrd="0" destOrd="0" parTransId="{0D45347D-13BB-4A85-9913-96FE508E9148}" sibTransId="{B2638247-82BD-4249-A943-163D1587EB15}"/>
    <dgm:cxn modelId="{5746FFCC-602C-4EEA-B068-4FCBA076D5E3}" srcId="{7F1E951D-CF26-4A46-A6F1-A727D48B0D99}" destId="{2679D89B-C3FC-4255-B47A-13FDEA24AD52}" srcOrd="0" destOrd="0" parTransId="{3255990D-24B1-46A0-B88D-88190C8A506C}" sibTransId="{BFE87A71-8B35-4DB2-8B8C-F19E9FCF1E0A}"/>
    <dgm:cxn modelId="{1B8FF30E-D2DB-4E06-98D7-830BCABAD6EB}" type="presOf" srcId="{2679D89B-C3FC-4255-B47A-13FDEA24AD52}" destId="{9C435F5B-8B34-40A5-A2E8-C649BD20137B}" srcOrd="0" destOrd="0" presId="urn:microsoft.com/office/officeart/2005/8/layout/vList5"/>
    <dgm:cxn modelId="{AB128696-BD2E-4287-A283-9307E4399D66}" srcId="{2679D89B-C3FC-4255-B47A-13FDEA24AD52}" destId="{8142E819-D790-483D-806F-4B20E35D596B}" srcOrd="0" destOrd="0" parTransId="{62A313CC-5353-4518-B5E0-4A612B75F7D3}" sibTransId="{9A8A9968-C79C-4A7A-B569-E06702FB4A12}"/>
    <dgm:cxn modelId="{44E60F44-C19C-4066-B3CF-3001AD4D5EE5}" type="presParOf" srcId="{2C1DAE8C-743D-43C5-B7BE-774EF8DB5610}" destId="{4F045ECF-1974-44A8-9ACF-356FCF47F292}" srcOrd="0" destOrd="0" presId="urn:microsoft.com/office/officeart/2005/8/layout/vList5"/>
    <dgm:cxn modelId="{2994ADD0-4277-4410-A3FB-629A783A2BB9}" type="presParOf" srcId="{4F045ECF-1974-44A8-9ACF-356FCF47F292}" destId="{9C435F5B-8B34-40A5-A2E8-C649BD20137B}" srcOrd="0" destOrd="0" presId="urn:microsoft.com/office/officeart/2005/8/layout/vList5"/>
    <dgm:cxn modelId="{710E8401-0771-4571-95F6-5998E469485A}" type="presParOf" srcId="{4F045ECF-1974-44A8-9ACF-356FCF47F292}" destId="{6396EBAC-5764-470D-A6E0-9246B0A99FD7}" srcOrd="1" destOrd="0" presId="urn:microsoft.com/office/officeart/2005/8/layout/vList5"/>
    <dgm:cxn modelId="{F6EC868D-CCA9-4420-A01F-3E1F9D0F51E1}" type="presParOf" srcId="{2C1DAE8C-743D-43C5-B7BE-774EF8DB5610}" destId="{ACA1C9BD-D029-4FB0-BAE2-E53F703A6256}" srcOrd="1" destOrd="0" presId="urn:microsoft.com/office/officeart/2005/8/layout/vList5"/>
    <dgm:cxn modelId="{C46B597E-5FCE-429D-898E-A4CC9285E99F}" type="presParOf" srcId="{2C1DAE8C-743D-43C5-B7BE-774EF8DB5610}" destId="{CA99A7B2-6285-4BFC-AA31-CD186ED6EB00}" srcOrd="2" destOrd="0" presId="urn:microsoft.com/office/officeart/2005/8/layout/vList5"/>
    <dgm:cxn modelId="{E34D07D0-878E-48D2-8B04-5A7EBD3C00AA}" type="presParOf" srcId="{CA99A7B2-6285-4BFC-AA31-CD186ED6EB00}" destId="{2800ED04-1822-49E5-A3E1-EA2632DF3120}" srcOrd="0" destOrd="0" presId="urn:microsoft.com/office/officeart/2005/8/layout/vList5"/>
    <dgm:cxn modelId="{15216E8B-E0EF-4B1F-A560-9C0CC58CF40E}" type="presParOf" srcId="{CA99A7B2-6285-4BFC-AA31-CD186ED6EB00}" destId="{306800F4-824E-4BA1-A83D-1589A8D4F705}" srcOrd="1" destOrd="0" presId="urn:microsoft.com/office/officeart/2005/8/layout/vList5"/>
    <dgm:cxn modelId="{E83CEE72-182E-438C-A0EA-52AB52E03FDD}" type="presParOf" srcId="{2C1DAE8C-743D-43C5-B7BE-774EF8DB5610}" destId="{2857BD54-1539-42B5-803A-B45A226DE7B7}" srcOrd="3" destOrd="0" presId="urn:microsoft.com/office/officeart/2005/8/layout/vList5"/>
    <dgm:cxn modelId="{BE5B6141-DCDE-410C-B23A-73E01A26AAF4}" type="presParOf" srcId="{2C1DAE8C-743D-43C5-B7BE-774EF8DB5610}" destId="{3AE29A5D-874D-4502-AB40-4248E254573D}" srcOrd="4" destOrd="0" presId="urn:microsoft.com/office/officeart/2005/8/layout/vList5"/>
    <dgm:cxn modelId="{437AC51A-9C4F-451F-B637-C66C0E796F8D}" type="presParOf" srcId="{3AE29A5D-874D-4502-AB40-4248E254573D}" destId="{A52E82E3-C16C-4CD1-BACD-446F040B0E0A}" srcOrd="0" destOrd="0" presId="urn:microsoft.com/office/officeart/2005/8/layout/vList5"/>
    <dgm:cxn modelId="{19BF1F0E-95B3-498F-A3B2-50E0142F4D42}" type="presParOf" srcId="{3AE29A5D-874D-4502-AB40-4248E254573D}" destId="{DE628E83-A15A-4C35-BB80-7FBC2527B51B}" srcOrd="1" destOrd="0" presId="urn:microsoft.com/office/officeart/2005/8/layout/vList5"/>
    <dgm:cxn modelId="{92246097-9A1E-4084-B05B-F9E35B3BB3A0}" type="presParOf" srcId="{2C1DAE8C-743D-43C5-B7BE-774EF8DB5610}" destId="{9181799B-EF38-40A9-A535-1A124A5A2D5C}" srcOrd="5" destOrd="0" presId="urn:microsoft.com/office/officeart/2005/8/layout/vList5"/>
    <dgm:cxn modelId="{67D9E089-4C73-4D43-902D-6FD883C4185E}" type="presParOf" srcId="{2C1DAE8C-743D-43C5-B7BE-774EF8DB5610}" destId="{84024062-BB18-40F8-B6D1-61A16DDDA9CC}" srcOrd="6" destOrd="0" presId="urn:microsoft.com/office/officeart/2005/8/layout/vList5"/>
    <dgm:cxn modelId="{F5923B33-059A-4B3B-A776-A1052D50698C}" type="presParOf" srcId="{84024062-BB18-40F8-B6D1-61A16DDDA9CC}" destId="{8B2474F2-5050-4552-AAA4-ADD7D1396D01}" srcOrd="0" destOrd="0" presId="urn:microsoft.com/office/officeart/2005/8/layout/vList5"/>
    <dgm:cxn modelId="{2EEB9D7A-79C8-4D66-9E00-EB786B34A18A}" type="presParOf" srcId="{84024062-BB18-40F8-B6D1-61A16DDDA9CC}" destId="{FB18CA4B-F0B1-4C65-B505-8B20D1D5F4FE}"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8DE5D36-F6D5-49F5-A547-0D96A15C19D5}" type="doc">
      <dgm:prSet loTypeId="urn:microsoft.com/office/officeart/2005/8/layout/hList7#1" loCatId="process" qsTypeId="urn:microsoft.com/office/officeart/2005/8/quickstyle/simple1" qsCatId="simple" csTypeId="urn:microsoft.com/office/officeart/2005/8/colors/accent1_2" csCatId="accent1" phldr="1"/>
      <dgm:spPr/>
      <dgm:t>
        <a:bodyPr/>
        <a:lstStyle/>
        <a:p>
          <a:endParaRPr lang="it-IT"/>
        </a:p>
      </dgm:t>
    </dgm:pt>
    <dgm:pt modelId="{DC4394B8-5F3D-4BB5-9B3B-A637EA1A56F7}">
      <dgm:prSet custT="1"/>
      <dgm:spPr/>
      <dgm:t>
        <a:bodyPr/>
        <a:lstStyle/>
        <a:p>
          <a:pPr rtl="0"/>
          <a:endParaRPr lang="en-US" sz="2400" b="1" dirty="0" smtClean="0">
            <a:latin typeface="Arial" pitchFamily="34" charset="0"/>
            <a:cs typeface="Arial" pitchFamily="34" charset="0"/>
          </a:endParaRPr>
        </a:p>
        <a:p>
          <a:pPr rtl="0"/>
          <a:endParaRPr lang="en-US" sz="1600" b="1" dirty="0" smtClean="0">
            <a:latin typeface="Arial" pitchFamily="34" charset="0"/>
            <a:cs typeface="Arial" pitchFamily="34" charset="0"/>
          </a:endParaRPr>
        </a:p>
        <a:p>
          <a:pPr rtl="0"/>
          <a:r>
            <a:rPr lang="en-US" sz="2400" b="1" dirty="0" smtClean="0">
              <a:latin typeface="Arial" pitchFamily="34" charset="0"/>
              <a:cs typeface="Arial" pitchFamily="34" charset="0"/>
            </a:rPr>
            <a:t>Representation of interests of member organizations</a:t>
          </a:r>
        </a:p>
        <a:p>
          <a:pPr rtl="0"/>
          <a:r>
            <a:rPr lang="en-US" sz="1600" b="1" dirty="0" smtClean="0">
              <a:latin typeface="Arial" pitchFamily="34" charset="0"/>
              <a:cs typeface="Arial" pitchFamily="34" charset="0"/>
            </a:rPr>
            <a:t>(particularly at EU / EIB / EIF level) </a:t>
          </a:r>
          <a:endParaRPr lang="it-IT" sz="1600" dirty="0">
            <a:latin typeface="Arial" pitchFamily="34" charset="0"/>
            <a:cs typeface="Arial" pitchFamily="34" charset="0"/>
          </a:endParaRPr>
        </a:p>
      </dgm:t>
    </dgm:pt>
    <dgm:pt modelId="{5457BD5C-9E31-4BFD-AD00-06DF04F63936}" type="parTrans" cxnId="{B3F867A6-ED1D-42B9-853B-BB0549E60F7F}">
      <dgm:prSet/>
      <dgm:spPr/>
      <dgm:t>
        <a:bodyPr/>
        <a:lstStyle/>
        <a:p>
          <a:endParaRPr lang="it-IT"/>
        </a:p>
      </dgm:t>
    </dgm:pt>
    <dgm:pt modelId="{D6867C14-A6CE-43C3-807D-C2A7A1E13E39}" type="sibTrans" cxnId="{B3F867A6-ED1D-42B9-853B-BB0549E60F7F}">
      <dgm:prSet/>
      <dgm:spPr/>
      <dgm:t>
        <a:bodyPr/>
        <a:lstStyle/>
        <a:p>
          <a:endParaRPr lang="it-IT"/>
        </a:p>
      </dgm:t>
    </dgm:pt>
    <dgm:pt modelId="{9A472C5D-176C-489E-9E4A-B21653FD4F51}">
      <dgm:prSet custT="1"/>
      <dgm:spPr/>
      <dgm:t>
        <a:bodyPr/>
        <a:lstStyle/>
        <a:p>
          <a:pPr algn="ctr" rtl="0"/>
          <a:endParaRPr lang="en-US" sz="2400" b="1" dirty="0" smtClean="0">
            <a:latin typeface="Arial" pitchFamily="34" charset="0"/>
            <a:cs typeface="Arial" pitchFamily="34" charset="0"/>
          </a:endParaRPr>
        </a:p>
        <a:p>
          <a:pPr algn="ctr" rtl="0"/>
          <a:endParaRPr lang="en-US" sz="2400" b="1" dirty="0" smtClean="0">
            <a:latin typeface="Arial" pitchFamily="34" charset="0"/>
            <a:cs typeface="Arial" pitchFamily="34" charset="0"/>
          </a:endParaRPr>
        </a:p>
        <a:p>
          <a:pPr algn="ctr" rtl="0"/>
          <a:r>
            <a:rPr lang="en-US" sz="2400" b="1" dirty="0" smtClean="0">
              <a:latin typeface="Arial" pitchFamily="34" charset="0"/>
              <a:cs typeface="Arial" pitchFamily="34" charset="0"/>
            </a:rPr>
            <a:t>Platform to exchange best practices / knowledge / experience among the members</a:t>
          </a:r>
        </a:p>
        <a:p>
          <a:pPr algn="ctr" rtl="0"/>
          <a:r>
            <a:rPr lang="en-US" sz="1600" b="1" dirty="0" smtClean="0">
              <a:latin typeface="Arial" pitchFamily="34" charset="0"/>
              <a:cs typeface="Arial" pitchFamily="34" charset="0"/>
            </a:rPr>
            <a:t>(also around the world)</a:t>
          </a:r>
          <a:endParaRPr lang="it-IT" sz="1600" dirty="0">
            <a:latin typeface="Arial" pitchFamily="34" charset="0"/>
            <a:cs typeface="Arial" pitchFamily="34" charset="0"/>
          </a:endParaRPr>
        </a:p>
      </dgm:t>
    </dgm:pt>
    <dgm:pt modelId="{5C1415A4-7ECC-4D05-A025-B2C8A0EAFF08}" type="parTrans" cxnId="{844CF56D-2E43-468E-8F0C-1CE555A136AD}">
      <dgm:prSet/>
      <dgm:spPr/>
      <dgm:t>
        <a:bodyPr/>
        <a:lstStyle/>
        <a:p>
          <a:endParaRPr lang="it-IT"/>
        </a:p>
      </dgm:t>
    </dgm:pt>
    <dgm:pt modelId="{8B6D8240-36C6-48EA-BA94-328BAEE6C6CF}" type="sibTrans" cxnId="{844CF56D-2E43-468E-8F0C-1CE555A136AD}">
      <dgm:prSet/>
      <dgm:spPr/>
      <dgm:t>
        <a:bodyPr/>
        <a:lstStyle/>
        <a:p>
          <a:endParaRPr lang="it-IT"/>
        </a:p>
      </dgm:t>
    </dgm:pt>
    <dgm:pt modelId="{41D3F7C1-34B2-404E-9CA6-3B3716601C86}">
      <dgm:prSet custT="1"/>
      <dgm:spPr/>
      <dgm:t>
        <a:bodyPr/>
        <a:lstStyle/>
        <a:p>
          <a:pPr rtl="0"/>
          <a:endParaRPr lang="en-US" sz="2400" b="1" dirty="0" smtClean="0">
            <a:latin typeface="Arial" pitchFamily="34" charset="0"/>
            <a:cs typeface="Arial" pitchFamily="34" charset="0"/>
          </a:endParaRPr>
        </a:p>
        <a:p>
          <a:pPr rtl="0"/>
          <a:endParaRPr lang="en-US" sz="1800" b="1" dirty="0" smtClean="0">
            <a:latin typeface="Arial" pitchFamily="34" charset="0"/>
            <a:cs typeface="Arial" pitchFamily="34" charset="0"/>
          </a:endParaRPr>
        </a:p>
        <a:p>
          <a:pPr rtl="0"/>
          <a:r>
            <a:rPr lang="en-US" sz="2400" b="1" dirty="0" smtClean="0">
              <a:latin typeface="Arial" pitchFamily="34" charset="0"/>
              <a:cs typeface="Arial" pitchFamily="34" charset="0"/>
            </a:rPr>
            <a:t>Promotion of the guarantee instrument at all levels</a:t>
          </a:r>
        </a:p>
        <a:p>
          <a:pPr rtl="0"/>
          <a:r>
            <a:rPr lang="it-IT" sz="1600" b="1" dirty="0" smtClean="0">
              <a:latin typeface="Arial" pitchFamily="34" charset="0"/>
              <a:cs typeface="Arial" pitchFamily="34" charset="0"/>
            </a:rPr>
            <a:t>(EU / OECD / World Bank / FAO / G20...)</a:t>
          </a:r>
          <a:endParaRPr lang="it-IT" sz="1600" b="1" dirty="0">
            <a:latin typeface="Arial" pitchFamily="34" charset="0"/>
            <a:cs typeface="Arial" pitchFamily="34" charset="0"/>
          </a:endParaRPr>
        </a:p>
      </dgm:t>
    </dgm:pt>
    <dgm:pt modelId="{BC6F5054-A409-418C-ACE4-65BD1AB4B417}" type="parTrans" cxnId="{5FD21F41-7578-4B52-9D91-EBF74ABB30C7}">
      <dgm:prSet/>
      <dgm:spPr/>
      <dgm:t>
        <a:bodyPr/>
        <a:lstStyle/>
        <a:p>
          <a:endParaRPr lang="it-IT"/>
        </a:p>
      </dgm:t>
    </dgm:pt>
    <dgm:pt modelId="{68A4D99A-F5A7-430A-895A-047FEA08866D}" type="sibTrans" cxnId="{5FD21F41-7578-4B52-9D91-EBF74ABB30C7}">
      <dgm:prSet/>
      <dgm:spPr/>
      <dgm:t>
        <a:bodyPr/>
        <a:lstStyle/>
        <a:p>
          <a:endParaRPr lang="it-IT"/>
        </a:p>
      </dgm:t>
    </dgm:pt>
    <dgm:pt modelId="{D46A4613-770D-4633-86B6-19A014E53EF0}" type="pres">
      <dgm:prSet presAssocID="{58DE5D36-F6D5-49F5-A547-0D96A15C19D5}" presName="Name0" presStyleCnt="0">
        <dgm:presLayoutVars>
          <dgm:dir/>
          <dgm:resizeHandles val="exact"/>
        </dgm:presLayoutVars>
      </dgm:prSet>
      <dgm:spPr/>
      <dgm:t>
        <a:bodyPr/>
        <a:lstStyle/>
        <a:p>
          <a:endParaRPr lang="en-GB"/>
        </a:p>
      </dgm:t>
    </dgm:pt>
    <dgm:pt modelId="{909FAF82-305E-4498-BC06-E4BB9D020317}" type="pres">
      <dgm:prSet presAssocID="{58DE5D36-F6D5-49F5-A547-0D96A15C19D5}" presName="fgShape" presStyleLbl="fgShp" presStyleIdx="0" presStyleCnt="1" custScaleY="53845" custLinFactNeighborY="41880"/>
      <dgm:spPr/>
    </dgm:pt>
    <dgm:pt modelId="{375CCC8D-754C-4D32-A359-9C5492E5B0E4}" type="pres">
      <dgm:prSet presAssocID="{58DE5D36-F6D5-49F5-A547-0D96A15C19D5}" presName="linComp" presStyleCnt="0"/>
      <dgm:spPr/>
    </dgm:pt>
    <dgm:pt modelId="{BC2A0A79-9B89-42EF-BCB4-BC06F8800A7E}" type="pres">
      <dgm:prSet presAssocID="{DC4394B8-5F3D-4BB5-9B3B-A637EA1A56F7}" presName="compNode" presStyleCnt="0"/>
      <dgm:spPr/>
    </dgm:pt>
    <dgm:pt modelId="{10ED3C67-7838-4A54-9327-570BDDC78D6D}" type="pres">
      <dgm:prSet presAssocID="{DC4394B8-5F3D-4BB5-9B3B-A637EA1A56F7}" presName="bkgdShape" presStyleLbl="node1" presStyleIdx="0" presStyleCnt="3" custLinFactNeighborX="1114"/>
      <dgm:spPr/>
      <dgm:t>
        <a:bodyPr/>
        <a:lstStyle/>
        <a:p>
          <a:endParaRPr lang="en-GB"/>
        </a:p>
      </dgm:t>
    </dgm:pt>
    <dgm:pt modelId="{86BF060C-ACCE-4B9E-8191-5FF73FA4959B}" type="pres">
      <dgm:prSet presAssocID="{DC4394B8-5F3D-4BB5-9B3B-A637EA1A56F7}" presName="nodeTx" presStyleLbl="node1" presStyleIdx="0" presStyleCnt="3">
        <dgm:presLayoutVars>
          <dgm:bulletEnabled val="1"/>
        </dgm:presLayoutVars>
      </dgm:prSet>
      <dgm:spPr/>
      <dgm:t>
        <a:bodyPr/>
        <a:lstStyle/>
        <a:p>
          <a:endParaRPr lang="en-GB"/>
        </a:p>
      </dgm:t>
    </dgm:pt>
    <dgm:pt modelId="{F9EB8662-61CC-4B98-87EE-FE0E09BA25D8}" type="pres">
      <dgm:prSet presAssocID="{DC4394B8-5F3D-4BB5-9B3B-A637EA1A56F7}" presName="invisiNode" presStyleLbl="node1" presStyleIdx="0" presStyleCnt="3"/>
      <dgm:spPr/>
    </dgm:pt>
    <dgm:pt modelId="{1FFBC798-5118-47FD-9EE7-035D016A3B61}" type="pres">
      <dgm:prSet presAssocID="{DC4394B8-5F3D-4BB5-9B3B-A637EA1A56F7}" presName="imagNode" presStyleLbl="fgImgPlace1" presStyleIdx="0" presStyleCnt="3"/>
      <dgm:spPr>
        <a:blipFill>
          <a:blip xmlns:r="http://schemas.openxmlformats.org/officeDocument/2006/relationships" r:embed="rId1">
            <a:extLst>
              <a:ext uri="{28A0092B-C50C-407E-A947-70E740481C1C}">
                <a14:useLocalDpi xmlns="" xmlns:a14="http://schemas.microsoft.com/office/drawing/2010/main" val="0"/>
              </a:ext>
            </a:extLst>
          </a:blip>
          <a:srcRect/>
          <a:stretch>
            <a:fillRect l="-17000" r="-17000"/>
          </a:stretch>
        </a:blipFill>
      </dgm:spPr>
    </dgm:pt>
    <dgm:pt modelId="{A8452762-F860-4870-9DBA-229E888D2AC6}" type="pres">
      <dgm:prSet presAssocID="{D6867C14-A6CE-43C3-807D-C2A7A1E13E39}" presName="sibTrans" presStyleLbl="sibTrans2D1" presStyleIdx="0" presStyleCnt="0"/>
      <dgm:spPr/>
      <dgm:t>
        <a:bodyPr/>
        <a:lstStyle/>
        <a:p>
          <a:endParaRPr lang="en-GB"/>
        </a:p>
      </dgm:t>
    </dgm:pt>
    <dgm:pt modelId="{20AB63B7-3BA9-4CAD-B292-4851A994EA59}" type="pres">
      <dgm:prSet presAssocID="{9A472C5D-176C-489E-9E4A-B21653FD4F51}" presName="compNode" presStyleCnt="0"/>
      <dgm:spPr/>
    </dgm:pt>
    <dgm:pt modelId="{C58BB81C-6AC9-42FA-A0D9-537C9BE56EDA}" type="pres">
      <dgm:prSet presAssocID="{9A472C5D-176C-489E-9E4A-B21653FD4F51}" presName="bkgdShape" presStyleLbl="node1" presStyleIdx="1" presStyleCnt="3"/>
      <dgm:spPr/>
      <dgm:t>
        <a:bodyPr/>
        <a:lstStyle/>
        <a:p>
          <a:endParaRPr lang="en-GB"/>
        </a:p>
      </dgm:t>
    </dgm:pt>
    <dgm:pt modelId="{5CB719E5-BF75-4B82-8636-8D7E4B4CA12D}" type="pres">
      <dgm:prSet presAssocID="{9A472C5D-176C-489E-9E4A-B21653FD4F51}" presName="nodeTx" presStyleLbl="node1" presStyleIdx="1" presStyleCnt="3">
        <dgm:presLayoutVars>
          <dgm:bulletEnabled val="1"/>
        </dgm:presLayoutVars>
      </dgm:prSet>
      <dgm:spPr/>
      <dgm:t>
        <a:bodyPr/>
        <a:lstStyle/>
        <a:p>
          <a:endParaRPr lang="en-GB"/>
        </a:p>
      </dgm:t>
    </dgm:pt>
    <dgm:pt modelId="{827A602B-860B-47F4-BA0E-07C9F95DE648}" type="pres">
      <dgm:prSet presAssocID="{9A472C5D-176C-489E-9E4A-B21653FD4F51}" presName="invisiNode" presStyleLbl="node1" presStyleIdx="1" presStyleCnt="3"/>
      <dgm:spPr/>
    </dgm:pt>
    <dgm:pt modelId="{2E976425-D272-470C-9BE9-42E4982F20E9}" type="pres">
      <dgm:prSet presAssocID="{9A472C5D-176C-489E-9E4A-B21653FD4F51}" presName="imagNode" presStyleLbl="fgImgPlace1" presStyleIdx="1" presStyleCnt="3"/>
      <dgm:spPr>
        <a:blipFill>
          <a:blip xmlns:r="http://schemas.openxmlformats.org/officeDocument/2006/relationships" r:embed="rId2">
            <a:extLst>
              <a:ext uri="{28A0092B-C50C-407E-A947-70E740481C1C}">
                <a14:useLocalDpi xmlns="" xmlns:a14="http://schemas.microsoft.com/office/drawing/2010/main" val="0"/>
              </a:ext>
            </a:extLst>
          </a:blip>
          <a:srcRect/>
          <a:stretch>
            <a:fillRect l="-13000" r="-13000"/>
          </a:stretch>
        </a:blipFill>
      </dgm:spPr>
    </dgm:pt>
    <dgm:pt modelId="{E7E5395F-CAE1-4155-A402-D06A578B739A}" type="pres">
      <dgm:prSet presAssocID="{8B6D8240-36C6-48EA-BA94-328BAEE6C6CF}" presName="sibTrans" presStyleLbl="sibTrans2D1" presStyleIdx="0" presStyleCnt="0"/>
      <dgm:spPr/>
      <dgm:t>
        <a:bodyPr/>
        <a:lstStyle/>
        <a:p>
          <a:endParaRPr lang="en-GB"/>
        </a:p>
      </dgm:t>
    </dgm:pt>
    <dgm:pt modelId="{2ABF1591-32A1-4ED9-8FCD-057FF87D1B4B}" type="pres">
      <dgm:prSet presAssocID="{41D3F7C1-34B2-404E-9CA6-3B3716601C86}" presName="compNode" presStyleCnt="0"/>
      <dgm:spPr/>
    </dgm:pt>
    <dgm:pt modelId="{92614A79-10EC-4AB8-A744-EB993A71C0F7}" type="pres">
      <dgm:prSet presAssocID="{41D3F7C1-34B2-404E-9CA6-3B3716601C86}" presName="bkgdShape" presStyleLbl="node1" presStyleIdx="2" presStyleCnt="3"/>
      <dgm:spPr/>
      <dgm:t>
        <a:bodyPr/>
        <a:lstStyle/>
        <a:p>
          <a:endParaRPr lang="it-IT"/>
        </a:p>
      </dgm:t>
    </dgm:pt>
    <dgm:pt modelId="{3ED9A01D-0A3B-4BD7-8613-E1848C34B426}" type="pres">
      <dgm:prSet presAssocID="{41D3F7C1-34B2-404E-9CA6-3B3716601C86}" presName="nodeTx" presStyleLbl="node1" presStyleIdx="2" presStyleCnt="3">
        <dgm:presLayoutVars>
          <dgm:bulletEnabled val="1"/>
        </dgm:presLayoutVars>
      </dgm:prSet>
      <dgm:spPr/>
      <dgm:t>
        <a:bodyPr/>
        <a:lstStyle/>
        <a:p>
          <a:endParaRPr lang="it-IT"/>
        </a:p>
      </dgm:t>
    </dgm:pt>
    <dgm:pt modelId="{EC112167-186C-4C7B-8897-C9E7BB21CB21}" type="pres">
      <dgm:prSet presAssocID="{41D3F7C1-34B2-404E-9CA6-3B3716601C86}" presName="invisiNode" presStyleLbl="node1" presStyleIdx="2" presStyleCnt="3"/>
      <dgm:spPr/>
    </dgm:pt>
    <dgm:pt modelId="{AEC5D846-D207-400D-B980-2B368A887686}" type="pres">
      <dgm:prSet presAssocID="{41D3F7C1-34B2-404E-9CA6-3B3716601C86}" presName="imagNode" presStyleLbl="fgImgPlace1" presStyleIdx="2" presStyleCnt="3"/>
      <dgm:spPr>
        <a:blipFill>
          <a:blip xmlns:r="http://schemas.openxmlformats.org/officeDocument/2006/relationships" r:embed="rId3">
            <a:extLst>
              <a:ext uri="{28A0092B-C50C-407E-A947-70E740481C1C}">
                <a14:useLocalDpi xmlns="" xmlns:a14="http://schemas.microsoft.com/office/drawing/2010/main" val="0"/>
              </a:ext>
            </a:extLst>
          </a:blip>
          <a:srcRect/>
          <a:stretch>
            <a:fillRect l="-17000" r="-17000"/>
          </a:stretch>
        </a:blipFill>
      </dgm:spPr>
    </dgm:pt>
  </dgm:ptLst>
  <dgm:cxnLst>
    <dgm:cxn modelId="{8EFB6DC5-BB4E-417E-86DA-7274EC757CE4}" type="presOf" srcId="{DC4394B8-5F3D-4BB5-9B3B-A637EA1A56F7}" destId="{86BF060C-ACCE-4B9E-8191-5FF73FA4959B}" srcOrd="1" destOrd="0" presId="urn:microsoft.com/office/officeart/2005/8/layout/hList7#1"/>
    <dgm:cxn modelId="{327D9F4C-B1FE-42D5-AD84-281EFC9C8216}" type="presOf" srcId="{9A472C5D-176C-489E-9E4A-B21653FD4F51}" destId="{5CB719E5-BF75-4B82-8636-8D7E4B4CA12D}" srcOrd="1" destOrd="0" presId="urn:microsoft.com/office/officeart/2005/8/layout/hList7#1"/>
    <dgm:cxn modelId="{878C35CC-8FF0-49E5-A2C1-C82A7821C099}" type="presOf" srcId="{58DE5D36-F6D5-49F5-A547-0D96A15C19D5}" destId="{D46A4613-770D-4633-86B6-19A014E53EF0}" srcOrd="0" destOrd="0" presId="urn:microsoft.com/office/officeart/2005/8/layout/hList7#1"/>
    <dgm:cxn modelId="{DCB73D52-42F2-48E2-9709-019FE92F5B28}" type="presOf" srcId="{DC4394B8-5F3D-4BB5-9B3B-A637EA1A56F7}" destId="{10ED3C67-7838-4A54-9327-570BDDC78D6D}" srcOrd="0" destOrd="0" presId="urn:microsoft.com/office/officeart/2005/8/layout/hList7#1"/>
    <dgm:cxn modelId="{6A2A1ECB-3ED1-4C56-9D7A-1EB7522274BB}" type="presOf" srcId="{D6867C14-A6CE-43C3-807D-C2A7A1E13E39}" destId="{A8452762-F860-4870-9DBA-229E888D2AC6}" srcOrd="0" destOrd="0" presId="urn:microsoft.com/office/officeart/2005/8/layout/hList7#1"/>
    <dgm:cxn modelId="{E36B87BF-8549-4B26-B3BD-2D00F2BD27ED}" type="presOf" srcId="{41D3F7C1-34B2-404E-9CA6-3B3716601C86}" destId="{3ED9A01D-0A3B-4BD7-8613-E1848C34B426}" srcOrd="1" destOrd="0" presId="urn:microsoft.com/office/officeart/2005/8/layout/hList7#1"/>
    <dgm:cxn modelId="{1F4507FC-5C2D-43F6-8AC5-15FC62D735CF}" type="presOf" srcId="{41D3F7C1-34B2-404E-9CA6-3B3716601C86}" destId="{92614A79-10EC-4AB8-A744-EB993A71C0F7}" srcOrd="0" destOrd="0" presId="urn:microsoft.com/office/officeart/2005/8/layout/hList7#1"/>
    <dgm:cxn modelId="{844CF56D-2E43-468E-8F0C-1CE555A136AD}" srcId="{58DE5D36-F6D5-49F5-A547-0D96A15C19D5}" destId="{9A472C5D-176C-489E-9E4A-B21653FD4F51}" srcOrd="1" destOrd="0" parTransId="{5C1415A4-7ECC-4D05-A025-B2C8A0EAFF08}" sibTransId="{8B6D8240-36C6-48EA-BA94-328BAEE6C6CF}"/>
    <dgm:cxn modelId="{5FD21F41-7578-4B52-9D91-EBF74ABB30C7}" srcId="{58DE5D36-F6D5-49F5-A547-0D96A15C19D5}" destId="{41D3F7C1-34B2-404E-9CA6-3B3716601C86}" srcOrd="2" destOrd="0" parTransId="{BC6F5054-A409-418C-ACE4-65BD1AB4B417}" sibTransId="{68A4D99A-F5A7-430A-895A-047FEA08866D}"/>
    <dgm:cxn modelId="{22F165EF-7A29-4C14-AE79-EEECB9406C39}" type="presOf" srcId="{8B6D8240-36C6-48EA-BA94-328BAEE6C6CF}" destId="{E7E5395F-CAE1-4155-A402-D06A578B739A}" srcOrd="0" destOrd="0" presId="urn:microsoft.com/office/officeart/2005/8/layout/hList7#1"/>
    <dgm:cxn modelId="{80BE91F8-DEE4-45BD-90B4-24F57F38A58D}" type="presOf" srcId="{9A472C5D-176C-489E-9E4A-B21653FD4F51}" destId="{C58BB81C-6AC9-42FA-A0D9-537C9BE56EDA}" srcOrd="0" destOrd="0" presId="urn:microsoft.com/office/officeart/2005/8/layout/hList7#1"/>
    <dgm:cxn modelId="{B3F867A6-ED1D-42B9-853B-BB0549E60F7F}" srcId="{58DE5D36-F6D5-49F5-A547-0D96A15C19D5}" destId="{DC4394B8-5F3D-4BB5-9B3B-A637EA1A56F7}" srcOrd="0" destOrd="0" parTransId="{5457BD5C-9E31-4BFD-AD00-06DF04F63936}" sibTransId="{D6867C14-A6CE-43C3-807D-C2A7A1E13E39}"/>
    <dgm:cxn modelId="{835E1A61-4393-4614-9862-BC22D7ADF2A7}" type="presParOf" srcId="{D46A4613-770D-4633-86B6-19A014E53EF0}" destId="{909FAF82-305E-4498-BC06-E4BB9D020317}" srcOrd="0" destOrd="0" presId="urn:microsoft.com/office/officeart/2005/8/layout/hList7#1"/>
    <dgm:cxn modelId="{2667B8A6-2A06-4F64-BC7E-8FA306729A37}" type="presParOf" srcId="{D46A4613-770D-4633-86B6-19A014E53EF0}" destId="{375CCC8D-754C-4D32-A359-9C5492E5B0E4}" srcOrd="1" destOrd="0" presId="urn:microsoft.com/office/officeart/2005/8/layout/hList7#1"/>
    <dgm:cxn modelId="{8B2B5D15-8A7C-4926-B323-1A934690B219}" type="presParOf" srcId="{375CCC8D-754C-4D32-A359-9C5492E5B0E4}" destId="{BC2A0A79-9B89-42EF-BCB4-BC06F8800A7E}" srcOrd="0" destOrd="0" presId="urn:microsoft.com/office/officeart/2005/8/layout/hList7#1"/>
    <dgm:cxn modelId="{508D402D-1B8F-48A3-8E57-7185265829FB}" type="presParOf" srcId="{BC2A0A79-9B89-42EF-BCB4-BC06F8800A7E}" destId="{10ED3C67-7838-4A54-9327-570BDDC78D6D}" srcOrd="0" destOrd="0" presId="urn:microsoft.com/office/officeart/2005/8/layout/hList7#1"/>
    <dgm:cxn modelId="{E1D76D1F-9E99-4449-A883-3F3BC7C6CC0C}" type="presParOf" srcId="{BC2A0A79-9B89-42EF-BCB4-BC06F8800A7E}" destId="{86BF060C-ACCE-4B9E-8191-5FF73FA4959B}" srcOrd="1" destOrd="0" presId="urn:microsoft.com/office/officeart/2005/8/layout/hList7#1"/>
    <dgm:cxn modelId="{C4D17DCC-3B86-4DAE-B316-EE56302C0259}" type="presParOf" srcId="{BC2A0A79-9B89-42EF-BCB4-BC06F8800A7E}" destId="{F9EB8662-61CC-4B98-87EE-FE0E09BA25D8}" srcOrd="2" destOrd="0" presId="urn:microsoft.com/office/officeart/2005/8/layout/hList7#1"/>
    <dgm:cxn modelId="{9B3029B3-095A-47F1-93FD-4B05DDFBBD93}" type="presParOf" srcId="{BC2A0A79-9B89-42EF-BCB4-BC06F8800A7E}" destId="{1FFBC798-5118-47FD-9EE7-035D016A3B61}" srcOrd="3" destOrd="0" presId="urn:microsoft.com/office/officeart/2005/8/layout/hList7#1"/>
    <dgm:cxn modelId="{0EC30430-2499-46BB-A796-8DF1EDD2EA10}" type="presParOf" srcId="{375CCC8D-754C-4D32-A359-9C5492E5B0E4}" destId="{A8452762-F860-4870-9DBA-229E888D2AC6}" srcOrd="1" destOrd="0" presId="urn:microsoft.com/office/officeart/2005/8/layout/hList7#1"/>
    <dgm:cxn modelId="{4C9A8B2E-0626-4AFB-88F4-A4832903D634}" type="presParOf" srcId="{375CCC8D-754C-4D32-A359-9C5492E5B0E4}" destId="{20AB63B7-3BA9-4CAD-B292-4851A994EA59}" srcOrd="2" destOrd="0" presId="urn:microsoft.com/office/officeart/2005/8/layout/hList7#1"/>
    <dgm:cxn modelId="{7EDBA40D-5B62-4A2F-804B-11938D63538A}" type="presParOf" srcId="{20AB63B7-3BA9-4CAD-B292-4851A994EA59}" destId="{C58BB81C-6AC9-42FA-A0D9-537C9BE56EDA}" srcOrd="0" destOrd="0" presId="urn:microsoft.com/office/officeart/2005/8/layout/hList7#1"/>
    <dgm:cxn modelId="{69889307-6890-4FF6-8F7B-B07832F38B0D}" type="presParOf" srcId="{20AB63B7-3BA9-4CAD-B292-4851A994EA59}" destId="{5CB719E5-BF75-4B82-8636-8D7E4B4CA12D}" srcOrd="1" destOrd="0" presId="urn:microsoft.com/office/officeart/2005/8/layout/hList7#1"/>
    <dgm:cxn modelId="{CFB7030D-3F89-4D13-891D-6A807376CE52}" type="presParOf" srcId="{20AB63B7-3BA9-4CAD-B292-4851A994EA59}" destId="{827A602B-860B-47F4-BA0E-07C9F95DE648}" srcOrd="2" destOrd="0" presId="urn:microsoft.com/office/officeart/2005/8/layout/hList7#1"/>
    <dgm:cxn modelId="{A96DBDAC-F764-4EA9-B6BB-A28C402BD2C1}" type="presParOf" srcId="{20AB63B7-3BA9-4CAD-B292-4851A994EA59}" destId="{2E976425-D272-470C-9BE9-42E4982F20E9}" srcOrd="3" destOrd="0" presId="urn:microsoft.com/office/officeart/2005/8/layout/hList7#1"/>
    <dgm:cxn modelId="{37184A9C-09F7-4C9F-B90C-EBB15BF79EA7}" type="presParOf" srcId="{375CCC8D-754C-4D32-A359-9C5492E5B0E4}" destId="{E7E5395F-CAE1-4155-A402-D06A578B739A}" srcOrd="3" destOrd="0" presId="urn:microsoft.com/office/officeart/2005/8/layout/hList7#1"/>
    <dgm:cxn modelId="{1668B902-3003-4A12-B40F-AE10870B3F15}" type="presParOf" srcId="{375CCC8D-754C-4D32-A359-9C5492E5B0E4}" destId="{2ABF1591-32A1-4ED9-8FCD-057FF87D1B4B}" srcOrd="4" destOrd="0" presId="urn:microsoft.com/office/officeart/2005/8/layout/hList7#1"/>
    <dgm:cxn modelId="{960E2CB1-BC7E-4D81-B877-F21AE39B4FCB}" type="presParOf" srcId="{2ABF1591-32A1-4ED9-8FCD-057FF87D1B4B}" destId="{92614A79-10EC-4AB8-A744-EB993A71C0F7}" srcOrd="0" destOrd="0" presId="urn:microsoft.com/office/officeart/2005/8/layout/hList7#1"/>
    <dgm:cxn modelId="{ACA19061-0FDC-4D52-BA75-E47982080FEE}" type="presParOf" srcId="{2ABF1591-32A1-4ED9-8FCD-057FF87D1B4B}" destId="{3ED9A01D-0A3B-4BD7-8613-E1848C34B426}" srcOrd="1" destOrd="0" presId="urn:microsoft.com/office/officeart/2005/8/layout/hList7#1"/>
    <dgm:cxn modelId="{B76A3B48-4F5A-44B7-9FA3-2801CE08CC26}" type="presParOf" srcId="{2ABF1591-32A1-4ED9-8FCD-057FF87D1B4B}" destId="{EC112167-186C-4C7B-8897-C9E7BB21CB21}" srcOrd="2" destOrd="0" presId="urn:microsoft.com/office/officeart/2005/8/layout/hList7#1"/>
    <dgm:cxn modelId="{F9049888-8415-49B2-B7EA-76D2875567BA}" type="presParOf" srcId="{2ABF1591-32A1-4ED9-8FCD-057FF87D1B4B}" destId="{AEC5D846-D207-400D-B980-2B368A887686}" srcOrd="3" destOrd="0" presId="urn:microsoft.com/office/officeart/2005/8/layout/hList7#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24857A3-1424-4135-88D2-3DEC17569C2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B83B5BE2-F1F2-476C-8B7D-CCFE0112544E}" type="pres">
      <dgm:prSet presAssocID="{124857A3-1424-4135-88D2-3DEC17569C26}" presName="linear" presStyleCnt="0">
        <dgm:presLayoutVars>
          <dgm:animLvl val="lvl"/>
          <dgm:resizeHandles val="exact"/>
        </dgm:presLayoutVars>
      </dgm:prSet>
      <dgm:spPr/>
      <dgm:t>
        <a:bodyPr/>
        <a:lstStyle/>
        <a:p>
          <a:endParaRPr lang="en-GB"/>
        </a:p>
      </dgm:t>
    </dgm:pt>
  </dgm:ptLst>
  <dgm:cxnLst>
    <dgm:cxn modelId="{9B2E95DB-43B4-4CB3-969D-BAF72BA8B00E}" type="presOf" srcId="{124857A3-1424-4135-88D2-3DEC17569C26}" destId="{B83B5BE2-F1F2-476C-8B7D-CCFE0112544E}" srcOrd="0" destOrd="0" presId="urn:microsoft.com/office/officeart/2005/8/layout/vList2"/>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396EBAC-5764-470D-A6E0-9246B0A99FD7}">
      <dsp:nvSpPr>
        <dsp:cNvPr id="0" name=""/>
        <dsp:cNvSpPr/>
      </dsp:nvSpPr>
      <dsp:spPr>
        <a:xfrm rot="5400000">
          <a:off x="6182559" y="-1787578"/>
          <a:ext cx="1040037" cy="488061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59055" rIns="118110" bIns="59055" numCol="1" spcCol="1270" anchor="ctr" anchorCtr="0">
          <a:noAutofit/>
        </a:bodyPr>
        <a:lstStyle/>
        <a:p>
          <a:pPr marL="285750" lvl="1" indent="-285750" algn="l" defTabSz="1377950" rtl="0">
            <a:lnSpc>
              <a:spcPct val="90000"/>
            </a:lnSpc>
            <a:spcBef>
              <a:spcPct val="0"/>
            </a:spcBef>
            <a:spcAft>
              <a:spcPct val="15000"/>
            </a:spcAft>
            <a:buChar char="••"/>
          </a:pPr>
          <a:r>
            <a:rPr lang="en-GB" sz="3100" b="0" u="none" kern="1200" dirty="0" smtClean="0">
              <a:latin typeface="Arial" pitchFamily="34" charset="0"/>
              <a:cs typeface="Arial" pitchFamily="34" charset="0"/>
            </a:rPr>
            <a:t>Belgium, France, Germany, Italy &amp; Spain</a:t>
          </a:r>
          <a:endParaRPr lang="it-IT" sz="3100" b="0" u="none" kern="1200" dirty="0">
            <a:latin typeface="Arial" pitchFamily="34" charset="0"/>
            <a:cs typeface="Arial" pitchFamily="34" charset="0"/>
          </a:endParaRPr>
        </a:p>
      </dsp:txBody>
      <dsp:txXfrm rot="5400000">
        <a:off x="6182559" y="-1787578"/>
        <a:ext cx="1040037" cy="4880610"/>
      </dsp:txXfrm>
    </dsp:sp>
    <dsp:sp modelId="{9C435F5B-8B34-40A5-A2E8-C649BD20137B}">
      <dsp:nvSpPr>
        <dsp:cNvPr id="0" name=""/>
        <dsp:cNvSpPr/>
      </dsp:nvSpPr>
      <dsp:spPr>
        <a:xfrm>
          <a:off x="567" y="0"/>
          <a:ext cx="4261705" cy="13000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GB" sz="2400" b="0" u="none" kern="1200" dirty="0" smtClean="0">
              <a:latin typeface="Arial" pitchFamily="34" charset="0"/>
              <a:cs typeface="Arial" pitchFamily="34" charset="0"/>
            </a:rPr>
            <a:t>Founded in 1992 by 5 members from</a:t>
          </a:r>
          <a:endParaRPr lang="it-IT" sz="2400" b="0" u="none" kern="1200" dirty="0">
            <a:latin typeface="Arial" pitchFamily="34" charset="0"/>
            <a:cs typeface="Arial" pitchFamily="34" charset="0"/>
          </a:endParaRPr>
        </a:p>
      </dsp:txBody>
      <dsp:txXfrm>
        <a:off x="567" y="0"/>
        <a:ext cx="4261705" cy="1300046"/>
      </dsp:txXfrm>
    </dsp:sp>
    <dsp:sp modelId="{306800F4-824E-4BA1-A83D-1589A8D4F705}">
      <dsp:nvSpPr>
        <dsp:cNvPr id="0" name=""/>
        <dsp:cNvSpPr/>
      </dsp:nvSpPr>
      <dsp:spPr>
        <a:xfrm rot="5400000">
          <a:off x="6183108" y="-422529"/>
          <a:ext cx="1040037" cy="488061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59055" rIns="118110" bIns="59055" numCol="1" spcCol="1270" anchor="ctr" anchorCtr="0">
          <a:noAutofit/>
        </a:bodyPr>
        <a:lstStyle/>
        <a:p>
          <a:pPr marL="285750" lvl="1" indent="-285750" algn="l" defTabSz="1377950" rtl="0">
            <a:lnSpc>
              <a:spcPct val="90000"/>
            </a:lnSpc>
            <a:spcBef>
              <a:spcPct val="0"/>
            </a:spcBef>
            <a:spcAft>
              <a:spcPct val="15000"/>
            </a:spcAft>
            <a:buChar char="••"/>
          </a:pPr>
          <a:r>
            <a:rPr lang="en-GB" sz="3100" b="0" u="none" kern="1200" dirty="0" smtClean="0">
              <a:latin typeface="Arial" pitchFamily="34" charset="0"/>
              <a:cs typeface="Arial" pitchFamily="34" charset="0"/>
            </a:rPr>
            <a:t>42 members in 25 countries (21 = EU)</a:t>
          </a:r>
          <a:endParaRPr lang="it-IT" sz="3100" b="0" u="none" kern="1200" dirty="0">
            <a:latin typeface="Arial" pitchFamily="34" charset="0"/>
            <a:cs typeface="Arial" pitchFamily="34" charset="0"/>
          </a:endParaRPr>
        </a:p>
      </dsp:txBody>
      <dsp:txXfrm rot="5400000">
        <a:off x="6183108" y="-422529"/>
        <a:ext cx="1040037" cy="4880610"/>
      </dsp:txXfrm>
    </dsp:sp>
    <dsp:sp modelId="{2800ED04-1822-49E5-A3E1-EA2632DF3120}">
      <dsp:nvSpPr>
        <dsp:cNvPr id="0" name=""/>
        <dsp:cNvSpPr/>
      </dsp:nvSpPr>
      <dsp:spPr>
        <a:xfrm>
          <a:off x="567" y="1354959"/>
          <a:ext cx="4262255" cy="13000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GB" sz="2400" b="0" u="none" kern="1200" dirty="0" smtClean="0">
              <a:latin typeface="Arial" pitchFamily="34" charset="0"/>
              <a:cs typeface="Arial" pitchFamily="34" charset="0"/>
            </a:rPr>
            <a:t>In 2016</a:t>
          </a:r>
          <a:endParaRPr lang="it-IT" sz="2400" b="0" u="none" kern="1200" dirty="0">
            <a:latin typeface="Arial" pitchFamily="34" charset="0"/>
            <a:cs typeface="Arial" pitchFamily="34" charset="0"/>
          </a:endParaRPr>
        </a:p>
      </dsp:txBody>
      <dsp:txXfrm>
        <a:off x="567" y="1354959"/>
        <a:ext cx="4262255" cy="1300046"/>
      </dsp:txXfrm>
    </dsp:sp>
    <dsp:sp modelId="{DE628E83-A15A-4C35-BB80-7FBC2527B51B}">
      <dsp:nvSpPr>
        <dsp:cNvPr id="0" name=""/>
        <dsp:cNvSpPr/>
      </dsp:nvSpPr>
      <dsp:spPr>
        <a:xfrm rot="5400000">
          <a:off x="6197387" y="956806"/>
          <a:ext cx="1040037" cy="485203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59055" rIns="118110" bIns="59055" numCol="1" spcCol="1270" anchor="ctr" anchorCtr="0">
          <a:noAutofit/>
        </a:bodyPr>
        <a:lstStyle/>
        <a:p>
          <a:pPr marL="285750" lvl="1" indent="-285750" algn="l" defTabSz="1377950" rtl="0">
            <a:lnSpc>
              <a:spcPct val="90000"/>
            </a:lnSpc>
            <a:spcBef>
              <a:spcPct val="0"/>
            </a:spcBef>
            <a:spcAft>
              <a:spcPct val="15000"/>
            </a:spcAft>
            <a:buChar char="••"/>
          </a:pPr>
          <a:r>
            <a:rPr lang="en-US" sz="3100" b="0" u="none" kern="1200" dirty="0" smtClean="0">
              <a:latin typeface="Arial" pitchFamily="34" charset="0"/>
              <a:cs typeface="Arial" pitchFamily="34" charset="0"/>
            </a:rPr>
            <a:t>approx. 81.6 billion EUR</a:t>
          </a:r>
          <a:endParaRPr lang="it-IT" sz="3100" b="0" u="none" kern="1200" dirty="0">
            <a:latin typeface="Arial" pitchFamily="34" charset="0"/>
            <a:cs typeface="Arial" pitchFamily="34" charset="0"/>
          </a:endParaRPr>
        </a:p>
      </dsp:txBody>
      <dsp:txXfrm rot="5400000">
        <a:off x="6197387" y="956806"/>
        <a:ext cx="1040037" cy="4852034"/>
      </dsp:txXfrm>
    </dsp:sp>
    <dsp:sp modelId="{A52E82E3-C16C-4CD1-BACD-446F040B0E0A}">
      <dsp:nvSpPr>
        <dsp:cNvPr id="0" name=""/>
        <dsp:cNvSpPr/>
      </dsp:nvSpPr>
      <dsp:spPr>
        <a:xfrm>
          <a:off x="567" y="2732800"/>
          <a:ext cx="4290821" cy="13000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GB" sz="2400" b="0" u="none" kern="1200" dirty="0" smtClean="0">
              <a:latin typeface="Arial" pitchFamily="34" charset="0"/>
              <a:cs typeface="Arial" pitchFamily="34" charset="0"/>
            </a:rPr>
            <a:t>Total volume of outstanding guarantees (end of 2015)</a:t>
          </a:r>
          <a:endParaRPr lang="it-IT" sz="2400" b="0" u="none" kern="1200" dirty="0">
            <a:latin typeface="Arial" pitchFamily="34" charset="0"/>
            <a:cs typeface="Arial" pitchFamily="34" charset="0"/>
          </a:endParaRPr>
        </a:p>
      </dsp:txBody>
      <dsp:txXfrm>
        <a:off x="567" y="2732800"/>
        <a:ext cx="4290821" cy="1300046"/>
      </dsp:txXfrm>
    </dsp:sp>
    <dsp:sp modelId="{FB18CA4B-F0B1-4C65-B505-8B20D1D5F4FE}">
      <dsp:nvSpPr>
        <dsp:cNvPr id="0" name=""/>
        <dsp:cNvSpPr/>
      </dsp:nvSpPr>
      <dsp:spPr>
        <a:xfrm rot="5400000">
          <a:off x="6186533" y="2331038"/>
          <a:ext cx="1040037" cy="487489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59055" rIns="118110" bIns="59055" numCol="1" spcCol="1270" anchor="ctr" anchorCtr="0">
          <a:noAutofit/>
        </a:bodyPr>
        <a:lstStyle/>
        <a:p>
          <a:pPr marL="285750" lvl="1" indent="-285750" algn="l" defTabSz="1377950" rtl="0">
            <a:lnSpc>
              <a:spcPct val="90000"/>
            </a:lnSpc>
            <a:spcBef>
              <a:spcPct val="0"/>
            </a:spcBef>
            <a:spcAft>
              <a:spcPct val="15000"/>
            </a:spcAft>
            <a:buChar char="••"/>
          </a:pPr>
          <a:r>
            <a:rPr lang="en-US" sz="3100" b="0" u="none" kern="1200" dirty="0" smtClean="0">
              <a:latin typeface="Arial" pitchFamily="34" charset="0"/>
              <a:cs typeface="Arial" pitchFamily="34" charset="0"/>
            </a:rPr>
            <a:t>around 3.1 million guarantees </a:t>
          </a:r>
          <a:endParaRPr lang="it-IT" sz="3100" b="0" u="none" kern="1200" dirty="0">
            <a:latin typeface="Arial" pitchFamily="34" charset="0"/>
            <a:cs typeface="Arial" pitchFamily="34" charset="0"/>
          </a:endParaRPr>
        </a:p>
      </dsp:txBody>
      <dsp:txXfrm rot="5400000">
        <a:off x="6186533" y="2331038"/>
        <a:ext cx="1040037" cy="4874894"/>
      </dsp:txXfrm>
    </dsp:sp>
    <dsp:sp modelId="{8B2474F2-5050-4552-AAA4-ADD7D1396D01}">
      <dsp:nvSpPr>
        <dsp:cNvPr id="0" name=""/>
        <dsp:cNvSpPr/>
      </dsp:nvSpPr>
      <dsp:spPr>
        <a:xfrm>
          <a:off x="567" y="4097849"/>
          <a:ext cx="4263406" cy="13000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GB" sz="2400" b="0" u="none" kern="1200" dirty="0" smtClean="0">
              <a:latin typeface="Arial" pitchFamily="34" charset="0"/>
              <a:cs typeface="Arial" pitchFamily="34" charset="0"/>
            </a:rPr>
            <a:t>Number of outstanding guarantees (end of 2015)</a:t>
          </a:r>
          <a:endParaRPr lang="it-IT" sz="2400" b="0" u="none" kern="1200" dirty="0">
            <a:latin typeface="Arial" pitchFamily="34" charset="0"/>
            <a:cs typeface="Arial" pitchFamily="34" charset="0"/>
          </a:endParaRPr>
        </a:p>
      </dsp:txBody>
      <dsp:txXfrm>
        <a:off x="567" y="4097849"/>
        <a:ext cx="4263406" cy="130004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0ED3C67-7838-4A54-9327-570BDDC78D6D}">
      <dsp:nvSpPr>
        <dsp:cNvPr id="0" name=""/>
        <dsp:cNvSpPr/>
      </dsp:nvSpPr>
      <dsp:spPr>
        <a:xfrm>
          <a:off x="32704" y="0"/>
          <a:ext cx="2775613" cy="561662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endParaRPr lang="en-US" sz="2400" b="1" kern="1200" dirty="0" smtClean="0">
            <a:latin typeface="Arial" pitchFamily="34" charset="0"/>
            <a:cs typeface="Arial" pitchFamily="34" charset="0"/>
          </a:endParaRPr>
        </a:p>
        <a:p>
          <a:pPr lvl="0" algn="ctr" defTabSz="1066800" rtl="0">
            <a:lnSpc>
              <a:spcPct val="90000"/>
            </a:lnSpc>
            <a:spcBef>
              <a:spcPct val="0"/>
            </a:spcBef>
            <a:spcAft>
              <a:spcPct val="35000"/>
            </a:spcAft>
          </a:pPr>
          <a:endParaRPr lang="en-US" sz="1600" b="1" kern="1200" dirty="0" smtClean="0">
            <a:latin typeface="Arial" pitchFamily="34" charset="0"/>
            <a:cs typeface="Arial" pitchFamily="34" charset="0"/>
          </a:endParaRPr>
        </a:p>
        <a:p>
          <a:pPr lvl="0" algn="ctr" defTabSz="1066800" rtl="0">
            <a:lnSpc>
              <a:spcPct val="90000"/>
            </a:lnSpc>
            <a:spcBef>
              <a:spcPct val="0"/>
            </a:spcBef>
            <a:spcAft>
              <a:spcPct val="35000"/>
            </a:spcAft>
          </a:pPr>
          <a:r>
            <a:rPr lang="en-US" sz="2400" b="1" kern="1200" dirty="0" smtClean="0">
              <a:latin typeface="Arial" pitchFamily="34" charset="0"/>
              <a:cs typeface="Arial" pitchFamily="34" charset="0"/>
            </a:rPr>
            <a:t>Representation of interests of member organizations</a:t>
          </a:r>
        </a:p>
        <a:p>
          <a:pPr lvl="0" algn="ctr" defTabSz="1066800" rtl="0">
            <a:lnSpc>
              <a:spcPct val="90000"/>
            </a:lnSpc>
            <a:spcBef>
              <a:spcPct val="0"/>
            </a:spcBef>
            <a:spcAft>
              <a:spcPct val="35000"/>
            </a:spcAft>
          </a:pPr>
          <a:r>
            <a:rPr lang="en-US" sz="1600" b="1" kern="1200" dirty="0" smtClean="0">
              <a:latin typeface="Arial" pitchFamily="34" charset="0"/>
              <a:cs typeface="Arial" pitchFamily="34" charset="0"/>
            </a:rPr>
            <a:t>(particularly at EU / EIB / EIF level) </a:t>
          </a:r>
          <a:endParaRPr lang="it-IT" sz="1600" kern="1200" dirty="0">
            <a:latin typeface="Arial" pitchFamily="34" charset="0"/>
            <a:cs typeface="Arial" pitchFamily="34" charset="0"/>
          </a:endParaRPr>
        </a:p>
      </dsp:txBody>
      <dsp:txXfrm>
        <a:off x="32704" y="2246649"/>
        <a:ext cx="2775613" cy="2246649"/>
      </dsp:txXfrm>
    </dsp:sp>
    <dsp:sp modelId="{1FFBC798-5118-47FD-9EE7-035D016A3B61}">
      <dsp:nvSpPr>
        <dsp:cNvPr id="0" name=""/>
        <dsp:cNvSpPr/>
      </dsp:nvSpPr>
      <dsp:spPr>
        <a:xfrm>
          <a:off x="454422" y="336997"/>
          <a:ext cx="1870335" cy="1870335"/>
        </a:xfrm>
        <a:prstGeom prst="ellipse">
          <a:avLst/>
        </a:prstGeom>
        <a:blipFill>
          <a:blip xmlns:r="http://schemas.openxmlformats.org/officeDocument/2006/relationships" r:embed="rId1">
            <a:extLst>
              <a:ext uri="{28A0092B-C50C-407E-A947-70E740481C1C}">
                <a14:useLocalDpi xmlns="" xmlns:a14="http://schemas.microsoft.com/office/drawing/2010/main" val="0"/>
              </a:ext>
            </a:extLst>
          </a:blip>
          <a:srcRect/>
          <a:stretch>
            <a:fillRect l="-17000" r="-17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58BB81C-6AC9-42FA-A0D9-537C9BE56EDA}">
      <dsp:nvSpPr>
        <dsp:cNvPr id="0" name=""/>
        <dsp:cNvSpPr/>
      </dsp:nvSpPr>
      <dsp:spPr>
        <a:xfrm>
          <a:off x="2860665" y="0"/>
          <a:ext cx="2775613" cy="561662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endParaRPr lang="en-US" sz="2400" b="1" kern="1200" dirty="0" smtClean="0">
            <a:latin typeface="Arial" pitchFamily="34" charset="0"/>
            <a:cs typeface="Arial" pitchFamily="34" charset="0"/>
          </a:endParaRPr>
        </a:p>
        <a:p>
          <a:pPr lvl="0" algn="ctr" defTabSz="1066800" rtl="0">
            <a:lnSpc>
              <a:spcPct val="90000"/>
            </a:lnSpc>
            <a:spcBef>
              <a:spcPct val="0"/>
            </a:spcBef>
            <a:spcAft>
              <a:spcPct val="35000"/>
            </a:spcAft>
          </a:pPr>
          <a:endParaRPr lang="en-US" sz="2400" b="1" kern="1200" dirty="0" smtClean="0">
            <a:latin typeface="Arial" pitchFamily="34" charset="0"/>
            <a:cs typeface="Arial" pitchFamily="34" charset="0"/>
          </a:endParaRPr>
        </a:p>
        <a:p>
          <a:pPr lvl="0" algn="ctr" defTabSz="1066800" rtl="0">
            <a:lnSpc>
              <a:spcPct val="90000"/>
            </a:lnSpc>
            <a:spcBef>
              <a:spcPct val="0"/>
            </a:spcBef>
            <a:spcAft>
              <a:spcPct val="35000"/>
            </a:spcAft>
          </a:pPr>
          <a:r>
            <a:rPr lang="en-US" sz="2400" b="1" kern="1200" dirty="0" smtClean="0">
              <a:latin typeface="Arial" pitchFamily="34" charset="0"/>
              <a:cs typeface="Arial" pitchFamily="34" charset="0"/>
            </a:rPr>
            <a:t>Platform to exchange best practices / knowledge / experience among the members</a:t>
          </a:r>
        </a:p>
        <a:p>
          <a:pPr lvl="0" algn="ctr" defTabSz="1066800" rtl="0">
            <a:lnSpc>
              <a:spcPct val="90000"/>
            </a:lnSpc>
            <a:spcBef>
              <a:spcPct val="0"/>
            </a:spcBef>
            <a:spcAft>
              <a:spcPct val="35000"/>
            </a:spcAft>
          </a:pPr>
          <a:r>
            <a:rPr lang="en-US" sz="1600" b="1" kern="1200" dirty="0" smtClean="0">
              <a:latin typeface="Arial" pitchFamily="34" charset="0"/>
              <a:cs typeface="Arial" pitchFamily="34" charset="0"/>
            </a:rPr>
            <a:t>(also around the world)</a:t>
          </a:r>
          <a:endParaRPr lang="it-IT" sz="1600" kern="1200" dirty="0">
            <a:latin typeface="Arial" pitchFamily="34" charset="0"/>
            <a:cs typeface="Arial" pitchFamily="34" charset="0"/>
          </a:endParaRPr>
        </a:p>
      </dsp:txBody>
      <dsp:txXfrm>
        <a:off x="2860665" y="2246649"/>
        <a:ext cx="2775613" cy="2246649"/>
      </dsp:txXfrm>
    </dsp:sp>
    <dsp:sp modelId="{2E976425-D272-470C-9BE9-42E4982F20E9}">
      <dsp:nvSpPr>
        <dsp:cNvPr id="0" name=""/>
        <dsp:cNvSpPr/>
      </dsp:nvSpPr>
      <dsp:spPr>
        <a:xfrm>
          <a:off x="3313304" y="336997"/>
          <a:ext cx="1870335" cy="1870335"/>
        </a:xfrm>
        <a:prstGeom prst="ellipse">
          <a:avLst/>
        </a:prstGeom>
        <a:blipFill>
          <a:blip xmlns:r="http://schemas.openxmlformats.org/officeDocument/2006/relationships" r:embed="rId2">
            <a:extLst>
              <a:ext uri="{28A0092B-C50C-407E-A947-70E740481C1C}">
                <a14:useLocalDpi xmlns="" xmlns:a14="http://schemas.microsoft.com/office/drawing/2010/main" val="0"/>
              </a:ext>
            </a:extLst>
          </a:blip>
          <a:srcRect/>
          <a:stretch>
            <a:fillRect l="-13000" r="-1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2614A79-10EC-4AB8-A744-EB993A71C0F7}">
      <dsp:nvSpPr>
        <dsp:cNvPr id="0" name=""/>
        <dsp:cNvSpPr/>
      </dsp:nvSpPr>
      <dsp:spPr>
        <a:xfrm>
          <a:off x="5719546" y="0"/>
          <a:ext cx="2775613" cy="561662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endParaRPr lang="en-US" sz="2400" b="1" kern="1200" dirty="0" smtClean="0">
            <a:latin typeface="Arial" pitchFamily="34" charset="0"/>
            <a:cs typeface="Arial" pitchFamily="34" charset="0"/>
          </a:endParaRPr>
        </a:p>
        <a:p>
          <a:pPr lvl="0" algn="ctr" defTabSz="1066800" rtl="0">
            <a:lnSpc>
              <a:spcPct val="90000"/>
            </a:lnSpc>
            <a:spcBef>
              <a:spcPct val="0"/>
            </a:spcBef>
            <a:spcAft>
              <a:spcPct val="35000"/>
            </a:spcAft>
          </a:pPr>
          <a:endParaRPr lang="en-US" sz="1800" b="1" kern="1200" dirty="0" smtClean="0">
            <a:latin typeface="Arial" pitchFamily="34" charset="0"/>
            <a:cs typeface="Arial" pitchFamily="34" charset="0"/>
          </a:endParaRPr>
        </a:p>
        <a:p>
          <a:pPr lvl="0" algn="ctr" defTabSz="1066800" rtl="0">
            <a:lnSpc>
              <a:spcPct val="90000"/>
            </a:lnSpc>
            <a:spcBef>
              <a:spcPct val="0"/>
            </a:spcBef>
            <a:spcAft>
              <a:spcPct val="35000"/>
            </a:spcAft>
          </a:pPr>
          <a:r>
            <a:rPr lang="en-US" sz="2400" b="1" kern="1200" dirty="0" smtClean="0">
              <a:latin typeface="Arial" pitchFamily="34" charset="0"/>
              <a:cs typeface="Arial" pitchFamily="34" charset="0"/>
            </a:rPr>
            <a:t>Promotion of the guarantee instrument at all levels</a:t>
          </a:r>
        </a:p>
        <a:p>
          <a:pPr lvl="0" algn="ctr" defTabSz="1066800" rtl="0">
            <a:lnSpc>
              <a:spcPct val="90000"/>
            </a:lnSpc>
            <a:spcBef>
              <a:spcPct val="0"/>
            </a:spcBef>
            <a:spcAft>
              <a:spcPct val="35000"/>
            </a:spcAft>
          </a:pPr>
          <a:r>
            <a:rPr lang="it-IT" sz="1600" b="1" kern="1200" dirty="0" smtClean="0">
              <a:latin typeface="Arial" pitchFamily="34" charset="0"/>
              <a:cs typeface="Arial" pitchFamily="34" charset="0"/>
            </a:rPr>
            <a:t>(EU / OECD / World Bank / FAO / G20...)</a:t>
          </a:r>
          <a:endParaRPr lang="it-IT" sz="1600" b="1" kern="1200" dirty="0">
            <a:latin typeface="Arial" pitchFamily="34" charset="0"/>
            <a:cs typeface="Arial" pitchFamily="34" charset="0"/>
          </a:endParaRPr>
        </a:p>
      </dsp:txBody>
      <dsp:txXfrm>
        <a:off x="5719546" y="2246649"/>
        <a:ext cx="2775613" cy="2246649"/>
      </dsp:txXfrm>
    </dsp:sp>
    <dsp:sp modelId="{AEC5D846-D207-400D-B980-2B368A887686}">
      <dsp:nvSpPr>
        <dsp:cNvPr id="0" name=""/>
        <dsp:cNvSpPr/>
      </dsp:nvSpPr>
      <dsp:spPr>
        <a:xfrm>
          <a:off x="6172185" y="336997"/>
          <a:ext cx="1870335" cy="1870335"/>
        </a:xfrm>
        <a:prstGeom prst="ellipse">
          <a:avLst/>
        </a:prstGeom>
        <a:blipFill>
          <a:blip xmlns:r="http://schemas.openxmlformats.org/officeDocument/2006/relationships" r:embed="rId3">
            <a:extLst>
              <a:ext uri="{28A0092B-C50C-407E-A947-70E740481C1C}">
                <a14:useLocalDpi xmlns="" xmlns:a14="http://schemas.microsoft.com/office/drawing/2010/main" val="0"/>
              </a:ext>
            </a:extLst>
          </a:blip>
          <a:srcRect/>
          <a:stretch>
            <a:fillRect l="-17000" r="-17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09FAF82-305E-4498-BC06-E4BB9D020317}">
      <dsp:nvSpPr>
        <dsp:cNvPr id="0" name=""/>
        <dsp:cNvSpPr/>
      </dsp:nvSpPr>
      <dsp:spPr>
        <a:xfrm>
          <a:off x="339877" y="5040561"/>
          <a:ext cx="7817188" cy="453640"/>
        </a:xfrm>
        <a:prstGeom prst="leftRight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B5BD5E0A-CAF3-41DE-A987-E8D76E19D086}" type="datetimeFigureOut">
              <a:rPr lang="en-US" smtClean="0"/>
              <a:t>5/22/2016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A41DEB49-7107-42DE-BBDC-6467DD4F00FF}"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2" y="2"/>
            <a:ext cx="3037840" cy="464820"/>
          </a:xfrm>
          <a:prstGeom prst="rect">
            <a:avLst/>
          </a:prstGeom>
        </p:spPr>
        <p:txBody>
          <a:bodyPr vert="horz" lIns="91556" tIns="45778" rIns="91556" bIns="45778" rtlCol="0"/>
          <a:lstStyle>
            <a:lvl1pPr algn="l">
              <a:defRPr sz="1200"/>
            </a:lvl1pPr>
          </a:lstStyle>
          <a:p>
            <a:endParaRPr lang="it-IT"/>
          </a:p>
        </p:txBody>
      </p:sp>
      <p:sp>
        <p:nvSpPr>
          <p:cNvPr id="3" name="Segnaposto data 2"/>
          <p:cNvSpPr>
            <a:spLocks noGrp="1"/>
          </p:cNvSpPr>
          <p:nvPr>
            <p:ph type="dt" idx="1"/>
          </p:nvPr>
        </p:nvSpPr>
        <p:spPr>
          <a:xfrm>
            <a:off x="3970940" y="2"/>
            <a:ext cx="3037840" cy="464820"/>
          </a:xfrm>
          <a:prstGeom prst="rect">
            <a:avLst/>
          </a:prstGeom>
        </p:spPr>
        <p:txBody>
          <a:bodyPr vert="horz" lIns="91556" tIns="45778" rIns="91556" bIns="45778" rtlCol="0"/>
          <a:lstStyle>
            <a:lvl1pPr algn="r">
              <a:defRPr sz="1200"/>
            </a:lvl1pPr>
          </a:lstStyle>
          <a:p>
            <a:fld id="{F3BA52F5-F3CA-48B7-8076-E44019311984}" type="datetimeFigureOut">
              <a:rPr lang="it-IT" smtClean="0"/>
              <a:pPr/>
              <a:t>22/05/2016</a:t>
            </a:fld>
            <a:endParaRPr lang="it-IT"/>
          </a:p>
        </p:txBody>
      </p:sp>
      <p:sp>
        <p:nvSpPr>
          <p:cNvPr id="4" name="Segnaposto immagine diapositiva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1556" tIns="45778" rIns="91556" bIns="45778" rtlCol="0" anchor="ctr"/>
          <a:lstStyle/>
          <a:p>
            <a:endParaRPr lang="it-IT"/>
          </a:p>
        </p:txBody>
      </p:sp>
      <p:sp>
        <p:nvSpPr>
          <p:cNvPr id="5" name="Segnaposto note 4"/>
          <p:cNvSpPr>
            <a:spLocks noGrp="1"/>
          </p:cNvSpPr>
          <p:nvPr>
            <p:ph type="body" sz="quarter" idx="3"/>
          </p:nvPr>
        </p:nvSpPr>
        <p:spPr>
          <a:xfrm>
            <a:off x="701041" y="4415791"/>
            <a:ext cx="5608320" cy="4183380"/>
          </a:xfrm>
          <a:prstGeom prst="rect">
            <a:avLst/>
          </a:prstGeom>
        </p:spPr>
        <p:txBody>
          <a:bodyPr vert="horz" lIns="91556" tIns="45778" rIns="91556" bIns="45778"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2" y="8829968"/>
            <a:ext cx="3037840" cy="464820"/>
          </a:xfrm>
          <a:prstGeom prst="rect">
            <a:avLst/>
          </a:prstGeom>
        </p:spPr>
        <p:txBody>
          <a:bodyPr vert="horz" lIns="91556" tIns="45778" rIns="91556" bIns="45778" rtlCol="0" anchor="b"/>
          <a:lstStyle>
            <a:lvl1pPr algn="l">
              <a:defRPr sz="1200"/>
            </a:lvl1pPr>
          </a:lstStyle>
          <a:p>
            <a:endParaRPr lang="it-IT"/>
          </a:p>
        </p:txBody>
      </p:sp>
      <p:sp>
        <p:nvSpPr>
          <p:cNvPr id="7" name="Segnaposto numero diapositiva 6"/>
          <p:cNvSpPr>
            <a:spLocks noGrp="1"/>
          </p:cNvSpPr>
          <p:nvPr>
            <p:ph type="sldNum" sz="quarter" idx="5"/>
          </p:nvPr>
        </p:nvSpPr>
        <p:spPr>
          <a:xfrm>
            <a:off x="3970940" y="8829968"/>
            <a:ext cx="3037840" cy="464820"/>
          </a:xfrm>
          <a:prstGeom prst="rect">
            <a:avLst/>
          </a:prstGeom>
        </p:spPr>
        <p:txBody>
          <a:bodyPr vert="horz" lIns="91556" tIns="45778" rIns="91556" bIns="45778" rtlCol="0" anchor="b"/>
          <a:lstStyle>
            <a:lvl1pPr algn="r">
              <a:defRPr sz="1200"/>
            </a:lvl1pPr>
          </a:lstStyle>
          <a:p>
            <a:fld id="{F95984CB-8D17-42D6-8AD8-5B96557A793B}" type="slidenum">
              <a:rPr lang="it-IT" smtClean="0"/>
              <a:pPr/>
              <a:t>‹#›</a:t>
            </a:fld>
            <a:endParaRPr lang="it-IT"/>
          </a:p>
        </p:txBody>
      </p:sp>
    </p:spTree>
    <p:extLst>
      <p:ext uri="{BB962C8B-B14F-4D97-AF65-F5344CB8AC3E}">
        <p14:creationId xmlns:p14="http://schemas.microsoft.com/office/powerpoint/2010/main" xmlns="" val="2240588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82688" y="698500"/>
            <a:ext cx="4645025" cy="3484563"/>
          </a:xfrm>
        </p:spPr>
      </p:sp>
      <p:sp>
        <p:nvSpPr>
          <p:cNvPr id="3" name="Segnaposto note 2"/>
          <p:cNvSpPr>
            <a:spLocks noGrp="1"/>
          </p:cNvSpPr>
          <p:nvPr>
            <p:ph type="body" idx="1"/>
          </p:nvPr>
        </p:nvSpPr>
        <p:spPr/>
        <p:txBody>
          <a:bodyPr/>
          <a:lstStyle/>
          <a:p>
            <a:endParaRPr lang="it-IT" baseline="0" dirty="0"/>
          </a:p>
        </p:txBody>
      </p:sp>
      <p:sp>
        <p:nvSpPr>
          <p:cNvPr id="4" name="Segnaposto numero diapositiva 3"/>
          <p:cNvSpPr>
            <a:spLocks noGrp="1"/>
          </p:cNvSpPr>
          <p:nvPr>
            <p:ph type="sldNum" sz="quarter" idx="10"/>
          </p:nvPr>
        </p:nvSpPr>
        <p:spPr/>
        <p:txBody>
          <a:bodyPr/>
          <a:lstStyle/>
          <a:p>
            <a:fld id="{F95984CB-8D17-42D6-8AD8-5B96557A793B}" type="slidenum">
              <a:rPr lang="it-IT" smtClean="0"/>
              <a:pPr/>
              <a:t>1</a:t>
            </a:fld>
            <a:endParaRPr lang="it-IT"/>
          </a:p>
        </p:txBody>
      </p:sp>
    </p:spTree>
    <p:extLst>
      <p:ext uri="{BB962C8B-B14F-4D97-AF65-F5344CB8AC3E}">
        <p14:creationId xmlns:p14="http://schemas.microsoft.com/office/powerpoint/2010/main" xmlns="" val="18934978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de-AT" altLang="en-US" smtClean="0"/>
          </a:p>
        </p:txBody>
      </p:sp>
      <p:sp>
        <p:nvSpPr>
          <p:cNvPr id="50180" name="Slide Number Placeholder 3"/>
          <p:cNvSpPr>
            <a:spLocks noGrp="1"/>
          </p:cNvSpPr>
          <p:nvPr>
            <p:ph type="sldNum" sz="quarter" idx="5"/>
          </p:nvPr>
        </p:nvSpPr>
        <p:spPr bwMode="auto">
          <a:noFill/>
          <a:ln>
            <a:miter lim="800000"/>
            <a:headEnd/>
            <a:tailEnd/>
          </a:ln>
        </p:spPr>
        <p:txBody>
          <a:bodyPr/>
          <a:lstStyle/>
          <a:p>
            <a:fld id="{45600283-2ABB-4A25-B888-F6AF81BD361A}" type="slidenum">
              <a:rPr lang="en-GB" altLang="en-US" smtClean="0">
                <a:latin typeface="Arial" pitchFamily="34" charset="0"/>
                <a:cs typeface="Arial" pitchFamily="34" charset="0"/>
              </a:rPr>
              <a:pPr/>
              <a:t>27</a:t>
            </a:fld>
            <a:endParaRPr lang="en-GB" altLang="en-US" smtClean="0">
              <a:latin typeface="Arial" pitchFamily="34" charset="0"/>
              <a:cs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baseline="0" dirty="0" smtClean="0"/>
          </a:p>
        </p:txBody>
      </p:sp>
      <p:sp>
        <p:nvSpPr>
          <p:cNvPr id="4" name="Slide Number Placeholder 3"/>
          <p:cNvSpPr>
            <a:spLocks noGrp="1"/>
          </p:cNvSpPr>
          <p:nvPr>
            <p:ph type="sldNum" sz="quarter" idx="10"/>
          </p:nvPr>
        </p:nvSpPr>
        <p:spPr/>
        <p:txBody>
          <a:bodyPr/>
          <a:lstStyle/>
          <a:p>
            <a:fld id="{F95984CB-8D17-42D6-8AD8-5B96557A793B}" type="slidenum">
              <a:rPr lang="it-IT" smtClean="0"/>
              <a:pPr/>
              <a:t>29</a:t>
            </a:fld>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baseline="0" dirty="0" smtClean="0"/>
          </a:p>
        </p:txBody>
      </p:sp>
      <p:sp>
        <p:nvSpPr>
          <p:cNvPr id="4" name="Slide Number Placeholder 3"/>
          <p:cNvSpPr>
            <a:spLocks noGrp="1"/>
          </p:cNvSpPr>
          <p:nvPr>
            <p:ph type="sldNum" sz="quarter" idx="10"/>
          </p:nvPr>
        </p:nvSpPr>
        <p:spPr/>
        <p:txBody>
          <a:bodyPr/>
          <a:lstStyle/>
          <a:p>
            <a:fld id="{F95984CB-8D17-42D6-8AD8-5B96557A793B}" type="slidenum">
              <a:rPr lang="it-IT" smtClean="0"/>
              <a:pPr/>
              <a:t>30</a:t>
            </a:fld>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baseline="0" dirty="0" smtClean="0"/>
          </a:p>
        </p:txBody>
      </p:sp>
      <p:sp>
        <p:nvSpPr>
          <p:cNvPr id="4" name="Slide Number Placeholder 3"/>
          <p:cNvSpPr>
            <a:spLocks noGrp="1"/>
          </p:cNvSpPr>
          <p:nvPr>
            <p:ph type="sldNum" sz="quarter" idx="10"/>
          </p:nvPr>
        </p:nvSpPr>
        <p:spPr/>
        <p:txBody>
          <a:bodyPr/>
          <a:lstStyle/>
          <a:p>
            <a:fld id="{F95984CB-8D17-42D6-8AD8-5B96557A793B}" type="slidenum">
              <a:rPr lang="it-IT" smtClean="0"/>
              <a:pPr/>
              <a:t>31</a:t>
            </a:fld>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82688" y="698500"/>
            <a:ext cx="4645025" cy="3484563"/>
          </a:xfrm>
        </p:spPr>
      </p:sp>
      <p:sp>
        <p:nvSpPr>
          <p:cNvPr id="3" name="Segnaposto note 2"/>
          <p:cNvSpPr>
            <a:spLocks noGrp="1"/>
          </p:cNvSpPr>
          <p:nvPr>
            <p:ph type="body" idx="1"/>
          </p:nvPr>
        </p:nvSpPr>
        <p:spPr/>
        <p:txBody>
          <a:bodyPr/>
          <a:lstStyle/>
          <a:p>
            <a:endParaRPr lang="it-IT" baseline="0" dirty="0"/>
          </a:p>
        </p:txBody>
      </p:sp>
      <p:sp>
        <p:nvSpPr>
          <p:cNvPr id="4" name="Segnaposto numero diapositiva 3"/>
          <p:cNvSpPr>
            <a:spLocks noGrp="1"/>
          </p:cNvSpPr>
          <p:nvPr>
            <p:ph type="sldNum" sz="quarter" idx="10"/>
          </p:nvPr>
        </p:nvSpPr>
        <p:spPr/>
        <p:txBody>
          <a:bodyPr/>
          <a:lstStyle/>
          <a:p>
            <a:fld id="{F95984CB-8D17-42D6-8AD8-5B96557A793B}" type="slidenum">
              <a:rPr lang="it-IT" smtClean="0"/>
              <a:pPr/>
              <a:t>32</a:t>
            </a:fld>
            <a:endParaRPr lang="it-IT"/>
          </a:p>
        </p:txBody>
      </p:sp>
    </p:spTree>
    <p:extLst>
      <p:ext uri="{BB962C8B-B14F-4D97-AF65-F5344CB8AC3E}">
        <p14:creationId xmlns:p14="http://schemas.microsoft.com/office/powerpoint/2010/main" xmlns="" val="1893497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82688" y="698500"/>
            <a:ext cx="4645025" cy="3484563"/>
          </a:xfrm>
        </p:spPr>
      </p:sp>
      <p:sp>
        <p:nvSpPr>
          <p:cNvPr id="3" name="Segnaposto note 2"/>
          <p:cNvSpPr>
            <a:spLocks noGrp="1"/>
          </p:cNvSpPr>
          <p:nvPr>
            <p:ph type="body" idx="1"/>
          </p:nvPr>
        </p:nvSpPr>
        <p:spPr/>
        <p:txBody>
          <a:bodyPr/>
          <a:lstStyle/>
          <a:p>
            <a:endParaRPr lang="it-IT" baseline="0" dirty="0"/>
          </a:p>
        </p:txBody>
      </p:sp>
      <p:sp>
        <p:nvSpPr>
          <p:cNvPr id="4" name="Segnaposto numero diapositiva 3"/>
          <p:cNvSpPr>
            <a:spLocks noGrp="1"/>
          </p:cNvSpPr>
          <p:nvPr>
            <p:ph type="sldNum" sz="quarter" idx="10"/>
          </p:nvPr>
        </p:nvSpPr>
        <p:spPr/>
        <p:txBody>
          <a:bodyPr/>
          <a:lstStyle/>
          <a:p>
            <a:fld id="{F95984CB-8D17-42D6-8AD8-5B96557A793B}" type="slidenum">
              <a:rPr lang="it-IT" smtClean="0"/>
              <a:pPr/>
              <a:t>4</a:t>
            </a:fld>
            <a:endParaRPr lang="it-IT"/>
          </a:p>
        </p:txBody>
      </p:sp>
    </p:spTree>
    <p:extLst>
      <p:ext uri="{BB962C8B-B14F-4D97-AF65-F5344CB8AC3E}">
        <p14:creationId xmlns:p14="http://schemas.microsoft.com/office/powerpoint/2010/main" xmlns="" val="1893497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82688" y="698500"/>
            <a:ext cx="4645025" cy="3484563"/>
          </a:xfrm>
        </p:spPr>
      </p:sp>
      <p:sp>
        <p:nvSpPr>
          <p:cNvPr id="3" name="Segnaposto note 2"/>
          <p:cNvSpPr>
            <a:spLocks noGrp="1"/>
          </p:cNvSpPr>
          <p:nvPr>
            <p:ph type="body" idx="1"/>
          </p:nvPr>
        </p:nvSpPr>
        <p:spPr/>
        <p:txBody>
          <a:bodyPr/>
          <a:lstStyle/>
          <a:p>
            <a:endParaRPr lang="it-IT" baseline="0" dirty="0"/>
          </a:p>
        </p:txBody>
      </p:sp>
      <p:sp>
        <p:nvSpPr>
          <p:cNvPr id="4" name="Segnaposto numero diapositiva 3"/>
          <p:cNvSpPr>
            <a:spLocks noGrp="1"/>
          </p:cNvSpPr>
          <p:nvPr>
            <p:ph type="sldNum" sz="quarter" idx="10"/>
          </p:nvPr>
        </p:nvSpPr>
        <p:spPr/>
        <p:txBody>
          <a:bodyPr/>
          <a:lstStyle/>
          <a:p>
            <a:fld id="{F95984CB-8D17-42D6-8AD8-5B96557A793B}" type="slidenum">
              <a:rPr lang="it-IT" smtClean="0"/>
              <a:pPr/>
              <a:t>6</a:t>
            </a:fld>
            <a:endParaRPr lang="it-IT"/>
          </a:p>
        </p:txBody>
      </p:sp>
    </p:spTree>
    <p:extLst>
      <p:ext uri="{BB962C8B-B14F-4D97-AF65-F5344CB8AC3E}">
        <p14:creationId xmlns:p14="http://schemas.microsoft.com/office/powerpoint/2010/main" xmlns="" val="1893497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82688" y="698500"/>
            <a:ext cx="4645025" cy="3484563"/>
          </a:xfrm>
        </p:spPr>
      </p:sp>
      <p:sp>
        <p:nvSpPr>
          <p:cNvPr id="3" name="Segnaposto note 2"/>
          <p:cNvSpPr>
            <a:spLocks noGrp="1"/>
          </p:cNvSpPr>
          <p:nvPr>
            <p:ph type="body" idx="1"/>
          </p:nvPr>
        </p:nvSpPr>
        <p:spPr/>
        <p:txBody>
          <a:bodyPr/>
          <a:lstStyle/>
          <a:p>
            <a:endParaRPr lang="it-IT" baseline="0" dirty="0" smtClean="0"/>
          </a:p>
        </p:txBody>
      </p:sp>
      <p:sp>
        <p:nvSpPr>
          <p:cNvPr id="4" name="Segnaposto numero diapositiva 3"/>
          <p:cNvSpPr>
            <a:spLocks noGrp="1"/>
          </p:cNvSpPr>
          <p:nvPr>
            <p:ph type="sldNum" sz="quarter" idx="10"/>
          </p:nvPr>
        </p:nvSpPr>
        <p:spPr/>
        <p:txBody>
          <a:bodyPr/>
          <a:lstStyle/>
          <a:p>
            <a:fld id="{F95984CB-8D17-42D6-8AD8-5B96557A793B}" type="slidenum">
              <a:rPr lang="it-IT" smtClean="0"/>
              <a:pPr/>
              <a:t>7</a:t>
            </a:fld>
            <a:endParaRPr lang="it-IT"/>
          </a:p>
        </p:txBody>
      </p:sp>
    </p:spTree>
    <p:extLst>
      <p:ext uri="{BB962C8B-B14F-4D97-AF65-F5344CB8AC3E}">
        <p14:creationId xmlns:p14="http://schemas.microsoft.com/office/powerpoint/2010/main" xmlns="" val="1893497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a:defRPr/>
            </a:pPr>
            <a:endParaRPr lang="en-GB" sz="900" dirty="0">
              <a:solidFill>
                <a:schemeClr val="bg1">
                  <a:lumMod val="50000"/>
                </a:schemeClr>
              </a:solidFill>
              <a:latin typeface="Verdana" pitchFamily="34" charset="0"/>
              <a:ea typeface="Verdana" pitchFamily="34" charset="0"/>
              <a:cs typeface="Verdana" pitchFamily="34" charset="0"/>
            </a:endParaRPr>
          </a:p>
        </p:txBody>
      </p:sp>
      <p:sp>
        <p:nvSpPr>
          <p:cNvPr id="45060" name="Slide Number Placeholder 3"/>
          <p:cNvSpPr>
            <a:spLocks noGrp="1"/>
          </p:cNvSpPr>
          <p:nvPr>
            <p:ph type="sldNum" sz="quarter" idx="5"/>
          </p:nvPr>
        </p:nvSpPr>
        <p:spPr bwMode="auto">
          <a:noFill/>
          <a:ln>
            <a:miter lim="800000"/>
            <a:headEnd/>
            <a:tailEnd/>
          </a:ln>
        </p:spPr>
        <p:txBody>
          <a:bodyPr/>
          <a:lstStyle/>
          <a:p>
            <a:fld id="{6101CA9D-7C89-4463-8BC0-A8B428CE9109}" type="slidenum">
              <a:rPr lang="en-GB" altLang="fr-FR" smtClean="0">
                <a:cs typeface="Arial" pitchFamily="34" charset="0"/>
              </a:rPr>
              <a:pPr/>
              <a:t>9</a:t>
            </a:fld>
            <a:endParaRPr lang="en-GB" altLang="fr-FR" smtClean="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baseline="0" dirty="0" smtClean="0"/>
          </a:p>
        </p:txBody>
      </p:sp>
      <p:sp>
        <p:nvSpPr>
          <p:cNvPr id="4" name="Slide Number Placeholder 3"/>
          <p:cNvSpPr>
            <a:spLocks noGrp="1"/>
          </p:cNvSpPr>
          <p:nvPr>
            <p:ph type="sldNum" sz="quarter" idx="10"/>
          </p:nvPr>
        </p:nvSpPr>
        <p:spPr/>
        <p:txBody>
          <a:bodyPr/>
          <a:lstStyle/>
          <a:p>
            <a:fld id="{F95984CB-8D17-42D6-8AD8-5B96557A793B}" type="slidenum">
              <a:rPr lang="it-IT" smtClean="0"/>
              <a:pPr/>
              <a:t>23</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baseline="0" dirty="0" smtClean="0"/>
          </a:p>
        </p:txBody>
      </p:sp>
      <p:sp>
        <p:nvSpPr>
          <p:cNvPr id="4" name="Slide Number Placeholder 3"/>
          <p:cNvSpPr>
            <a:spLocks noGrp="1"/>
          </p:cNvSpPr>
          <p:nvPr>
            <p:ph type="sldNum" sz="quarter" idx="10"/>
          </p:nvPr>
        </p:nvSpPr>
        <p:spPr/>
        <p:txBody>
          <a:bodyPr/>
          <a:lstStyle/>
          <a:p>
            <a:fld id="{F95984CB-8D17-42D6-8AD8-5B96557A793B}" type="slidenum">
              <a:rPr lang="it-IT" smtClean="0"/>
              <a:pPr/>
              <a:t>24</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baseline="0" dirty="0" smtClean="0"/>
          </a:p>
        </p:txBody>
      </p:sp>
      <p:sp>
        <p:nvSpPr>
          <p:cNvPr id="4" name="Slide Number Placeholder 3"/>
          <p:cNvSpPr>
            <a:spLocks noGrp="1"/>
          </p:cNvSpPr>
          <p:nvPr>
            <p:ph type="sldNum" sz="quarter" idx="10"/>
          </p:nvPr>
        </p:nvSpPr>
        <p:spPr/>
        <p:txBody>
          <a:bodyPr/>
          <a:lstStyle/>
          <a:p>
            <a:fld id="{F95984CB-8D17-42D6-8AD8-5B96557A793B}" type="slidenum">
              <a:rPr lang="it-IT" smtClean="0"/>
              <a:pPr/>
              <a:t>25</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baseline="0" dirty="0" smtClean="0"/>
          </a:p>
        </p:txBody>
      </p:sp>
      <p:sp>
        <p:nvSpPr>
          <p:cNvPr id="4" name="Slide Number Placeholder 3"/>
          <p:cNvSpPr>
            <a:spLocks noGrp="1"/>
          </p:cNvSpPr>
          <p:nvPr>
            <p:ph type="sldNum" sz="quarter" idx="10"/>
          </p:nvPr>
        </p:nvSpPr>
        <p:spPr/>
        <p:txBody>
          <a:bodyPr/>
          <a:lstStyle/>
          <a:p>
            <a:fld id="{F95984CB-8D17-42D6-8AD8-5B96557A793B}" type="slidenum">
              <a:rPr lang="it-IT" smtClean="0"/>
              <a:pPr/>
              <a:t>26</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5"/>
          </a:xfrm>
        </p:spPr>
        <p:txBody>
          <a:bodyPr anchor="t"/>
          <a:lstStyle>
            <a:lvl1pPr algn="l">
              <a:defRPr sz="4000" b="1" cap="all"/>
            </a:lvl1pPr>
          </a:lstStyle>
          <a:p>
            <a:r>
              <a:rPr lang="it-IT"/>
              <a:t>Fare clic per modificare lo stile del titolo</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baseline="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Add name of speaker and member organization</a:t>
            </a:r>
          </a:p>
        </p:txBody>
      </p:sp>
      <p:sp>
        <p:nvSpPr>
          <p:cNvPr id="4" name="Date Placeholder 3"/>
          <p:cNvSpPr>
            <a:spLocks noGrp="1"/>
          </p:cNvSpPr>
          <p:nvPr>
            <p:ph type="dt" sz="half" idx="10"/>
          </p:nvPr>
        </p:nvSpPr>
        <p:spPr/>
        <p:txBody>
          <a:bodyPr/>
          <a:lstStyle>
            <a:lvl1pPr>
              <a:defRPr/>
            </a:lvl1pPr>
          </a:lstStyle>
          <a:p>
            <a:r>
              <a:rPr lang="it-IT"/>
              <a:t>Add date of event</a:t>
            </a:r>
            <a:endParaRPr lang="en-US" dirty="0"/>
          </a:p>
        </p:txBody>
      </p:sp>
      <p:sp>
        <p:nvSpPr>
          <p:cNvPr id="5" name="Footer Placeholder 4"/>
          <p:cNvSpPr>
            <a:spLocks noGrp="1"/>
          </p:cNvSpPr>
          <p:nvPr>
            <p:ph type="ftr" sz="quarter" idx="11"/>
          </p:nvPr>
        </p:nvSpPr>
        <p:spPr/>
        <p:txBody>
          <a:bodyPr/>
          <a:lstStyle/>
          <a:p>
            <a:r>
              <a:rPr lang="fr-BE" dirty="0" err="1"/>
              <a:t>Add</a:t>
            </a:r>
            <a:r>
              <a:rPr lang="fr-BE" dirty="0"/>
              <a:t> </a:t>
            </a:r>
            <a:r>
              <a:rPr lang="fr-BE" dirty="0" err="1"/>
              <a:t>name</a:t>
            </a:r>
            <a:r>
              <a:rPr lang="fr-BE" dirty="0"/>
              <a:t> of </a:t>
            </a:r>
            <a:r>
              <a:rPr lang="fr-BE" dirty="0" err="1"/>
              <a:t>event</a:t>
            </a:r>
            <a:endParaRPr lang="en-US" dirty="0"/>
          </a:p>
        </p:txBody>
      </p:sp>
      <p:sp>
        <p:nvSpPr>
          <p:cNvPr id="6" name="Slide Number Placeholder 5"/>
          <p:cNvSpPr>
            <a:spLocks noGrp="1"/>
          </p:cNvSpPr>
          <p:nvPr>
            <p:ph type="sldNum" sz="quarter" idx="12"/>
          </p:nvPr>
        </p:nvSpPr>
        <p:spPr/>
        <p:txBody>
          <a:bodyPr/>
          <a:lstStyle/>
          <a:p>
            <a:fld id="{DADF99AF-8A99-4B6C-82CC-1411ACE0ECED}" type="slidenum">
              <a:rPr lang="en-US" smtClean="0"/>
              <a:pPr/>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 y="116632"/>
            <a:ext cx="2806274" cy="1885952"/>
          </a:xfrm>
          <a:prstGeom prst="rect">
            <a:avLst/>
          </a:prstGeom>
        </p:spPr>
      </p:pic>
    </p:spTree>
    <p:extLst>
      <p:ext uri="{BB962C8B-B14F-4D97-AF65-F5344CB8AC3E}">
        <p14:creationId xmlns:p14="http://schemas.microsoft.com/office/powerpoint/2010/main" xmlns="" val="2799490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r>
              <a:rPr lang="it-IT"/>
              <a:t>Add date of event</a:t>
            </a:r>
            <a:endParaRPr lang="en-US"/>
          </a:p>
        </p:txBody>
      </p:sp>
      <p:sp>
        <p:nvSpPr>
          <p:cNvPr id="5" name="Footer Placeholder 4"/>
          <p:cNvSpPr>
            <a:spLocks noGrp="1"/>
          </p:cNvSpPr>
          <p:nvPr>
            <p:ph type="ftr" sz="quarter" idx="11"/>
          </p:nvPr>
        </p:nvSpPr>
        <p:spPr/>
        <p:txBody>
          <a:bodyPr/>
          <a:lstStyle/>
          <a:p>
            <a:r>
              <a:rPr lang="en-US"/>
              <a:t>Add name of event</a:t>
            </a:r>
          </a:p>
        </p:txBody>
      </p:sp>
      <p:sp>
        <p:nvSpPr>
          <p:cNvPr id="6" name="Slide Number Placeholder 5"/>
          <p:cNvSpPr>
            <a:spLocks noGrp="1"/>
          </p:cNvSpPr>
          <p:nvPr>
            <p:ph type="sldNum" sz="quarter" idx="12"/>
          </p:nvPr>
        </p:nvSpPr>
        <p:spPr/>
        <p:txBody>
          <a:bodyPr/>
          <a:lstStyle/>
          <a:p>
            <a:fld id="{DADF99AF-8A99-4B6C-82CC-1411ACE0ECED}" type="slidenum">
              <a:rPr lang="en-US" smtClean="0"/>
              <a:pPr/>
              <a:t>‹#›</a:t>
            </a:fld>
            <a:endParaRPr lang="en-US"/>
          </a:p>
        </p:txBody>
      </p:sp>
    </p:spTree>
    <p:extLst>
      <p:ext uri="{BB962C8B-B14F-4D97-AF65-F5344CB8AC3E}">
        <p14:creationId xmlns:p14="http://schemas.microsoft.com/office/powerpoint/2010/main" xmlns="" val="3213542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it-IT"/>
              <a:t>Fare clic per modificare lo stile del titolo</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r>
              <a:rPr lang="it-IT"/>
              <a:t>Add date of event</a:t>
            </a:r>
            <a:endParaRPr lang="en-US"/>
          </a:p>
        </p:txBody>
      </p:sp>
      <p:sp>
        <p:nvSpPr>
          <p:cNvPr id="5" name="Footer Placeholder 4"/>
          <p:cNvSpPr>
            <a:spLocks noGrp="1"/>
          </p:cNvSpPr>
          <p:nvPr>
            <p:ph type="ftr" sz="quarter" idx="11"/>
          </p:nvPr>
        </p:nvSpPr>
        <p:spPr/>
        <p:txBody>
          <a:bodyPr/>
          <a:lstStyle/>
          <a:p>
            <a:r>
              <a:rPr lang="en-US"/>
              <a:t>Add name of event</a:t>
            </a:r>
          </a:p>
        </p:txBody>
      </p:sp>
      <p:sp>
        <p:nvSpPr>
          <p:cNvPr id="6" name="Slide Number Placeholder 5"/>
          <p:cNvSpPr>
            <a:spLocks noGrp="1"/>
          </p:cNvSpPr>
          <p:nvPr>
            <p:ph type="sldNum" sz="quarter" idx="12"/>
          </p:nvPr>
        </p:nvSpPr>
        <p:spPr/>
        <p:txBody>
          <a:bodyPr/>
          <a:lstStyle/>
          <a:p>
            <a:fld id="{DADF99AF-8A99-4B6C-82CC-1411ACE0ECED}" type="slidenum">
              <a:rPr lang="en-US" smtClean="0"/>
              <a:pPr/>
              <a:t>‹#›</a:t>
            </a:fld>
            <a:endParaRPr lang="en-US"/>
          </a:p>
        </p:txBody>
      </p:sp>
    </p:spTree>
    <p:extLst>
      <p:ext uri="{BB962C8B-B14F-4D97-AF65-F5344CB8AC3E}">
        <p14:creationId xmlns:p14="http://schemas.microsoft.com/office/powerpoint/2010/main" xmlns="" val="34042935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r>
              <a:rPr lang="it-IT"/>
              <a:t>Add date of event</a:t>
            </a:r>
            <a:endParaRPr lang="en-US"/>
          </a:p>
        </p:txBody>
      </p:sp>
      <p:sp>
        <p:nvSpPr>
          <p:cNvPr id="4" name="Footer Placeholder 3"/>
          <p:cNvSpPr>
            <a:spLocks noGrp="1"/>
          </p:cNvSpPr>
          <p:nvPr>
            <p:ph type="ftr" sz="quarter" idx="11"/>
          </p:nvPr>
        </p:nvSpPr>
        <p:spPr/>
        <p:txBody>
          <a:bodyPr/>
          <a:lstStyle/>
          <a:p>
            <a:r>
              <a:rPr lang="en-US"/>
              <a:t>Add name of event</a:t>
            </a:r>
          </a:p>
        </p:txBody>
      </p:sp>
      <p:sp>
        <p:nvSpPr>
          <p:cNvPr id="5" name="Slide Number Placeholder 4"/>
          <p:cNvSpPr>
            <a:spLocks noGrp="1"/>
          </p:cNvSpPr>
          <p:nvPr>
            <p:ph type="sldNum" sz="quarter" idx="12"/>
          </p:nvPr>
        </p:nvSpPr>
        <p:spPr/>
        <p:txBody>
          <a:bodyPr/>
          <a:lstStyle/>
          <a:p>
            <a:fld id="{DADF99AF-8A99-4B6C-82CC-1411ACE0ECED}" type="slidenum">
              <a:rPr lang="en-US" smtClean="0"/>
              <a:pPr/>
              <a:t>‹#›</a:t>
            </a:fld>
            <a:endParaRPr lang="en-US"/>
          </a:p>
        </p:txBody>
      </p:sp>
    </p:spTree>
    <p:extLst>
      <p:ext uri="{BB962C8B-B14F-4D97-AF65-F5344CB8AC3E}">
        <p14:creationId xmlns:p14="http://schemas.microsoft.com/office/powerpoint/2010/main" xmlns="" val="25514257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5F54920-B4F8-4628-81F5-26591962F2C0}" type="datetimeFigureOut">
              <a:rPr lang="en-GB" smtClean="0"/>
              <a:pPr/>
              <a:t>22/05/2016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E03FF1-ECDB-4893-A190-2FCBFE8510CF}" type="slidenum">
              <a:rPr lang="en-GB" smtClean="0"/>
              <a:pPr/>
              <a:t>‹#›</a:t>
            </a:fld>
            <a:endParaRPr lang="en-GB"/>
          </a:p>
        </p:txBody>
      </p:sp>
    </p:spTree>
    <p:extLst>
      <p:ext uri="{BB962C8B-B14F-4D97-AF65-F5344CB8AC3E}">
        <p14:creationId xmlns="" xmlns:p14="http://schemas.microsoft.com/office/powerpoint/2010/main" val="1372275908"/>
      </p:ext>
    </p:extLst>
  </p:cSld>
  <p:clrMapOvr>
    <a:masterClrMapping/>
  </p:clrMapOvr>
  <p:transition spd="slow">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it-IT"/>
              <a:t>Fare clic per modificare lo stile del titolo</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r>
              <a:rPr lang="it-IT"/>
              <a:t>Add date of event</a:t>
            </a:r>
            <a:endParaRPr lang="en-US"/>
          </a:p>
        </p:txBody>
      </p:sp>
      <p:sp>
        <p:nvSpPr>
          <p:cNvPr id="5" name="Footer Placeholder 4"/>
          <p:cNvSpPr>
            <a:spLocks noGrp="1"/>
          </p:cNvSpPr>
          <p:nvPr>
            <p:ph type="ftr" sz="quarter" idx="11"/>
          </p:nvPr>
        </p:nvSpPr>
        <p:spPr/>
        <p:txBody>
          <a:bodyPr/>
          <a:lstStyle/>
          <a:p>
            <a:r>
              <a:rPr lang="en-US"/>
              <a:t>Add name of event</a:t>
            </a:r>
            <a:endParaRPr lang="en-US" dirty="0"/>
          </a:p>
        </p:txBody>
      </p:sp>
      <p:sp>
        <p:nvSpPr>
          <p:cNvPr id="6" name="Slide Number Placeholder 5"/>
          <p:cNvSpPr>
            <a:spLocks noGrp="1"/>
          </p:cNvSpPr>
          <p:nvPr>
            <p:ph type="sldNum" sz="quarter" idx="12"/>
          </p:nvPr>
        </p:nvSpPr>
        <p:spPr/>
        <p:txBody>
          <a:bodyPr/>
          <a:lstStyle/>
          <a:p>
            <a:fld id="{DADF99AF-8A99-4B6C-82CC-1411ACE0ECED}" type="slidenum">
              <a:rPr lang="en-US" smtClean="0"/>
              <a:pPr/>
              <a:t>‹#›</a:t>
            </a:fld>
            <a:endParaRPr lang="en-US" dirty="0"/>
          </a:p>
        </p:txBody>
      </p:sp>
    </p:spTree>
    <p:extLst>
      <p:ext uri="{BB962C8B-B14F-4D97-AF65-F5344CB8AC3E}">
        <p14:creationId xmlns:p14="http://schemas.microsoft.com/office/powerpoint/2010/main" xmlns="" val="2702910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r>
              <a:rPr lang="it-IT"/>
              <a:t>Add date of event</a:t>
            </a:r>
            <a:endParaRPr lang="en-US"/>
          </a:p>
        </p:txBody>
      </p:sp>
      <p:sp>
        <p:nvSpPr>
          <p:cNvPr id="5" name="Footer Placeholder 4"/>
          <p:cNvSpPr>
            <a:spLocks noGrp="1"/>
          </p:cNvSpPr>
          <p:nvPr>
            <p:ph type="ftr" sz="quarter" idx="11"/>
          </p:nvPr>
        </p:nvSpPr>
        <p:spPr/>
        <p:txBody>
          <a:bodyPr/>
          <a:lstStyle/>
          <a:p>
            <a:r>
              <a:rPr lang="en-US"/>
              <a:t>Add name of event</a:t>
            </a:r>
            <a:endParaRPr lang="en-US" dirty="0"/>
          </a:p>
        </p:txBody>
      </p:sp>
      <p:sp>
        <p:nvSpPr>
          <p:cNvPr id="6" name="Slide Number Placeholder 5"/>
          <p:cNvSpPr>
            <a:spLocks noGrp="1"/>
          </p:cNvSpPr>
          <p:nvPr>
            <p:ph type="sldNum" sz="quarter" idx="12"/>
          </p:nvPr>
        </p:nvSpPr>
        <p:spPr/>
        <p:txBody>
          <a:bodyPr/>
          <a:lstStyle/>
          <a:p>
            <a:fld id="{DADF99AF-8A99-4B6C-82CC-1411ACE0ECED}" type="slidenum">
              <a:rPr lang="en-US" smtClean="0"/>
              <a:pPr/>
              <a:t>‹#›</a:t>
            </a:fld>
            <a:endParaRPr lang="en-US"/>
          </a:p>
        </p:txBody>
      </p:sp>
    </p:spTree>
    <p:extLst>
      <p:ext uri="{BB962C8B-B14F-4D97-AF65-F5344CB8AC3E}">
        <p14:creationId xmlns:p14="http://schemas.microsoft.com/office/powerpoint/2010/main" xmlns="" val="3098866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r>
              <a:rPr lang="it-IT"/>
              <a:t>Add date of event</a:t>
            </a:r>
            <a:endParaRPr lang="en-US"/>
          </a:p>
        </p:txBody>
      </p:sp>
      <p:sp>
        <p:nvSpPr>
          <p:cNvPr id="6" name="Footer Placeholder 5"/>
          <p:cNvSpPr>
            <a:spLocks noGrp="1"/>
          </p:cNvSpPr>
          <p:nvPr>
            <p:ph type="ftr" sz="quarter" idx="11"/>
          </p:nvPr>
        </p:nvSpPr>
        <p:spPr/>
        <p:txBody>
          <a:bodyPr/>
          <a:lstStyle/>
          <a:p>
            <a:r>
              <a:rPr lang="en-US"/>
              <a:t>Add name of event</a:t>
            </a:r>
          </a:p>
        </p:txBody>
      </p:sp>
      <p:sp>
        <p:nvSpPr>
          <p:cNvPr id="7" name="Slide Number Placeholder 6"/>
          <p:cNvSpPr>
            <a:spLocks noGrp="1"/>
          </p:cNvSpPr>
          <p:nvPr>
            <p:ph type="sldNum" sz="quarter" idx="12"/>
          </p:nvPr>
        </p:nvSpPr>
        <p:spPr/>
        <p:txBody>
          <a:bodyPr/>
          <a:lstStyle/>
          <a:p>
            <a:fld id="{DADF99AF-8A99-4B6C-82CC-1411ACE0ECED}" type="slidenum">
              <a:rPr lang="en-US" smtClean="0"/>
              <a:pPr/>
              <a:t>‹#›</a:t>
            </a:fld>
            <a:endParaRPr lang="en-US"/>
          </a:p>
        </p:txBody>
      </p:sp>
    </p:spTree>
    <p:extLst>
      <p:ext uri="{BB962C8B-B14F-4D97-AF65-F5344CB8AC3E}">
        <p14:creationId xmlns:p14="http://schemas.microsoft.com/office/powerpoint/2010/main" xmlns="" val="1375673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Date Placeholder 6"/>
          <p:cNvSpPr>
            <a:spLocks noGrp="1"/>
          </p:cNvSpPr>
          <p:nvPr>
            <p:ph type="dt" sz="half" idx="10"/>
          </p:nvPr>
        </p:nvSpPr>
        <p:spPr/>
        <p:txBody>
          <a:bodyPr/>
          <a:lstStyle/>
          <a:p>
            <a:r>
              <a:rPr lang="it-IT"/>
              <a:t>Add date of event</a:t>
            </a:r>
            <a:endParaRPr lang="en-US"/>
          </a:p>
        </p:txBody>
      </p:sp>
      <p:sp>
        <p:nvSpPr>
          <p:cNvPr id="8" name="Footer Placeholder 7"/>
          <p:cNvSpPr>
            <a:spLocks noGrp="1"/>
          </p:cNvSpPr>
          <p:nvPr>
            <p:ph type="ftr" sz="quarter" idx="11"/>
          </p:nvPr>
        </p:nvSpPr>
        <p:spPr/>
        <p:txBody>
          <a:bodyPr/>
          <a:lstStyle/>
          <a:p>
            <a:r>
              <a:rPr lang="en-US"/>
              <a:t>Add name of event</a:t>
            </a:r>
          </a:p>
        </p:txBody>
      </p:sp>
      <p:sp>
        <p:nvSpPr>
          <p:cNvPr id="9" name="Slide Number Placeholder 8"/>
          <p:cNvSpPr>
            <a:spLocks noGrp="1"/>
          </p:cNvSpPr>
          <p:nvPr>
            <p:ph type="sldNum" sz="quarter" idx="12"/>
          </p:nvPr>
        </p:nvSpPr>
        <p:spPr/>
        <p:txBody>
          <a:bodyPr/>
          <a:lstStyle/>
          <a:p>
            <a:fld id="{DADF99AF-8A99-4B6C-82CC-1411ACE0ECED}" type="slidenum">
              <a:rPr lang="en-US" smtClean="0"/>
              <a:pPr/>
              <a:t>‹#›</a:t>
            </a:fld>
            <a:endParaRPr lang="en-US"/>
          </a:p>
        </p:txBody>
      </p:sp>
    </p:spTree>
    <p:extLst>
      <p:ext uri="{BB962C8B-B14F-4D97-AF65-F5344CB8AC3E}">
        <p14:creationId xmlns:p14="http://schemas.microsoft.com/office/powerpoint/2010/main" xmlns="" val="3415832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Date Placeholder 2"/>
          <p:cNvSpPr>
            <a:spLocks noGrp="1"/>
          </p:cNvSpPr>
          <p:nvPr>
            <p:ph type="dt" sz="half" idx="10"/>
          </p:nvPr>
        </p:nvSpPr>
        <p:spPr/>
        <p:txBody>
          <a:bodyPr/>
          <a:lstStyle/>
          <a:p>
            <a:r>
              <a:rPr lang="it-IT"/>
              <a:t>Add date of event</a:t>
            </a:r>
            <a:endParaRPr lang="en-US"/>
          </a:p>
        </p:txBody>
      </p:sp>
      <p:sp>
        <p:nvSpPr>
          <p:cNvPr id="4" name="Footer Placeholder 3"/>
          <p:cNvSpPr>
            <a:spLocks noGrp="1"/>
          </p:cNvSpPr>
          <p:nvPr>
            <p:ph type="ftr" sz="quarter" idx="11"/>
          </p:nvPr>
        </p:nvSpPr>
        <p:spPr/>
        <p:txBody>
          <a:bodyPr/>
          <a:lstStyle/>
          <a:p>
            <a:r>
              <a:rPr lang="en-US"/>
              <a:t>Add name of event</a:t>
            </a:r>
          </a:p>
        </p:txBody>
      </p:sp>
      <p:sp>
        <p:nvSpPr>
          <p:cNvPr id="5" name="Slide Number Placeholder 4"/>
          <p:cNvSpPr>
            <a:spLocks noGrp="1"/>
          </p:cNvSpPr>
          <p:nvPr>
            <p:ph type="sldNum" sz="quarter" idx="12"/>
          </p:nvPr>
        </p:nvSpPr>
        <p:spPr/>
        <p:txBody>
          <a:bodyPr/>
          <a:lstStyle/>
          <a:p>
            <a:fld id="{DADF99AF-8A99-4B6C-82CC-1411ACE0ECED}" type="slidenum">
              <a:rPr lang="en-US" smtClean="0"/>
              <a:pPr/>
              <a:t>‹#›</a:t>
            </a:fld>
            <a:endParaRPr lang="en-US"/>
          </a:p>
        </p:txBody>
      </p:sp>
    </p:spTree>
    <p:extLst>
      <p:ext uri="{BB962C8B-B14F-4D97-AF65-F5344CB8AC3E}">
        <p14:creationId xmlns:p14="http://schemas.microsoft.com/office/powerpoint/2010/main" xmlns="" val="515990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it-IT"/>
              <a:t>Add date of event</a:t>
            </a:r>
            <a:endParaRPr lang="en-US"/>
          </a:p>
        </p:txBody>
      </p:sp>
      <p:sp>
        <p:nvSpPr>
          <p:cNvPr id="3" name="Footer Placeholder 2"/>
          <p:cNvSpPr>
            <a:spLocks noGrp="1"/>
          </p:cNvSpPr>
          <p:nvPr>
            <p:ph type="ftr" sz="quarter" idx="11"/>
          </p:nvPr>
        </p:nvSpPr>
        <p:spPr/>
        <p:txBody>
          <a:bodyPr/>
          <a:lstStyle/>
          <a:p>
            <a:r>
              <a:rPr lang="en-US"/>
              <a:t>Add name of event</a:t>
            </a:r>
          </a:p>
        </p:txBody>
      </p:sp>
      <p:sp>
        <p:nvSpPr>
          <p:cNvPr id="4" name="Slide Number Placeholder 3"/>
          <p:cNvSpPr>
            <a:spLocks noGrp="1"/>
          </p:cNvSpPr>
          <p:nvPr>
            <p:ph type="sldNum" sz="quarter" idx="12"/>
          </p:nvPr>
        </p:nvSpPr>
        <p:spPr/>
        <p:txBody>
          <a:bodyPr/>
          <a:lstStyle/>
          <a:p>
            <a:fld id="{DADF99AF-8A99-4B6C-82CC-1411ACE0ECED}" type="slidenum">
              <a:rPr lang="en-US" smtClean="0"/>
              <a:pPr/>
              <a:t>‹#›</a:t>
            </a:fld>
            <a:endParaRPr lang="en-US"/>
          </a:p>
        </p:txBody>
      </p:sp>
    </p:spTree>
    <p:extLst>
      <p:ext uri="{BB962C8B-B14F-4D97-AF65-F5344CB8AC3E}">
        <p14:creationId xmlns:p14="http://schemas.microsoft.com/office/powerpoint/2010/main" xmlns="" val="4109116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49"/>
            <a:ext cx="3008313" cy="1162051"/>
          </a:xfrm>
        </p:spPr>
        <p:txBody>
          <a:bodyPr anchor="b"/>
          <a:lstStyle>
            <a:lvl1pPr algn="l">
              <a:defRPr sz="2000" b="1"/>
            </a:lvl1pPr>
          </a:lstStyle>
          <a:p>
            <a:r>
              <a:rPr lang="it-IT"/>
              <a:t>Fare clic per modificare lo stile del titolo</a:t>
            </a:r>
            <a:endParaRPr lang="en-US" dirty="0"/>
          </a:p>
        </p:txBody>
      </p:sp>
      <p:sp>
        <p:nvSpPr>
          <p:cNvPr id="3" name="Content Placeholder 2"/>
          <p:cNvSpPr>
            <a:spLocks noGrp="1"/>
          </p:cNvSpPr>
          <p:nvPr>
            <p:ph idx="1"/>
          </p:nvPr>
        </p:nvSpPr>
        <p:spPr>
          <a:xfrm>
            <a:off x="3575051"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457203"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r>
              <a:rPr lang="it-IT"/>
              <a:t>Add date of event</a:t>
            </a:r>
            <a:endParaRPr lang="en-US"/>
          </a:p>
        </p:txBody>
      </p:sp>
      <p:sp>
        <p:nvSpPr>
          <p:cNvPr id="6" name="Footer Placeholder 5"/>
          <p:cNvSpPr>
            <a:spLocks noGrp="1"/>
          </p:cNvSpPr>
          <p:nvPr>
            <p:ph type="ftr" sz="quarter" idx="11"/>
          </p:nvPr>
        </p:nvSpPr>
        <p:spPr/>
        <p:txBody>
          <a:bodyPr/>
          <a:lstStyle/>
          <a:p>
            <a:r>
              <a:rPr lang="en-US"/>
              <a:t>Add name of event</a:t>
            </a:r>
          </a:p>
        </p:txBody>
      </p:sp>
      <p:sp>
        <p:nvSpPr>
          <p:cNvPr id="7" name="Slide Number Placeholder 6"/>
          <p:cNvSpPr>
            <a:spLocks noGrp="1"/>
          </p:cNvSpPr>
          <p:nvPr>
            <p:ph type="sldNum" sz="quarter" idx="12"/>
          </p:nvPr>
        </p:nvSpPr>
        <p:spPr/>
        <p:txBody>
          <a:bodyPr/>
          <a:lstStyle/>
          <a:p>
            <a:fld id="{DADF99AF-8A99-4B6C-82CC-1411ACE0ECED}" type="slidenum">
              <a:rPr lang="en-US" smtClean="0"/>
              <a:pPr/>
              <a:t>‹#›</a:t>
            </a:fld>
            <a:endParaRPr lang="en-US"/>
          </a:p>
        </p:txBody>
      </p:sp>
    </p:spTree>
    <p:extLst>
      <p:ext uri="{BB962C8B-B14F-4D97-AF65-F5344CB8AC3E}">
        <p14:creationId xmlns:p14="http://schemas.microsoft.com/office/powerpoint/2010/main" xmlns="" val="3998697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it-IT"/>
              <a:t>Fare clic per modificare lo stile del titolo</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r>
              <a:rPr lang="it-IT"/>
              <a:t>Add date of event</a:t>
            </a:r>
            <a:endParaRPr lang="en-US"/>
          </a:p>
        </p:txBody>
      </p:sp>
      <p:sp>
        <p:nvSpPr>
          <p:cNvPr id="6" name="Footer Placeholder 5"/>
          <p:cNvSpPr>
            <a:spLocks noGrp="1"/>
          </p:cNvSpPr>
          <p:nvPr>
            <p:ph type="ftr" sz="quarter" idx="11"/>
          </p:nvPr>
        </p:nvSpPr>
        <p:spPr/>
        <p:txBody>
          <a:bodyPr/>
          <a:lstStyle/>
          <a:p>
            <a:r>
              <a:rPr lang="en-US"/>
              <a:t>Add name of event</a:t>
            </a:r>
          </a:p>
        </p:txBody>
      </p:sp>
      <p:sp>
        <p:nvSpPr>
          <p:cNvPr id="7" name="Slide Number Placeholder 6"/>
          <p:cNvSpPr>
            <a:spLocks noGrp="1"/>
          </p:cNvSpPr>
          <p:nvPr>
            <p:ph type="sldNum" sz="quarter" idx="12"/>
          </p:nvPr>
        </p:nvSpPr>
        <p:spPr/>
        <p:txBody>
          <a:bodyPr/>
          <a:lstStyle/>
          <a:p>
            <a:fld id="{DADF99AF-8A99-4B6C-82CC-1411ACE0ECED}" type="slidenum">
              <a:rPr lang="en-US" smtClean="0"/>
              <a:pPr/>
              <a:t>‹#›</a:t>
            </a:fld>
            <a:endParaRPr lang="en-US"/>
          </a:p>
        </p:txBody>
      </p:sp>
    </p:spTree>
    <p:extLst>
      <p:ext uri="{BB962C8B-B14F-4D97-AF65-F5344CB8AC3E}">
        <p14:creationId xmlns:p14="http://schemas.microsoft.com/office/powerpoint/2010/main" xmlns="" val="2642067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alphaModFix amt="13000"/>
            <a:lum/>
          </a:blip>
          <a:srcRect/>
          <a:stretch>
            <a:fillRect t="-50000" b="-5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t-IT"/>
              <a:t>Add date of event</a:t>
            </a:r>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Add name of event</a:t>
            </a: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9AF-8A99-4B6C-82CC-1411ACE0ECED}" type="slidenum">
              <a:rPr lang="en-US" smtClean="0"/>
              <a:pPr/>
              <a:t>‹#›</a:t>
            </a:fld>
            <a:endParaRPr lang="en-US" dirty="0"/>
          </a:p>
        </p:txBody>
      </p:sp>
    </p:spTree>
    <p:extLst>
      <p:ext uri="{BB962C8B-B14F-4D97-AF65-F5344CB8AC3E}">
        <p14:creationId xmlns:p14="http://schemas.microsoft.com/office/powerpoint/2010/main" xmlns="" val="3481086205"/>
      </p:ext>
    </p:extLst>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notesSlide" Target="../notesSlides/notesSlide10.xml"/><Relationship Id="rId7" Type="http://schemas.openxmlformats.org/officeDocument/2006/relationships/diagramQuickStyle" Target="../diagrams/quickStyle3.xml"/><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oleObject" Target="../embeddings/Microsoft_Office_Excel_97-2003_Worksheet1.xls"/><Relationship Id="rId9" Type="http://schemas.microsoft.com/office/2007/relationships/diagramDrawing" Target="../diagrams/drawing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aecm.e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mailto:aecm@info.be" TargetMode="Externa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36912"/>
            <a:ext cx="8568952" cy="1800200"/>
          </a:xfrm>
        </p:spPr>
        <p:txBody>
          <a:bodyPr>
            <a:noAutofit/>
          </a:bodyPr>
          <a:lstStyle/>
          <a:p>
            <a:pPr>
              <a:spcBef>
                <a:spcPct val="20000"/>
              </a:spcBef>
              <a:spcAft>
                <a:spcPts val="1200"/>
              </a:spcAft>
            </a:pPr>
            <a:r>
              <a:rPr lang="en-US" sz="3300" b="1" dirty="0" smtClean="0">
                <a:solidFill>
                  <a:srgbClr val="C00000"/>
                </a:solidFill>
                <a:latin typeface="Arial" pitchFamily="34" charset="0"/>
                <a:ea typeface="+mn-ea"/>
                <a:cs typeface="Arial" pitchFamily="34" charset="0"/>
              </a:rPr>
              <a:t>Designing the future Financial Instruments:</a:t>
            </a:r>
            <a:br>
              <a:rPr lang="en-US" sz="3300" b="1" dirty="0" smtClean="0">
                <a:solidFill>
                  <a:srgbClr val="C00000"/>
                </a:solidFill>
                <a:latin typeface="Arial" pitchFamily="34" charset="0"/>
                <a:ea typeface="+mn-ea"/>
                <a:cs typeface="Arial" pitchFamily="34" charset="0"/>
              </a:rPr>
            </a:br>
            <a:r>
              <a:rPr lang="en-US" sz="3300" b="1" dirty="0" smtClean="0">
                <a:solidFill>
                  <a:srgbClr val="C00000"/>
                </a:solidFill>
                <a:latin typeface="Arial" pitchFamily="34" charset="0"/>
                <a:ea typeface="+mn-ea"/>
                <a:cs typeface="Arial" pitchFamily="34" charset="0"/>
              </a:rPr>
              <a:t>Guarantee schemes to facilitate investments in innovation</a:t>
            </a:r>
            <a:r>
              <a:rPr lang="en-US" sz="3300" b="1" dirty="0" smtClean="0">
                <a:solidFill>
                  <a:srgbClr val="C00000"/>
                </a:solidFill>
                <a:latin typeface="Arial" pitchFamily="34" charset="0"/>
                <a:ea typeface="+mn-ea"/>
                <a:cs typeface="Arial" pitchFamily="34" charset="0"/>
              </a:rPr>
              <a:t> </a:t>
            </a:r>
            <a:r>
              <a:rPr lang="it-IT" sz="3300" b="1" dirty="0" smtClean="0">
                <a:solidFill>
                  <a:schemeClr val="accent1">
                    <a:lumMod val="60000"/>
                    <a:lumOff val="40000"/>
                  </a:schemeClr>
                </a:solidFill>
                <a:latin typeface="Arial" pitchFamily="34" charset="0"/>
                <a:ea typeface="+mn-ea"/>
                <a:cs typeface="Arial" pitchFamily="34" charset="0"/>
              </a:rPr>
              <a:t/>
            </a:r>
            <a:br>
              <a:rPr lang="it-IT" sz="3300" b="1" dirty="0" smtClean="0">
                <a:solidFill>
                  <a:schemeClr val="accent1">
                    <a:lumMod val="60000"/>
                    <a:lumOff val="40000"/>
                  </a:schemeClr>
                </a:solidFill>
                <a:latin typeface="Arial" pitchFamily="34" charset="0"/>
                <a:ea typeface="+mn-ea"/>
                <a:cs typeface="Arial" pitchFamily="34" charset="0"/>
              </a:rPr>
            </a:br>
            <a:endParaRPr lang="it-IT" sz="3300" b="1" dirty="0">
              <a:solidFill>
                <a:schemeClr val="accent1">
                  <a:lumMod val="60000"/>
                  <a:lumOff val="40000"/>
                </a:schemeClr>
              </a:solidFill>
              <a:latin typeface="Arial" pitchFamily="34" charset="0"/>
              <a:ea typeface="+mn-ea"/>
              <a:cs typeface="Arial" pitchFamily="34" charset="0"/>
            </a:endParaRPr>
          </a:p>
        </p:txBody>
      </p:sp>
      <p:sp>
        <p:nvSpPr>
          <p:cNvPr id="3" name="Sottotitolo 2"/>
          <p:cNvSpPr>
            <a:spLocks noGrp="1"/>
          </p:cNvSpPr>
          <p:nvPr>
            <p:ph type="subTitle" idx="1"/>
          </p:nvPr>
        </p:nvSpPr>
        <p:spPr>
          <a:xfrm>
            <a:off x="179512" y="332656"/>
            <a:ext cx="8820471" cy="1560173"/>
          </a:xfrm>
        </p:spPr>
        <p:txBody>
          <a:bodyPr>
            <a:normAutofit/>
          </a:bodyPr>
          <a:lstStyle/>
          <a:p>
            <a:pPr>
              <a:spcAft>
                <a:spcPts val="1200"/>
              </a:spcAft>
            </a:pPr>
            <a:r>
              <a:rPr lang="en-US" sz="2800" b="1" dirty="0" smtClean="0">
                <a:solidFill>
                  <a:srgbClr val="0070C0"/>
                </a:solidFill>
                <a:latin typeface="Arial" pitchFamily="34" charset="0"/>
                <a:cs typeface="Arial" pitchFamily="34" charset="0"/>
              </a:rPr>
              <a:t>AGORADA 2016</a:t>
            </a:r>
          </a:p>
          <a:p>
            <a:pPr>
              <a:spcAft>
                <a:spcPts val="1200"/>
              </a:spcAft>
            </a:pPr>
            <a:r>
              <a:rPr lang="en-US" sz="2700" b="1" dirty="0" smtClean="0">
                <a:solidFill>
                  <a:srgbClr val="0070C0"/>
                </a:solidFill>
                <a:latin typeface="Arial" pitchFamily="34" charset="0"/>
                <a:cs typeface="Arial" pitchFamily="34" charset="0"/>
              </a:rPr>
              <a:t>Financial Instruments to fuel Regional Development</a:t>
            </a:r>
            <a:endParaRPr lang="it-IT" sz="2700" b="1" dirty="0">
              <a:solidFill>
                <a:srgbClr val="0070C0"/>
              </a:solidFill>
              <a:latin typeface="Arial" pitchFamily="34" charset="0"/>
              <a:cs typeface="Arial" pitchFamily="34" charset="0"/>
            </a:endParaRPr>
          </a:p>
        </p:txBody>
      </p:sp>
      <p:sp>
        <p:nvSpPr>
          <p:cNvPr id="4" name="Segnaposto numero diapositiva 3"/>
          <p:cNvSpPr>
            <a:spLocks noGrp="1"/>
          </p:cNvSpPr>
          <p:nvPr>
            <p:ph type="sldNum" sz="quarter" idx="12"/>
          </p:nvPr>
        </p:nvSpPr>
        <p:spPr/>
        <p:txBody>
          <a:bodyPr/>
          <a:lstStyle/>
          <a:p>
            <a:fld id="{DADF99AF-8A99-4B6C-82CC-1411ACE0ECED}" type="slidenum">
              <a:rPr lang="en-US" smtClean="0">
                <a:solidFill>
                  <a:srgbClr val="22252A"/>
                </a:solidFill>
              </a:rPr>
              <a:pPr/>
              <a:t>1</a:t>
            </a:fld>
            <a:endParaRPr lang="en-US" dirty="0">
              <a:solidFill>
                <a:srgbClr val="22252A"/>
              </a:solidFill>
            </a:endParaRPr>
          </a:p>
        </p:txBody>
      </p:sp>
      <p:sp>
        <p:nvSpPr>
          <p:cNvPr id="5" name="Subtitle 2"/>
          <p:cNvSpPr txBox="1">
            <a:spLocks/>
          </p:cNvSpPr>
          <p:nvPr/>
        </p:nvSpPr>
        <p:spPr>
          <a:xfrm>
            <a:off x="323528" y="4941168"/>
            <a:ext cx="8424936" cy="1512168"/>
          </a:xfrm>
          <a:prstGeom prst="rect">
            <a:avLst/>
          </a:prstGeom>
        </p:spPr>
        <p:txBody>
          <a:bodyPr vert="horz" lIns="91440" tIns="45720" rIns="91440" bIns="45720" rtlCol="0">
            <a:normAutofit fontScale="85000" lnSpcReduction="10000"/>
          </a:bodyPr>
          <a:lstStyle/>
          <a:p>
            <a:pPr marL="0" marR="0" lvl="0" indent="0" algn="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GB" altLang="en-US" sz="800" b="1" i="1" u="none" strike="noStrike" kern="1200" cap="none" spc="0" normalizeH="0" baseline="0" noProof="0" dirty="0" smtClean="0">
              <a:ln>
                <a:noFill/>
              </a:ln>
              <a:solidFill>
                <a:srgbClr val="0070C0"/>
              </a:solidFill>
              <a:effectLst/>
              <a:uLnTx/>
              <a:uFillTx/>
              <a:latin typeface="Verdana" pitchFamily="34" charset="0"/>
              <a:ea typeface="Verdana" pitchFamily="34" charset="0"/>
              <a:cs typeface="Verdana" pitchFamily="34" charset="0"/>
            </a:endParaRPr>
          </a:p>
          <a:p>
            <a:pPr lvl="0" algn="r">
              <a:spcBef>
                <a:spcPts val="1200"/>
              </a:spcBef>
              <a:defRPr/>
            </a:pPr>
            <a:r>
              <a:rPr lang="en-US" altLang="en-US" sz="2100" b="1" i="1" dirty="0" smtClean="0">
                <a:solidFill>
                  <a:srgbClr val="0070C0"/>
                </a:solidFill>
                <a:latin typeface="Arial" pitchFamily="34" charset="0"/>
                <a:ea typeface="Verdana" pitchFamily="34" charset="0"/>
                <a:cs typeface="Arial" pitchFamily="34" charset="0"/>
              </a:rPr>
              <a:t>Katrin Sturm</a:t>
            </a:r>
          </a:p>
          <a:p>
            <a:pPr lvl="0" algn="r">
              <a:spcBef>
                <a:spcPts val="1200"/>
              </a:spcBef>
              <a:defRPr/>
            </a:pPr>
            <a:r>
              <a:rPr lang="en-US" altLang="en-US" sz="2100" b="1" i="1" dirty="0" smtClean="0">
                <a:solidFill>
                  <a:srgbClr val="0070C0"/>
                </a:solidFill>
                <a:latin typeface="Arial" pitchFamily="34" charset="0"/>
                <a:ea typeface="Verdana" pitchFamily="34" charset="0"/>
                <a:cs typeface="Arial" pitchFamily="34" charset="0"/>
              </a:rPr>
              <a:t>Secretary General, European Association of Guarantee </a:t>
            </a:r>
            <a:r>
              <a:rPr lang="en-US" altLang="en-US" sz="2100" b="1" i="1" dirty="0" smtClean="0">
                <a:solidFill>
                  <a:srgbClr val="0070C0"/>
                </a:solidFill>
                <a:latin typeface="Arial" pitchFamily="34" charset="0"/>
                <a:ea typeface="Verdana" pitchFamily="34" charset="0"/>
                <a:cs typeface="Arial" pitchFamily="34" charset="0"/>
              </a:rPr>
              <a:t>Institutions (</a:t>
            </a:r>
            <a:r>
              <a:rPr lang="en-US" altLang="en-US" sz="2100" b="1" i="1" dirty="0" smtClean="0">
                <a:solidFill>
                  <a:srgbClr val="0070C0"/>
                </a:solidFill>
                <a:latin typeface="Arial" pitchFamily="34" charset="0"/>
                <a:ea typeface="Verdana" pitchFamily="34" charset="0"/>
                <a:cs typeface="Arial" pitchFamily="34" charset="0"/>
              </a:rPr>
              <a:t>AECM)</a:t>
            </a:r>
            <a:endParaRPr lang="en-US" altLang="en-US" sz="2100" b="1" i="1" dirty="0" smtClean="0">
              <a:solidFill>
                <a:srgbClr val="0070C0"/>
              </a:solidFill>
              <a:latin typeface="Arial" pitchFamily="34" charset="0"/>
              <a:ea typeface="Verdana" pitchFamily="34" charset="0"/>
              <a:cs typeface="Arial" pitchFamily="34" charset="0"/>
            </a:endParaRPr>
          </a:p>
          <a:p>
            <a:pPr algn="r">
              <a:spcBef>
                <a:spcPts val="1200"/>
              </a:spcBef>
              <a:defRPr/>
            </a:pPr>
            <a:r>
              <a:rPr lang="en-US" altLang="en-US" sz="2100" b="1" i="1" dirty="0" smtClean="0">
                <a:solidFill>
                  <a:srgbClr val="0070C0"/>
                </a:solidFill>
                <a:latin typeface="Arial" pitchFamily="34" charset="0"/>
                <a:ea typeface="Verdana" pitchFamily="34" charset="0"/>
                <a:cs typeface="Arial" pitchFamily="34" charset="0"/>
              </a:rPr>
              <a:t>Brussels, 27 </a:t>
            </a:r>
            <a:r>
              <a:rPr lang="en-US" altLang="en-US" sz="2100" b="1" i="1" dirty="0" smtClean="0">
                <a:solidFill>
                  <a:srgbClr val="0070C0"/>
                </a:solidFill>
                <a:latin typeface="Arial" pitchFamily="34" charset="0"/>
                <a:ea typeface="Verdana" pitchFamily="34" charset="0"/>
                <a:cs typeface="Arial" pitchFamily="34" charset="0"/>
              </a:rPr>
              <a:t>May 2016</a:t>
            </a:r>
          </a:p>
          <a:p>
            <a:pPr lvl="0" algn="r">
              <a:spcBef>
                <a:spcPts val="1200"/>
              </a:spcBef>
              <a:defRPr/>
            </a:pPr>
            <a:endParaRPr lang="en-US" altLang="en-US" sz="2100" b="1" i="1" dirty="0" smtClean="0">
              <a:solidFill>
                <a:srgbClr val="0070C0"/>
              </a:solidFill>
              <a:latin typeface="Arial" pitchFamily="34" charset="0"/>
              <a:ea typeface="Verdana" pitchFamily="34" charset="0"/>
              <a:cs typeface="Arial" pitchFamily="34" charset="0"/>
            </a:endParaRPr>
          </a:p>
          <a:p>
            <a:pPr marL="0" marR="0" lvl="0" indent="0" algn="r" defTabSz="914400" rtl="0" eaLnBrk="1" fontAlgn="auto" latinLnBrk="0" hangingPunct="1">
              <a:lnSpc>
                <a:spcPct val="100000"/>
              </a:lnSpc>
              <a:spcBef>
                <a:spcPts val="1200"/>
              </a:spcBef>
              <a:spcAft>
                <a:spcPts val="0"/>
              </a:spcAft>
              <a:buClrTx/>
              <a:buSzTx/>
              <a:buFont typeface="Arial" panose="020B0604020202020204" pitchFamily="34" charset="0"/>
              <a:buNone/>
              <a:tabLst/>
              <a:defRPr/>
            </a:pPr>
            <a:endParaRPr kumimoji="0" lang="pt-BR" altLang="en-US" sz="2100" b="1" i="1" u="none" strike="noStrike" kern="1200" cap="none" spc="0" normalizeH="0" baseline="0" noProof="0" dirty="0" smtClean="0">
              <a:ln>
                <a:noFill/>
              </a:ln>
              <a:solidFill>
                <a:srgbClr val="0070C0"/>
              </a:solidFill>
              <a:effectLst/>
              <a:uLnTx/>
              <a:uFillTx/>
              <a:latin typeface="Arial" pitchFamily="34" charset="0"/>
              <a:ea typeface="Verdana" pitchFamily="34" charset="0"/>
              <a:cs typeface="Arial" pitchFamily="34" charset="0"/>
            </a:endParaRPr>
          </a:p>
        </p:txBody>
      </p:sp>
    </p:spTree>
    <p:extLst>
      <p:ext uri="{BB962C8B-B14F-4D97-AF65-F5344CB8AC3E}">
        <p14:creationId xmlns:p14="http://schemas.microsoft.com/office/powerpoint/2010/main" xmlns="" val="296475145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2048" y="116633"/>
            <a:ext cx="7772400" cy="1008112"/>
          </a:xfrm>
        </p:spPr>
        <p:txBody>
          <a:bodyPr/>
          <a:lstStyle/>
          <a:p>
            <a:pPr algn="l"/>
            <a:r>
              <a:rPr lang="it-IT" sz="2400" b="1" dirty="0" smtClean="0">
                <a:solidFill>
                  <a:srgbClr val="1F497D">
                    <a:lumMod val="60000"/>
                    <a:lumOff val="40000"/>
                  </a:srgbClr>
                </a:solidFill>
                <a:latin typeface="Arial" pitchFamily="34" charset="0"/>
                <a:cs typeface="Arial" pitchFamily="34" charset="0"/>
              </a:rPr>
              <a:t>AECM’s members: types of ownership</a:t>
            </a:r>
            <a:endParaRPr lang="en-US" dirty="0"/>
          </a:p>
        </p:txBody>
      </p:sp>
      <p:sp>
        <p:nvSpPr>
          <p:cNvPr id="3" name="Subtitle 2"/>
          <p:cNvSpPr>
            <a:spLocks noGrp="1"/>
          </p:cNvSpPr>
          <p:nvPr>
            <p:ph type="subTitle" idx="1"/>
          </p:nvPr>
        </p:nvSpPr>
        <p:spPr>
          <a:xfrm>
            <a:off x="323528" y="1365920"/>
            <a:ext cx="8352928" cy="5087416"/>
          </a:xfrm>
        </p:spPr>
        <p:txBody>
          <a:bodyPr>
            <a:normAutofit/>
          </a:bodyPr>
          <a:lstStyle/>
          <a:p>
            <a:pPr marL="517525" lvl="2" indent="-342900" algn="just">
              <a:spcBef>
                <a:spcPts val="600"/>
              </a:spcBef>
              <a:buFont typeface="Wingdings" pitchFamily="2" charset="2"/>
              <a:buChar char="§"/>
              <a:defRPr/>
            </a:pPr>
            <a:r>
              <a:rPr lang="en-GB" b="1" dirty="0" smtClean="0">
                <a:solidFill>
                  <a:srgbClr val="002060"/>
                </a:solidFill>
                <a:latin typeface="Arial" pitchFamily="34" charset="0"/>
                <a:ea typeface="Verdana" panose="020B0604030504040204" pitchFamily="34" charset="0"/>
                <a:cs typeface="Arial" pitchFamily="34" charset="0"/>
              </a:rPr>
              <a:t>Fully mutual, i.e. entrepreneurs </a:t>
            </a:r>
          </a:p>
          <a:p>
            <a:pPr marL="517525" lvl="2" indent="-342900" algn="just">
              <a:spcBef>
                <a:spcPts val="300"/>
              </a:spcBef>
              <a:spcAft>
                <a:spcPts val="1200"/>
              </a:spcAft>
              <a:defRPr/>
            </a:pPr>
            <a:r>
              <a:rPr lang="en-GB" dirty="0" smtClean="0">
                <a:solidFill>
                  <a:srgbClr val="002060"/>
                </a:solidFill>
                <a:latin typeface="Arial" pitchFamily="34" charset="0"/>
                <a:ea typeface="Verdana" panose="020B0604030504040204" pitchFamily="34" charset="0"/>
                <a:cs typeface="Arial" pitchFamily="34" charset="0"/>
              </a:rPr>
              <a:t>	e. g. SOCAMA / France, </a:t>
            </a:r>
            <a:r>
              <a:rPr lang="en-GB" dirty="0" err="1" smtClean="0">
                <a:solidFill>
                  <a:srgbClr val="002060"/>
                </a:solidFill>
                <a:latin typeface="Arial" pitchFamily="34" charset="0"/>
                <a:ea typeface="Verdana" panose="020B0604030504040204" pitchFamily="34" charset="0"/>
                <a:cs typeface="Arial" pitchFamily="34" charset="0"/>
              </a:rPr>
              <a:t>Confidis</a:t>
            </a:r>
            <a:r>
              <a:rPr lang="en-GB" dirty="0" smtClean="0">
                <a:solidFill>
                  <a:srgbClr val="002060"/>
                </a:solidFill>
                <a:latin typeface="Arial" pitchFamily="34" charset="0"/>
                <a:ea typeface="Verdana" panose="020B0604030504040204" pitchFamily="34" charset="0"/>
                <a:cs typeface="Arial" pitchFamily="34" charset="0"/>
              </a:rPr>
              <a:t> / Italy</a:t>
            </a:r>
          </a:p>
          <a:p>
            <a:pPr marL="517525" lvl="2" indent="-342900" algn="just">
              <a:spcBef>
                <a:spcPts val="600"/>
              </a:spcBef>
              <a:buFont typeface="Wingdings" pitchFamily="2" charset="2"/>
              <a:buChar char="§"/>
              <a:defRPr/>
            </a:pPr>
            <a:r>
              <a:rPr lang="en-GB" b="1" dirty="0" smtClean="0">
                <a:solidFill>
                  <a:srgbClr val="002060"/>
                </a:solidFill>
                <a:latin typeface="Arial" pitchFamily="34" charset="0"/>
                <a:ea typeface="Verdana" panose="020B0604030504040204" pitchFamily="34" charset="0"/>
                <a:cs typeface="Arial" pitchFamily="34" charset="0"/>
              </a:rPr>
              <a:t>Funded by private bodies who are </a:t>
            </a:r>
            <a:r>
              <a:rPr lang="en-GB" b="1" dirty="0" smtClean="0">
                <a:solidFill>
                  <a:srgbClr val="002060"/>
                </a:solidFill>
                <a:latin typeface="Arial" pitchFamily="34" charset="0"/>
                <a:ea typeface="Verdana" panose="020B0604030504040204" pitchFamily="34" charset="0"/>
                <a:cs typeface="Arial" pitchFamily="34" charset="0"/>
              </a:rPr>
              <a:t>representing businesses </a:t>
            </a:r>
            <a:r>
              <a:rPr lang="en-GB" b="1" dirty="0" smtClean="0">
                <a:solidFill>
                  <a:srgbClr val="002060"/>
                </a:solidFill>
                <a:latin typeface="Arial" pitchFamily="34" charset="0"/>
                <a:ea typeface="Verdana" panose="020B0604030504040204" pitchFamily="34" charset="0"/>
                <a:cs typeface="Arial" pitchFamily="34" charset="0"/>
              </a:rPr>
              <a:t>or have a strong interest in SMEs</a:t>
            </a:r>
          </a:p>
          <a:p>
            <a:pPr marL="517525" lvl="2" indent="-342900" algn="just">
              <a:spcBef>
                <a:spcPts val="300"/>
              </a:spcBef>
              <a:spcAft>
                <a:spcPts val="1200"/>
              </a:spcAft>
              <a:defRPr/>
            </a:pPr>
            <a:r>
              <a:rPr lang="en-GB" dirty="0" smtClean="0">
                <a:solidFill>
                  <a:srgbClr val="002060"/>
                </a:solidFill>
                <a:latin typeface="Arial" pitchFamily="34" charset="0"/>
                <a:ea typeface="Verdana" panose="020B0604030504040204" pitchFamily="34" charset="0"/>
                <a:cs typeface="Arial" pitchFamily="34" charset="0"/>
              </a:rPr>
              <a:t>	e.g. VDB / Germany</a:t>
            </a:r>
          </a:p>
          <a:p>
            <a:pPr marL="517525" lvl="2" indent="-342900" algn="just">
              <a:spcBef>
                <a:spcPts val="600"/>
              </a:spcBef>
              <a:buFont typeface="Wingdings" pitchFamily="2" charset="2"/>
              <a:buChar char="§"/>
              <a:defRPr/>
            </a:pPr>
            <a:r>
              <a:rPr lang="en-GB" b="1" dirty="0" smtClean="0">
                <a:solidFill>
                  <a:srgbClr val="002060"/>
                </a:solidFill>
                <a:latin typeface="Arial" pitchFamily="34" charset="0"/>
                <a:ea typeface="Verdana" panose="020B0604030504040204" pitchFamily="34" charset="0"/>
                <a:cs typeface="Arial" pitchFamily="34" charset="0"/>
              </a:rPr>
              <a:t>Fully public</a:t>
            </a:r>
          </a:p>
          <a:p>
            <a:pPr marL="517525" lvl="2" indent="-342900" algn="just">
              <a:spcBef>
                <a:spcPts val="300"/>
              </a:spcBef>
              <a:spcAft>
                <a:spcPts val="1200"/>
              </a:spcAft>
              <a:defRPr/>
            </a:pPr>
            <a:r>
              <a:rPr lang="en-GB" dirty="0" smtClean="0">
                <a:solidFill>
                  <a:srgbClr val="002060"/>
                </a:solidFill>
                <a:latin typeface="Arial" pitchFamily="34" charset="0"/>
                <a:ea typeface="Verdana" panose="020B0604030504040204" pitchFamily="34" charset="0"/>
                <a:cs typeface="Arial" pitchFamily="34" charset="0"/>
              </a:rPr>
              <a:t>	e.g. </a:t>
            </a:r>
            <a:r>
              <a:rPr lang="en-GB" dirty="0" err="1" smtClean="0">
                <a:solidFill>
                  <a:srgbClr val="002060"/>
                </a:solidFill>
                <a:latin typeface="Arial" pitchFamily="34" charset="0"/>
                <a:ea typeface="Verdana" panose="020B0604030504040204" pitchFamily="34" charset="0"/>
                <a:cs typeface="Arial" pitchFamily="34" charset="0"/>
              </a:rPr>
              <a:t>aws</a:t>
            </a:r>
            <a:r>
              <a:rPr lang="en-GB" dirty="0" smtClean="0">
                <a:solidFill>
                  <a:srgbClr val="002060"/>
                </a:solidFill>
                <a:latin typeface="Arial" pitchFamily="34" charset="0"/>
                <a:ea typeface="Verdana" panose="020B0604030504040204" pitchFamily="34" charset="0"/>
                <a:cs typeface="Arial" pitchFamily="34" charset="0"/>
              </a:rPr>
              <a:t> / Austria, INVEGA / Lithuania, KredEx / Estonia</a:t>
            </a:r>
          </a:p>
          <a:p>
            <a:pPr marL="517525" lvl="2" indent="-342900" algn="just">
              <a:spcBef>
                <a:spcPts val="600"/>
              </a:spcBef>
              <a:buFont typeface="Wingdings" pitchFamily="2" charset="2"/>
              <a:buChar char="§"/>
              <a:defRPr/>
            </a:pPr>
            <a:r>
              <a:rPr lang="en-GB" b="1" dirty="0" smtClean="0">
                <a:solidFill>
                  <a:srgbClr val="002060"/>
                </a:solidFill>
                <a:latin typeface="Arial" pitchFamily="34" charset="0"/>
                <a:ea typeface="Verdana" panose="020B0604030504040204" pitchFamily="34" charset="0"/>
                <a:cs typeface="Arial" pitchFamily="34" charset="0"/>
              </a:rPr>
              <a:t>Mixed, i.e. private / mutual and public elements</a:t>
            </a:r>
          </a:p>
          <a:p>
            <a:pPr marL="517525" lvl="2" indent="-342900" algn="just">
              <a:spcBef>
                <a:spcPts val="300"/>
              </a:spcBef>
              <a:spcAft>
                <a:spcPts val="1200"/>
              </a:spcAft>
              <a:defRPr/>
            </a:pPr>
            <a:r>
              <a:rPr lang="en-GB" dirty="0" smtClean="0">
                <a:solidFill>
                  <a:srgbClr val="002060"/>
                </a:solidFill>
                <a:latin typeface="Arial" pitchFamily="34" charset="0"/>
                <a:ea typeface="Verdana" panose="020B0604030504040204" pitchFamily="34" charset="0"/>
                <a:cs typeface="Arial" pitchFamily="34" charset="0"/>
              </a:rPr>
              <a:t>	e.g. SPGM, SGM / Portugal; SGR, CERSA / Spain; MCAC / Luxembourg</a:t>
            </a:r>
          </a:p>
        </p:txBody>
      </p:sp>
      <p:sp>
        <p:nvSpPr>
          <p:cNvPr id="4" name="Slide Number Placeholder 3"/>
          <p:cNvSpPr>
            <a:spLocks noGrp="1"/>
          </p:cNvSpPr>
          <p:nvPr>
            <p:ph type="sldNum" sz="quarter" idx="12"/>
          </p:nvPr>
        </p:nvSpPr>
        <p:spPr/>
        <p:txBody>
          <a:bodyPr/>
          <a:lstStyle/>
          <a:p>
            <a:fld id="{DADF99AF-8A99-4B6C-82CC-1411ACE0ECED}"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44624"/>
            <a:ext cx="7772400" cy="1008112"/>
          </a:xfrm>
        </p:spPr>
        <p:txBody>
          <a:bodyPr/>
          <a:lstStyle/>
          <a:p>
            <a:pPr algn="l"/>
            <a:r>
              <a:rPr lang="it-IT" sz="2400" b="1" dirty="0" smtClean="0">
                <a:solidFill>
                  <a:srgbClr val="1F497D">
                    <a:lumMod val="60000"/>
                    <a:lumOff val="40000"/>
                  </a:srgbClr>
                </a:solidFill>
                <a:latin typeface="Arial" pitchFamily="34" charset="0"/>
                <a:cs typeface="Arial" pitchFamily="34" charset="0"/>
              </a:rPr>
              <a:t>AECM’s members: legal form</a:t>
            </a:r>
            <a:endParaRPr lang="en-US" dirty="0"/>
          </a:p>
        </p:txBody>
      </p:sp>
      <p:sp>
        <p:nvSpPr>
          <p:cNvPr id="3" name="Subtitle 2"/>
          <p:cNvSpPr>
            <a:spLocks noGrp="1"/>
          </p:cNvSpPr>
          <p:nvPr>
            <p:ph type="subTitle" idx="1"/>
          </p:nvPr>
        </p:nvSpPr>
        <p:spPr>
          <a:xfrm>
            <a:off x="0" y="1124744"/>
            <a:ext cx="8964488" cy="5375448"/>
          </a:xfrm>
        </p:spPr>
        <p:txBody>
          <a:bodyPr>
            <a:normAutofit fontScale="92500" lnSpcReduction="10000"/>
          </a:bodyPr>
          <a:lstStyle/>
          <a:p>
            <a:pPr marL="517525" lvl="2" indent="-342900" algn="just">
              <a:lnSpc>
                <a:spcPct val="110000"/>
              </a:lnSpc>
              <a:spcBef>
                <a:spcPts val="600"/>
              </a:spcBef>
              <a:buFont typeface="Wingdings" pitchFamily="2" charset="2"/>
              <a:buChar char="§"/>
              <a:defRPr/>
            </a:pPr>
            <a:r>
              <a:rPr lang="en-US" sz="2600" b="1" dirty="0" smtClean="0">
                <a:solidFill>
                  <a:srgbClr val="002060"/>
                </a:solidFill>
                <a:latin typeface="Arial" pitchFamily="34" charset="0"/>
                <a:ea typeface="Verdana" panose="020B0604030504040204" pitchFamily="34" charset="0"/>
                <a:cs typeface="Arial" pitchFamily="34" charset="0"/>
              </a:rPr>
              <a:t>Cooperative or mutual societies</a:t>
            </a:r>
          </a:p>
          <a:p>
            <a:pPr marL="517525" lvl="2" indent="-342900" algn="just">
              <a:spcBef>
                <a:spcPts val="300"/>
              </a:spcBef>
              <a:spcAft>
                <a:spcPts val="1200"/>
              </a:spcAft>
              <a:defRPr/>
            </a:pPr>
            <a:r>
              <a:rPr lang="en-US" sz="2600" dirty="0" smtClean="0">
                <a:solidFill>
                  <a:srgbClr val="002060"/>
                </a:solidFill>
                <a:latin typeface="Arial" pitchFamily="34" charset="0"/>
                <a:ea typeface="Verdana" panose="020B0604030504040204" pitchFamily="34" charset="0"/>
                <a:cs typeface="Arial" pitchFamily="34" charset="0"/>
              </a:rPr>
              <a:t>	e.g. </a:t>
            </a:r>
            <a:r>
              <a:rPr lang="en-GB" sz="2600" dirty="0" smtClean="0">
                <a:solidFill>
                  <a:srgbClr val="002060"/>
                </a:solidFill>
                <a:latin typeface="Arial" pitchFamily="34" charset="0"/>
                <a:ea typeface="Verdana" panose="020B0604030504040204" pitchFamily="34" charset="0"/>
                <a:cs typeface="Arial" pitchFamily="34" charset="0"/>
              </a:rPr>
              <a:t>TESKOMB / Turkey</a:t>
            </a:r>
            <a:endParaRPr lang="en-US" sz="2600" dirty="0" smtClean="0">
              <a:solidFill>
                <a:srgbClr val="002060"/>
              </a:solidFill>
              <a:latin typeface="Arial" pitchFamily="34" charset="0"/>
              <a:ea typeface="Verdana" panose="020B0604030504040204" pitchFamily="34" charset="0"/>
              <a:cs typeface="Arial" pitchFamily="34" charset="0"/>
            </a:endParaRPr>
          </a:p>
          <a:p>
            <a:pPr marL="517525" lvl="2" indent="-342900" algn="just">
              <a:lnSpc>
                <a:spcPct val="120000"/>
              </a:lnSpc>
              <a:spcBef>
                <a:spcPts val="600"/>
              </a:spcBef>
              <a:buFont typeface="Wingdings" pitchFamily="2" charset="2"/>
              <a:buChar char="§"/>
              <a:defRPr/>
            </a:pPr>
            <a:r>
              <a:rPr lang="en-US" sz="2600" b="1" dirty="0" smtClean="0">
                <a:solidFill>
                  <a:srgbClr val="002060"/>
                </a:solidFill>
                <a:latin typeface="Arial" pitchFamily="34" charset="0"/>
                <a:ea typeface="Verdana" panose="020B0604030504040204" pitchFamily="34" charset="0"/>
                <a:cs typeface="Arial" pitchFamily="34" charset="0"/>
              </a:rPr>
              <a:t>Companies with limited liabilities</a:t>
            </a:r>
          </a:p>
          <a:p>
            <a:pPr marL="517525" lvl="2" indent="-342900" algn="just">
              <a:spcBef>
                <a:spcPts val="300"/>
              </a:spcBef>
              <a:spcAft>
                <a:spcPts val="1200"/>
              </a:spcAft>
              <a:defRPr/>
            </a:pPr>
            <a:r>
              <a:rPr lang="en-US" sz="2600" dirty="0" smtClean="0">
                <a:solidFill>
                  <a:srgbClr val="002060"/>
                </a:solidFill>
                <a:latin typeface="Arial" pitchFamily="34" charset="0"/>
                <a:ea typeface="Verdana" panose="020B0604030504040204" pitchFamily="34" charset="0"/>
                <a:cs typeface="Arial" pitchFamily="34" charset="0"/>
              </a:rPr>
              <a:t>	e.g. </a:t>
            </a:r>
            <a:r>
              <a:rPr lang="en-US" sz="2600" dirty="0" err="1" smtClean="0">
                <a:solidFill>
                  <a:srgbClr val="002060"/>
                </a:solidFill>
                <a:latin typeface="Arial" pitchFamily="34" charset="0"/>
                <a:ea typeface="Verdana" panose="020B0604030504040204" pitchFamily="34" charset="0"/>
                <a:cs typeface="Arial" pitchFamily="34" charset="0"/>
              </a:rPr>
              <a:t>Garfondas</a:t>
            </a:r>
            <a:r>
              <a:rPr lang="en-US" sz="2600" dirty="0" smtClean="0">
                <a:solidFill>
                  <a:srgbClr val="002060"/>
                </a:solidFill>
                <a:latin typeface="Arial" pitchFamily="34" charset="0"/>
                <a:ea typeface="Verdana" panose="020B0604030504040204" pitchFamily="34" charset="0"/>
                <a:cs typeface="Arial" pitchFamily="34" charset="0"/>
              </a:rPr>
              <a:t> / Lithuania</a:t>
            </a:r>
          </a:p>
          <a:p>
            <a:pPr marL="517525" lvl="2" indent="-342900" algn="just">
              <a:lnSpc>
                <a:spcPct val="120000"/>
              </a:lnSpc>
              <a:spcBef>
                <a:spcPts val="600"/>
              </a:spcBef>
              <a:buFont typeface="Wingdings" pitchFamily="2" charset="2"/>
              <a:buChar char="§"/>
              <a:defRPr/>
            </a:pPr>
            <a:r>
              <a:rPr lang="en-US" sz="2600" b="1" dirty="0" smtClean="0">
                <a:solidFill>
                  <a:srgbClr val="002060"/>
                </a:solidFill>
                <a:latin typeface="Arial" pitchFamily="34" charset="0"/>
                <a:ea typeface="Verdana" panose="020B0604030504040204" pitchFamily="34" charset="0"/>
                <a:cs typeface="Arial" pitchFamily="34" charset="0"/>
              </a:rPr>
              <a:t>Foundations</a:t>
            </a:r>
          </a:p>
          <a:p>
            <a:pPr marL="517525" lvl="2" indent="-342900" algn="just">
              <a:spcBef>
                <a:spcPts val="300"/>
              </a:spcBef>
              <a:spcAft>
                <a:spcPts val="1200"/>
              </a:spcAft>
              <a:defRPr/>
            </a:pPr>
            <a:r>
              <a:rPr lang="en-US" sz="2600" dirty="0" smtClean="0">
                <a:solidFill>
                  <a:srgbClr val="002060"/>
                </a:solidFill>
                <a:latin typeface="Arial" pitchFamily="34" charset="0"/>
                <a:ea typeface="Verdana" panose="020B0604030504040204" pitchFamily="34" charset="0"/>
                <a:cs typeface="Arial" pitchFamily="34" charset="0"/>
              </a:rPr>
              <a:t>	e.g. AVHGA – Rural Credit Guarantee Foundation / Hungary</a:t>
            </a:r>
          </a:p>
          <a:p>
            <a:pPr marL="517525" lvl="2" indent="-342900" algn="just">
              <a:lnSpc>
                <a:spcPct val="120000"/>
              </a:lnSpc>
              <a:spcBef>
                <a:spcPts val="600"/>
              </a:spcBef>
              <a:buFont typeface="Wingdings" pitchFamily="2" charset="2"/>
              <a:buChar char="§"/>
              <a:defRPr/>
            </a:pPr>
            <a:r>
              <a:rPr lang="en-US" sz="2600" b="1" dirty="0" smtClean="0">
                <a:solidFill>
                  <a:srgbClr val="002060"/>
                </a:solidFill>
                <a:latin typeface="Arial" pitchFamily="34" charset="0"/>
                <a:ea typeface="Verdana" panose="020B0604030504040204" pitchFamily="34" charset="0"/>
                <a:cs typeface="Arial" pitchFamily="34" charset="0"/>
              </a:rPr>
              <a:t>Funds </a:t>
            </a:r>
          </a:p>
          <a:p>
            <a:pPr marL="517525" lvl="2" indent="-342900" algn="just">
              <a:spcBef>
                <a:spcPts val="300"/>
              </a:spcBef>
              <a:spcAft>
                <a:spcPts val="1200"/>
              </a:spcAft>
              <a:defRPr/>
            </a:pPr>
            <a:r>
              <a:rPr lang="en-US" sz="2600" dirty="0" smtClean="0">
                <a:solidFill>
                  <a:srgbClr val="002060"/>
                </a:solidFill>
                <a:latin typeface="Arial" pitchFamily="34" charset="0"/>
                <a:ea typeface="Verdana" panose="020B0604030504040204" pitchFamily="34" charset="0"/>
                <a:cs typeface="Arial" pitchFamily="34" charset="0"/>
              </a:rPr>
              <a:t>	e.g. FRGC – Romanian Loan Guarantee Fund / Romania</a:t>
            </a:r>
          </a:p>
          <a:p>
            <a:pPr marL="517525" lvl="2" indent="-342900" algn="just">
              <a:lnSpc>
                <a:spcPct val="120000"/>
              </a:lnSpc>
              <a:spcBef>
                <a:spcPts val="600"/>
              </a:spcBef>
              <a:buFont typeface="Wingdings" pitchFamily="2" charset="2"/>
              <a:buChar char="§"/>
              <a:defRPr/>
            </a:pPr>
            <a:r>
              <a:rPr lang="en-US" sz="2600" b="1" dirty="0" smtClean="0">
                <a:solidFill>
                  <a:srgbClr val="002060"/>
                </a:solidFill>
                <a:latin typeface="Arial" pitchFamily="34" charset="0"/>
                <a:ea typeface="Verdana" panose="020B0604030504040204" pitchFamily="34" charset="0"/>
                <a:cs typeface="Arial" pitchFamily="34" charset="0"/>
              </a:rPr>
              <a:t>Development banks, agencies, others</a:t>
            </a:r>
          </a:p>
          <a:p>
            <a:pPr marL="517525" lvl="2" indent="-342900" algn="just">
              <a:spcBef>
                <a:spcPts val="300"/>
              </a:spcBef>
              <a:spcAft>
                <a:spcPts val="1200"/>
              </a:spcAft>
              <a:defRPr/>
            </a:pPr>
            <a:r>
              <a:rPr lang="en-US" sz="2600" dirty="0" smtClean="0">
                <a:solidFill>
                  <a:srgbClr val="002060"/>
                </a:solidFill>
                <a:latin typeface="Arial" pitchFamily="34" charset="0"/>
                <a:ea typeface="Verdana" panose="020B0604030504040204" pitchFamily="34" charset="0"/>
                <a:cs typeface="Arial" pitchFamily="34" charset="0"/>
              </a:rPr>
              <a:t>	ALTUM / Latvia; </a:t>
            </a:r>
            <a:r>
              <a:rPr lang="en-US" sz="2600" dirty="0" err="1" smtClean="0">
                <a:solidFill>
                  <a:srgbClr val="002060"/>
                </a:solidFill>
                <a:latin typeface="Arial" pitchFamily="34" charset="0"/>
                <a:ea typeface="Verdana" panose="020B0604030504040204" pitchFamily="34" charset="0"/>
                <a:cs typeface="Arial" pitchFamily="34" charset="0"/>
              </a:rPr>
              <a:t>Bpifrance</a:t>
            </a:r>
            <a:r>
              <a:rPr lang="en-US" sz="2600" dirty="0" smtClean="0">
                <a:solidFill>
                  <a:srgbClr val="002060"/>
                </a:solidFill>
                <a:latin typeface="Arial" pitchFamily="34" charset="0"/>
                <a:ea typeface="Verdana" panose="020B0604030504040204" pitchFamily="34" charset="0"/>
                <a:cs typeface="Arial" pitchFamily="34" charset="0"/>
              </a:rPr>
              <a:t> / France; British Business Bank / UK</a:t>
            </a:r>
          </a:p>
          <a:p>
            <a:endParaRPr lang="en-US" dirty="0"/>
          </a:p>
        </p:txBody>
      </p:sp>
      <p:sp>
        <p:nvSpPr>
          <p:cNvPr id="4" name="Slide Number Placeholder 3"/>
          <p:cNvSpPr>
            <a:spLocks noGrp="1"/>
          </p:cNvSpPr>
          <p:nvPr>
            <p:ph type="sldNum" sz="quarter" idx="12"/>
          </p:nvPr>
        </p:nvSpPr>
        <p:spPr/>
        <p:txBody>
          <a:bodyPr/>
          <a:lstStyle/>
          <a:p>
            <a:fld id="{DADF99AF-8A99-4B6C-82CC-1411ACE0ECED}"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44624"/>
            <a:ext cx="7772400" cy="1008112"/>
          </a:xfrm>
        </p:spPr>
        <p:txBody>
          <a:bodyPr/>
          <a:lstStyle/>
          <a:p>
            <a:pPr algn="l"/>
            <a:r>
              <a:rPr lang="it-IT" sz="2400" b="1" dirty="0" smtClean="0">
                <a:solidFill>
                  <a:srgbClr val="1F497D">
                    <a:lumMod val="60000"/>
                    <a:lumOff val="40000"/>
                  </a:srgbClr>
                </a:solidFill>
                <a:latin typeface="Arial" pitchFamily="34" charset="0"/>
                <a:cs typeface="Arial" pitchFamily="34" charset="0"/>
              </a:rPr>
              <a:t>AECM’s members: banking supervision</a:t>
            </a:r>
            <a:endParaRPr lang="en-US" dirty="0"/>
          </a:p>
        </p:txBody>
      </p:sp>
      <p:sp>
        <p:nvSpPr>
          <p:cNvPr id="3" name="Subtitle 2"/>
          <p:cNvSpPr>
            <a:spLocks noGrp="1"/>
          </p:cNvSpPr>
          <p:nvPr>
            <p:ph type="subTitle" idx="1"/>
          </p:nvPr>
        </p:nvSpPr>
        <p:spPr>
          <a:xfrm>
            <a:off x="0" y="1124744"/>
            <a:ext cx="8964488" cy="5375448"/>
          </a:xfrm>
        </p:spPr>
        <p:txBody>
          <a:bodyPr>
            <a:normAutofit/>
          </a:bodyPr>
          <a:lstStyle/>
          <a:p>
            <a:pPr marL="517525" lvl="2" indent="-342900" algn="just">
              <a:lnSpc>
                <a:spcPct val="110000"/>
              </a:lnSpc>
              <a:spcBef>
                <a:spcPts val="600"/>
              </a:spcBef>
              <a:buFont typeface="Wingdings" pitchFamily="2" charset="2"/>
              <a:buChar char="§"/>
              <a:defRPr/>
            </a:pPr>
            <a:r>
              <a:rPr lang="en-US" b="1" dirty="0" smtClean="0">
                <a:solidFill>
                  <a:srgbClr val="002060"/>
                </a:solidFill>
                <a:latin typeface="Arial" pitchFamily="34" charset="0"/>
                <a:ea typeface="Verdana" panose="020B0604030504040204" pitchFamily="34" charset="0"/>
                <a:cs typeface="Arial" pitchFamily="34" charset="0"/>
              </a:rPr>
              <a:t>Some are subject to banking supervision</a:t>
            </a:r>
          </a:p>
          <a:p>
            <a:pPr marL="517525" lvl="2" indent="-342900" algn="just">
              <a:lnSpc>
                <a:spcPct val="110000"/>
              </a:lnSpc>
              <a:spcBef>
                <a:spcPts val="600"/>
              </a:spcBef>
              <a:defRPr/>
            </a:pPr>
            <a:r>
              <a:rPr lang="en-US" b="1" dirty="0" smtClean="0">
                <a:solidFill>
                  <a:srgbClr val="002060"/>
                </a:solidFill>
                <a:latin typeface="Arial" pitchFamily="34" charset="0"/>
                <a:ea typeface="Verdana" panose="020B0604030504040204" pitchFamily="34" charset="0"/>
                <a:cs typeface="Arial" pitchFamily="34" charset="0"/>
              </a:rPr>
              <a:t>	</a:t>
            </a:r>
            <a:r>
              <a:rPr lang="en-US" dirty="0" smtClean="0">
                <a:solidFill>
                  <a:srgbClr val="002060"/>
                </a:solidFill>
                <a:latin typeface="Arial" pitchFamily="34" charset="0"/>
                <a:ea typeface="Verdana" panose="020B0604030504040204" pitchFamily="34" charset="0"/>
                <a:cs typeface="Arial" pitchFamily="34" charset="0"/>
              </a:rPr>
              <a:t>60 larger </a:t>
            </a:r>
            <a:r>
              <a:rPr lang="en-US" dirty="0" err="1" smtClean="0">
                <a:solidFill>
                  <a:srgbClr val="002060"/>
                </a:solidFill>
                <a:latin typeface="Arial" pitchFamily="34" charset="0"/>
                <a:ea typeface="Verdana" panose="020B0604030504040204" pitchFamily="34" charset="0"/>
                <a:cs typeface="Arial" pitchFamily="34" charset="0"/>
              </a:rPr>
              <a:t>Confidis</a:t>
            </a:r>
            <a:r>
              <a:rPr lang="en-US" dirty="0" smtClean="0">
                <a:solidFill>
                  <a:srgbClr val="002060"/>
                </a:solidFill>
                <a:latin typeface="Arial" pitchFamily="34" charset="0"/>
                <a:ea typeface="Verdana" panose="020B0604030504040204" pitchFamily="34" charset="0"/>
                <a:cs typeface="Arial" pitchFamily="34" charset="0"/>
              </a:rPr>
              <a:t> / Italy</a:t>
            </a:r>
          </a:p>
          <a:p>
            <a:pPr marL="517525" lvl="2" indent="-342900" algn="just">
              <a:lnSpc>
                <a:spcPct val="110000"/>
              </a:lnSpc>
              <a:spcBef>
                <a:spcPts val="600"/>
              </a:spcBef>
              <a:defRPr/>
            </a:pPr>
            <a:endParaRPr lang="en-US" dirty="0" smtClean="0">
              <a:solidFill>
                <a:srgbClr val="002060"/>
              </a:solidFill>
              <a:latin typeface="Arial" pitchFamily="34" charset="0"/>
              <a:ea typeface="Verdana" panose="020B0604030504040204" pitchFamily="34" charset="0"/>
              <a:cs typeface="Arial" pitchFamily="34" charset="0"/>
            </a:endParaRPr>
          </a:p>
          <a:p>
            <a:pPr marL="517525" lvl="2" indent="-342900" algn="just">
              <a:lnSpc>
                <a:spcPct val="110000"/>
              </a:lnSpc>
              <a:spcBef>
                <a:spcPts val="600"/>
              </a:spcBef>
              <a:buFont typeface="Wingdings" pitchFamily="2" charset="2"/>
              <a:buChar char="§"/>
              <a:defRPr/>
            </a:pPr>
            <a:r>
              <a:rPr lang="en-US" b="1" dirty="0" smtClean="0">
                <a:solidFill>
                  <a:srgbClr val="002060"/>
                </a:solidFill>
                <a:latin typeface="Arial" pitchFamily="34" charset="0"/>
                <a:ea typeface="Verdana" panose="020B0604030504040204" pitchFamily="34" charset="0"/>
                <a:cs typeface="Arial" pitchFamily="34" charset="0"/>
              </a:rPr>
              <a:t>Some are not subject to banking supervision</a:t>
            </a:r>
          </a:p>
          <a:p>
            <a:pPr marL="517525" lvl="2" indent="-342900" algn="just">
              <a:spcBef>
                <a:spcPts val="300"/>
              </a:spcBef>
              <a:spcAft>
                <a:spcPts val="1200"/>
              </a:spcAft>
              <a:defRPr/>
            </a:pPr>
            <a:r>
              <a:rPr lang="en-US" dirty="0" smtClean="0">
                <a:solidFill>
                  <a:srgbClr val="002060"/>
                </a:solidFill>
                <a:latin typeface="Arial" pitchFamily="34" charset="0"/>
                <a:ea typeface="Verdana" panose="020B0604030504040204" pitchFamily="34" charset="0"/>
                <a:cs typeface="Arial" pitchFamily="34" charset="0"/>
              </a:rPr>
              <a:t>	</a:t>
            </a:r>
            <a:r>
              <a:rPr lang="en-US" dirty="0" err="1" smtClean="0">
                <a:solidFill>
                  <a:srgbClr val="002060"/>
                </a:solidFill>
                <a:latin typeface="Arial" pitchFamily="34" charset="0"/>
                <a:ea typeface="Verdana" panose="020B0604030504040204" pitchFamily="34" charset="0"/>
                <a:cs typeface="Arial" pitchFamily="34" charset="0"/>
              </a:rPr>
              <a:t>aws</a:t>
            </a:r>
            <a:r>
              <a:rPr lang="en-US" dirty="0" smtClean="0">
                <a:solidFill>
                  <a:srgbClr val="002060"/>
                </a:solidFill>
                <a:latin typeface="Arial" pitchFamily="34" charset="0"/>
                <a:ea typeface="Verdana" panose="020B0604030504040204" pitchFamily="34" charset="0"/>
                <a:cs typeface="Arial" pitchFamily="34" charset="0"/>
              </a:rPr>
              <a:t> / Austria</a:t>
            </a:r>
          </a:p>
          <a:p>
            <a:endParaRPr lang="en-US" dirty="0"/>
          </a:p>
        </p:txBody>
      </p:sp>
      <p:sp>
        <p:nvSpPr>
          <p:cNvPr id="4" name="Slide Number Placeholder 3"/>
          <p:cNvSpPr>
            <a:spLocks noGrp="1"/>
          </p:cNvSpPr>
          <p:nvPr>
            <p:ph type="sldNum" sz="quarter" idx="12"/>
          </p:nvPr>
        </p:nvSpPr>
        <p:spPr/>
        <p:txBody>
          <a:bodyPr/>
          <a:lstStyle/>
          <a:p>
            <a:fld id="{DADF99AF-8A99-4B6C-82CC-1411ACE0ECED}"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88640"/>
            <a:ext cx="7772400" cy="1008112"/>
          </a:xfrm>
        </p:spPr>
        <p:txBody>
          <a:bodyPr/>
          <a:lstStyle/>
          <a:p>
            <a:pPr algn="l"/>
            <a:r>
              <a:rPr lang="it-IT" sz="2400" b="1" dirty="0" smtClean="0">
                <a:solidFill>
                  <a:srgbClr val="1F497D">
                    <a:lumMod val="60000"/>
                    <a:lumOff val="40000"/>
                  </a:srgbClr>
                </a:solidFill>
                <a:latin typeface="Arial" pitchFamily="34" charset="0"/>
                <a:cs typeface="Arial" pitchFamily="34" charset="0"/>
              </a:rPr>
              <a:t>AECM’s members: distribution</a:t>
            </a:r>
            <a:endParaRPr lang="en-US" dirty="0"/>
          </a:p>
        </p:txBody>
      </p:sp>
      <p:sp>
        <p:nvSpPr>
          <p:cNvPr id="3" name="Subtitle 2"/>
          <p:cNvSpPr>
            <a:spLocks noGrp="1"/>
          </p:cNvSpPr>
          <p:nvPr>
            <p:ph type="subTitle" idx="1"/>
          </p:nvPr>
        </p:nvSpPr>
        <p:spPr>
          <a:xfrm>
            <a:off x="251520" y="1509936"/>
            <a:ext cx="8496944" cy="3791272"/>
          </a:xfrm>
        </p:spPr>
        <p:txBody>
          <a:bodyPr>
            <a:normAutofit fontScale="92500" lnSpcReduction="10000"/>
          </a:bodyPr>
          <a:lstStyle/>
          <a:p>
            <a:pPr marL="517525" lvl="2" indent="-342900" algn="just">
              <a:spcBef>
                <a:spcPts val="600"/>
              </a:spcBef>
              <a:spcAft>
                <a:spcPts val="1800"/>
              </a:spcAft>
              <a:buFont typeface="Wingdings" pitchFamily="2" charset="2"/>
              <a:buChar char="§"/>
              <a:defRPr/>
            </a:pPr>
            <a:r>
              <a:rPr lang="en-US" dirty="0" smtClean="0">
                <a:solidFill>
                  <a:srgbClr val="002060"/>
                </a:solidFill>
                <a:latin typeface="Arial" pitchFamily="34" charset="0"/>
                <a:ea typeface="Verdana" panose="020B0604030504040204" pitchFamily="34" charset="0"/>
                <a:cs typeface="Arial" pitchFamily="34" charset="0"/>
              </a:rPr>
              <a:t>Banking partners = all members</a:t>
            </a:r>
          </a:p>
          <a:p>
            <a:pPr marL="517525" lvl="2" indent="-342900" algn="just">
              <a:spcBef>
                <a:spcPts val="600"/>
              </a:spcBef>
              <a:spcAft>
                <a:spcPts val="1200"/>
              </a:spcAft>
              <a:buFont typeface="Wingdings" pitchFamily="2" charset="2"/>
              <a:buChar char="§"/>
              <a:defRPr/>
            </a:pPr>
            <a:r>
              <a:rPr lang="en-US" dirty="0" smtClean="0">
                <a:solidFill>
                  <a:srgbClr val="002060"/>
                </a:solidFill>
                <a:latin typeface="Arial" pitchFamily="34" charset="0"/>
                <a:ea typeface="Verdana" panose="020B0604030504040204" pitchFamily="34" charset="0"/>
                <a:cs typeface="Arial" pitchFamily="34" charset="0"/>
              </a:rPr>
              <a:t>Direct guarantees = offered in addition by some members</a:t>
            </a:r>
          </a:p>
          <a:p>
            <a:pPr marL="517525" lvl="2" indent="-342900" algn="just">
              <a:spcBef>
                <a:spcPts val="0"/>
              </a:spcBef>
              <a:spcAft>
                <a:spcPts val="1800"/>
              </a:spcAft>
              <a:defRPr/>
            </a:pPr>
            <a:r>
              <a:rPr lang="en-US" dirty="0" smtClean="0">
                <a:solidFill>
                  <a:srgbClr val="002060"/>
                </a:solidFill>
                <a:latin typeface="Arial" pitchFamily="34" charset="0"/>
                <a:ea typeface="Verdana" panose="020B0604030504040204" pitchFamily="34" charset="0"/>
                <a:cs typeface="Arial" pitchFamily="34" charset="0"/>
              </a:rPr>
              <a:t>	e.g. SIAGI / France, HAMAG-BICRO / Croatia, SGM / Portugal</a:t>
            </a:r>
          </a:p>
          <a:p>
            <a:pPr marL="517525" lvl="2" indent="-342900" algn="just">
              <a:spcBef>
                <a:spcPts val="600"/>
              </a:spcBef>
              <a:spcAft>
                <a:spcPts val="1200"/>
              </a:spcAft>
              <a:buFont typeface="Wingdings" pitchFamily="2" charset="2"/>
              <a:buChar char="§"/>
              <a:defRPr/>
            </a:pPr>
            <a:r>
              <a:rPr lang="en-US" dirty="0" smtClean="0">
                <a:solidFill>
                  <a:srgbClr val="002060"/>
                </a:solidFill>
                <a:latin typeface="Arial" pitchFamily="34" charset="0"/>
                <a:ea typeface="Verdana" panose="020B0604030504040204" pitchFamily="34" charset="0"/>
                <a:cs typeface="Arial" pitchFamily="34" charset="0"/>
              </a:rPr>
              <a:t>Via other partners than banks</a:t>
            </a:r>
          </a:p>
          <a:p>
            <a:pPr marL="517525" lvl="2" indent="-342900" algn="just">
              <a:spcBef>
                <a:spcPts val="0"/>
              </a:spcBef>
              <a:spcAft>
                <a:spcPts val="600"/>
              </a:spcAft>
              <a:defRPr/>
            </a:pPr>
            <a:r>
              <a:rPr lang="en-US" dirty="0" smtClean="0">
                <a:solidFill>
                  <a:srgbClr val="002060"/>
                </a:solidFill>
                <a:latin typeface="Arial" pitchFamily="34" charset="0"/>
                <a:ea typeface="Verdana" panose="020B0604030504040204" pitchFamily="34" charset="0"/>
                <a:cs typeface="Arial" pitchFamily="34" charset="0"/>
              </a:rPr>
              <a:t>	offered </a:t>
            </a:r>
            <a:r>
              <a:rPr lang="en-US" dirty="0" err="1" smtClean="0">
                <a:solidFill>
                  <a:srgbClr val="002060"/>
                </a:solidFill>
                <a:latin typeface="Arial" pitchFamily="34" charset="0"/>
                <a:ea typeface="Verdana" panose="020B0604030504040204" pitchFamily="34" charset="0"/>
                <a:cs typeface="Arial" pitchFamily="34" charset="0"/>
              </a:rPr>
              <a:t>i</a:t>
            </a:r>
            <a:r>
              <a:rPr lang="en-US" dirty="0" smtClean="0">
                <a:solidFill>
                  <a:srgbClr val="002060"/>
                </a:solidFill>
                <a:latin typeface="Arial" pitchFamily="34" charset="0"/>
                <a:ea typeface="Verdana" panose="020B0604030504040204" pitchFamily="34" charset="0"/>
                <a:cs typeface="Arial" pitchFamily="34" charset="0"/>
              </a:rPr>
              <a:t>. a</a:t>
            </a:r>
            <a:r>
              <a:rPr lang="en-US" dirty="0" smtClean="0">
                <a:solidFill>
                  <a:srgbClr val="002060"/>
                </a:solidFill>
                <a:latin typeface="Arial" pitchFamily="34" charset="0"/>
                <a:ea typeface="Verdana" panose="020B0604030504040204" pitchFamily="34" charset="0"/>
                <a:cs typeface="Arial" pitchFamily="34" charset="0"/>
              </a:rPr>
              <a:t>. by the British Business Bank / UK</a:t>
            </a:r>
          </a:p>
          <a:p>
            <a:pPr marL="517525" lvl="2" indent="-342900" algn="just">
              <a:spcBef>
                <a:spcPts val="0"/>
              </a:spcBef>
              <a:spcAft>
                <a:spcPts val="600"/>
              </a:spcAft>
              <a:defRPr/>
            </a:pPr>
            <a:endParaRPr lang="en-US" dirty="0" smtClean="0">
              <a:solidFill>
                <a:srgbClr val="002060"/>
              </a:solidFill>
              <a:latin typeface="Arial" pitchFamily="34" charset="0"/>
              <a:ea typeface="Verdana" panose="020B0604030504040204" pitchFamily="34" charset="0"/>
              <a:cs typeface="Arial" pitchFamily="34" charset="0"/>
            </a:endParaRPr>
          </a:p>
          <a:p>
            <a:pPr marL="169863" lvl="2" indent="3175" algn="just">
              <a:spcBef>
                <a:spcPts val="0"/>
              </a:spcBef>
              <a:spcAft>
                <a:spcPts val="600"/>
              </a:spcAft>
              <a:defRPr/>
            </a:pPr>
            <a:r>
              <a:rPr lang="en-US" dirty="0" smtClean="0">
                <a:solidFill>
                  <a:srgbClr val="002060"/>
                </a:solidFill>
                <a:latin typeface="Arial" pitchFamily="34" charset="0"/>
                <a:ea typeface="Verdana" panose="020B0604030504040204" pitchFamily="34" charset="0"/>
                <a:cs typeface="Arial" pitchFamily="34" charset="0"/>
              </a:rPr>
              <a:t>Either in a specific region (e.g. Belgian mutual guarantee society) or nationwide (e.g. ETEAN SA / Greece)</a:t>
            </a:r>
          </a:p>
        </p:txBody>
      </p:sp>
      <p:sp>
        <p:nvSpPr>
          <p:cNvPr id="4" name="Slide Number Placeholder 3"/>
          <p:cNvSpPr>
            <a:spLocks noGrp="1"/>
          </p:cNvSpPr>
          <p:nvPr>
            <p:ph type="sldNum" sz="quarter" idx="12"/>
          </p:nvPr>
        </p:nvSpPr>
        <p:spPr/>
        <p:txBody>
          <a:bodyPr/>
          <a:lstStyle/>
          <a:p>
            <a:fld id="{DADF99AF-8A99-4B6C-82CC-1411ACE0ECED}"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60648"/>
            <a:ext cx="7772400" cy="1008112"/>
          </a:xfrm>
        </p:spPr>
        <p:txBody>
          <a:bodyPr/>
          <a:lstStyle/>
          <a:p>
            <a:pPr algn="l"/>
            <a:r>
              <a:rPr lang="it-IT" sz="2400" b="1" dirty="0" smtClean="0">
                <a:solidFill>
                  <a:srgbClr val="1F497D">
                    <a:lumMod val="60000"/>
                    <a:lumOff val="40000"/>
                  </a:srgbClr>
                </a:solidFill>
                <a:latin typeface="Arial" pitchFamily="34" charset="0"/>
                <a:cs typeface="Arial" pitchFamily="34" charset="0"/>
              </a:rPr>
              <a:t>AECM’s members: product types</a:t>
            </a:r>
            <a:endParaRPr lang="en-US" dirty="0"/>
          </a:p>
        </p:txBody>
      </p:sp>
      <p:sp>
        <p:nvSpPr>
          <p:cNvPr id="3" name="Subtitle 2"/>
          <p:cNvSpPr>
            <a:spLocks noGrp="1"/>
          </p:cNvSpPr>
          <p:nvPr>
            <p:ph type="subTitle" idx="1"/>
          </p:nvPr>
        </p:nvSpPr>
        <p:spPr>
          <a:xfrm>
            <a:off x="467544" y="1772816"/>
            <a:ext cx="8352928" cy="3647256"/>
          </a:xfrm>
        </p:spPr>
        <p:txBody>
          <a:bodyPr>
            <a:normAutofit/>
          </a:bodyPr>
          <a:lstStyle/>
          <a:p>
            <a:pPr marL="517525" lvl="2" indent="-342900" algn="just">
              <a:spcBef>
                <a:spcPts val="600"/>
              </a:spcBef>
              <a:spcAft>
                <a:spcPts val="1800"/>
              </a:spcAft>
              <a:buFont typeface="Wingdings" pitchFamily="2" charset="2"/>
              <a:buChar char="§"/>
              <a:defRPr/>
            </a:pPr>
            <a:r>
              <a:rPr lang="en-US" dirty="0" smtClean="0">
                <a:solidFill>
                  <a:srgbClr val="002060"/>
                </a:solidFill>
                <a:latin typeface="Arial" pitchFamily="34" charset="0"/>
                <a:ea typeface="Verdana" panose="020B0604030504040204" pitchFamily="34" charset="0"/>
                <a:cs typeface="Arial" pitchFamily="34" charset="0"/>
              </a:rPr>
              <a:t>Loan default guarantees</a:t>
            </a:r>
          </a:p>
          <a:p>
            <a:pPr marL="517525" lvl="2" indent="-342900" algn="just">
              <a:spcBef>
                <a:spcPts val="600"/>
              </a:spcBef>
              <a:spcAft>
                <a:spcPts val="1800"/>
              </a:spcAft>
              <a:buFont typeface="Wingdings" pitchFamily="2" charset="2"/>
              <a:buChar char="§"/>
              <a:defRPr/>
            </a:pPr>
            <a:r>
              <a:rPr lang="en-US" dirty="0" smtClean="0">
                <a:solidFill>
                  <a:srgbClr val="002060"/>
                </a:solidFill>
                <a:latin typeface="Arial" pitchFamily="34" charset="0"/>
                <a:ea typeface="Verdana" panose="020B0604030504040204" pitchFamily="34" charset="0"/>
                <a:cs typeface="Arial" pitchFamily="34" charset="0"/>
              </a:rPr>
              <a:t>Other guarantee types: for venture capital, mezzanine, </a:t>
            </a:r>
            <a:br>
              <a:rPr lang="en-US" dirty="0" smtClean="0">
                <a:solidFill>
                  <a:srgbClr val="002060"/>
                </a:solidFill>
                <a:latin typeface="Arial" pitchFamily="34" charset="0"/>
                <a:ea typeface="Verdana" panose="020B0604030504040204" pitchFamily="34" charset="0"/>
                <a:cs typeface="Arial" pitchFamily="34" charset="0"/>
              </a:rPr>
            </a:br>
            <a:r>
              <a:rPr lang="en-US" dirty="0" smtClean="0">
                <a:solidFill>
                  <a:srgbClr val="002060"/>
                </a:solidFill>
                <a:latin typeface="Arial" pitchFamily="34" charset="0"/>
                <a:ea typeface="Verdana" panose="020B0604030504040204" pitchFamily="34" charset="0"/>
                <a:cs typeface="Arial" pitchFamily="34" charset="0"/>
              </a:rPr>
              <a:t>leasing, project guarantees, export, public procurement guarantees, import guarantees, student loans, housing, etc. </a:t>
            </a:r>
          </a:p>
          <a:p>
            <a:pPr marL="517525" lvl="2" indent="-342900" algn="just">
              <a:spcBef>
                <a:spcPts val="600"/>
              </a:spcBef>
              <a:spcAft>
                <a:spcPts val="1800"/>
              </a:spcAft>
              <a:buFont typeface="Wingdings" pitchFamily="2" charset="2"/>
              <a:buChar char="§"/>
              <a:defRPr/>
            </a:pPr>
            <a:r>
              <a:rPr lang="en-US" dirty="0" smtClean="0">
                <a:solidFill>
                  <a:srgbClr val="002060"/>
                </a:solidFill>
                <a:latin typeface="Arial" pitchFamily="34" charset="0"/>
                <a:ea typeface="Verdana" panose="020B0604030504040204" pitchFamily="34" charset="0"/>
                <a:cs typeface="Arial" pitchFamily="34" charset="0"/>
              </a:rPr>
              <a:t>Other SME support instruments: subsidized loans, mezzanine finance, venture capital, coaching, mediation services, etc. </a:t>
            </a:r>
          </a:p>
        </p:txBody>
      </p:sp>
      <p:sp>
        <p:nvSpPr>
          <p:cNvPr id="4" name="Slide Number Placeholder 3"/>
          <p:cNvSpPr>
            <a:spLocks noGrp="1"/>
          </p:cNvSpPr>
          <p:nvPr>
            <p:ph type="sldNum" sz="quarter" idx="12"/>
          </p:nvPr>
        </p:nvSpPr>
        <p:spPr/>
        <p:txBody>
          <a:bodyPr/>
          <a:lstStyle/>
          <a:p>
            <a:fld id="{DADF99AF-8A99-4B6C-82CC-1411ACE0ECED}"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60648"/>
            <a:ext cx="7772400" cy="1008112"/>
          </a:xfrm>
        </p:spPr>
        <p:txBody>
          <a:bodyPr/>
          <a:lstStyle/>
          <a:p>
            <a:pPr algn="l"/>
            <a:r>
              <a:rPr lang="it-IT" sz="2400" b="1" dirty="0" smtClean="0">
                <a:solidFill>
                  <a:srgbClr val="1F497D">
                    <a:lumMod val="60000"/>
                    <a:lumOff val="40000"/>
                  </a:srgbClr>
                </a:solidFill>
                <a:latin typeface="Arial" pitchFamily="34" charset="0"/>
                <a:cs typeface="Arial" pitchFamily="34" charset="0"/>
              </a:rPr>
              <a:t>AECM’s members: their beneficiaries</a:t>
            </a:r>
            <a:endParaRPr lang="en-US" dirty="0"/>
          </a:p>
        </p:txBody>
      </p:sp>
      <p:sp>
        <p:nvSpPr>
          <p:cNvPr id="3" name="Subtitle 2"/>
          <p:cNvSpPr>
            <a:spLocks noGrp="1"/>
          </p:cNvSpPr>
          <p:nvPr>
            <p:ph type="subTitle" idx="1"/>
          </p:nvPr>
        </p:nvSpPr>
        <p:spPr>
          <a:xfrm>
            <a:off x="467544" y="1772816"/>
            <a:ext cx="8352928" cy="3647256"/>
          </a:xfrm>
        </p:spPr>
        <p:txBody>
          <a:bodyPr>
            <a:normAutofit/>
          </a:bodyPr>
          <a:lstStyle/>
          <a:p>
            <a:pPr marL="517525" lvl="2" indent="-342900" algn="just">
              <a:spcBef>
                <a:spcPts val="600"/>
              </a:spcBef>
              <a:spcAft>
                <a:spcPts val="1800"/>
              </a:spcAft>
              <a:buFont typeface="Wingdings" pitchFamily="2" charset="2"/>
              <a:buChar char="§"/>
              <a:defRPr/>
            </a:pPr>
            <a:r>
              <a:rPr lang="en-US" dirty="0" smtClean="0">
                <a:solidFill>
                  <a:srgbClr val="002060"/>
                </a:solidFill>
                <a:latin typeface="Arial" pitchFamily="34" charset="0"/>
                <a:ea typeface="Verdana" panose="020B0604030504040204" pitchFamily="34" charset="0"/>
                <a:cs typeface="Arial" pitchFamily="34" charset="0"/>
              </a:rPr>
              <a:t>SMEs in general (e.g. Romanian Guarantee Fund for Private Entrepreneurs, FRGC)</a:t>
            </a:r>
          </a:p>
          <a:p>
            <a:pPr marL="517525" lvl="2" indent="-342900" algn="just">
              <a:spcBef>
                <a:spcPts val="600"/>
              </a:spcBef>
              <a:spcAft>
                <a:spcPts val="1800"/>
              </a:spcAft>
              <a:buFont typeface="Wingdings" pitchFamily="2" charset="2"/>
              <a:buChar char="§"/>
              <a:defRPr/>
            </a:pPr>
            <a:r>
              <a:rPr lang="en-US" dirty="0" smtClean="0">
                <a:solidFill>
                  <a:srgbClr val="002060"/>
                </a:solidFill>
                <a:latin typeface="Arial" pitchFamily="34" charset="0"/>
                <a:ea typeface="Verdana" panose="020B0604030504040204" pitchFamily="34" charset="0"/>
                <a:cs typeface="Arial" pitchFamily="34" charset="0"/>
              </a:rPr>
              <a:t>Certain group of companies (e.g. MCAC Luxembourg: related to membership of chamber)</a:t>
            </a:r>
          </a:p>
          <a:p>
            <a:pPr marL="517525" lvl="2" indent="-342900" algn="just">
              <a:spcBef>
                <a:spcPts val="600"/>
              </a:spcBef>
              <a:spcAft>
                <a:spcPts val="1800"/>
              </a:spcAft>
              <a:buFont typeface="Wingdings" pitchFamily="2" charset="2"/>
              <a:buChar char="§"/>
              <a:defRPr/>
            </a:pPr>
            <a:r>
              <a:rPr lang="en-US" dirty="0" smtClean="0">
                <a:solidFill>
                  <a:srgbClr val="002060"/>
                </a:solidFill>
                <a:latin typeface="Arial" pitchFamily="34" charset="0"/>
                <a:ea typeface="Verdana" panose="020B0604030504040204" pitchFamily="34" charset="0"/>
                <a:cs typeface="Arial" pitchFamily="34" charset="0"/>
              </a:rPr>
              <a:t>Certain sector(s) (e.g. OINARRI = Spanish guarantee society for the social economy)</a:t>
            </a:r>
          </a:p>
        </p:txBody>
      </p:sp>
      <p:sp>
        <p:nvSpPr>
          <p:cNvPr id="4" name="Slide Number Placeholder 3"/>
          <p:cNvSpPr>
            <a:spLocks noGrp="1"/>
          </p:cNvSpPr>
          <p:nvPr>
            <p:ph type="sldNum" sz="quarter" idx="12"/>
          </p:nvPr>
        </p:nvSpPr>
        <p:spPr/>
        <p:txBody>
          <a:bodyPr/>
          <a:lstStyle/>
          <a:p>
            <a:fld id="{DADF99AF-8A99-4B6C-82CC-1411ACE0ECED}"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2048" y="332656"/>
            <a:ext cx="7772400" cy="1470025"/>
          </a:xfrm>
        </p:spPr>
        <p:txBody>
          <a:bodyPr>
            <a:normAutofit/>
          </a:bodyPr>
          <a:lstStyle/>
          <a:p>
            <a:pPr algn="l"/>
            <a:r>
              <a:rPr lang="en-US" sz="4000" b="1" dirty="0" smtClean="0">
                <a:latin typeface="Arial" pitchFamily="34" charset="0"/>
                <a:cs typeface="Arial" pitchFamily="34" charset="0"/>
              </a:rPr>
              <a:t>Content:</a:t>
            </a:r>
            <a:endParaRPr lang="en-US" sz="4000"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DADF99AF-8A99-4B6C-82CC-1411ACE0ECED}" type="slidenum">
              <a:rPr lang="en-US" smtClean="0"/>
              <a:pPr/>
              <a:t>16</a:t>
            </a:fld>
            <a:endParaRPr lang="en-US" dirty="0"/>
          </a:p>
        </p:txBody>
      </p:sp>
      <p:sp>
        <p:nvSpPr>
          <p:cNvPr id="5" name="Title 1"/>
          <p:cNvSpPr txBox="1">
            <a:spLocks/>
          </p:cNvSpPr>
          <p:nvPr/>
        </p:nvSpPr>
        <p:spPr>
          <a:xfrm>
            <a:off x="395536" y="1844824"/>
            <a:ext cx="8424936" cy="3312368"/>
          </a:xfrm>
          <a:prstGeom prst="rect">
            <a:avLst/>
          </a:prstGeom>
        </p:spPr>
        <p:txBody>
          <a:bodyPr vert="horz" lIns="91440" tIns="45720" rIns="91440" bIns="45720" rtlCol="0" anchor="ctr">
            <a:normAutofit fontScale="25000" lnSpcReduction="20000"/>
          </a:bodyPr>
          <a:lstStyle/>
          <a:p>
            <a:pPr marL="742950" marR="0" lvl="0" indent="-742950" algn="l" defTabSz="914400" rtl="0" eaLnBrk="1" fontAlgn="auto" latinLnBrk="0" hangingPunct="1">
              <a:lnSpc>
                <a:spcPct val="170000"/>
              </a:lnSpc>
              <a:spcBef>
                <a:spcPts val="1200"/>
              </a:spcBef>
              <a:spcAft>
                <a:spcPts val="1200"/>
              </a:spcAft>
              <a:buClrTx/>
              <a:buSzTx/>
              <a:buFont typeface="+mj-lt"/>
              <a:buAutoNum type="arabicPeriod"/>
              <a:tabLst/>
              <a:defRPr/>
            </a:pPr>
            <a:r>
              <a:rPr kumimoji="0" lang="en-US" sz="1280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Introduction: AECM and its members</a:t>
            </a:r>
          </a:p>
          <a:p>
            <a:pPr marL="742950" marR="0" lvl="0" indent="-742950" algn="l" defTabSz="914400" rtl="0" eaLnBrk="1" fontAlgn="auto" latinLnBrk="0" hangingPunct="1">
              <a:lnSpc>
                <a:spcPct val="120000"/>
              </a:lnSpc>
              <a:spcBef>
                <a:spcPts val="1200"/>
              </a:spcBef>
              <a:spcAft>
                <a:spcPts val="1200"/>
              </a:spcAft>
              <a:buClrTx/>
              <a:buSzTx/>
              <a:buFont typeface="+mj-lt"/>
              <a:buAutoNum type="arabicPeriod"/>
              <a:tabLst/>
              <a:defRPr/>
            </a:pPr>
            <a:r>
              <a:rPr kumimoji="0" lang="en-US" sz="12800" b="1" i="1"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Rationale for running a Credit Guarantee Scheme (CGS</a:t>
            </a:r>
            <a:r>
              <a:rPr kumimoji="0" lang="en-US" sz="12800" b="1" i="1"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a:t>
            </a:r>
            <a:endParaRPr lang="en-US" sz="12800" b="1" i="1" dirty="0" smtClean="0">
              <a:latin typeface="Arial" pitchFamily="34" charset="0"/>
              <a:ea typeface="+mj-ea"/>
              <a:cs typeface="Arial" pitchFamily="34" charset="0"/>
            </a:endParaRPr>
          </a:p>
          <a:p>
            <a:pPr marL="742950" indent="-742950">
              <a:lnSpc>
                <a:spcPct val="120000"/>
              </a:lnSpc>
              <a:spcBef>
                <a:spcPts val="1200"/>
              </a:spcBef>
              <a:spcAft>
                <a:spcPts val="1200"/>
              </a:spcAft>
              <a:buFont typeface="+mj-lt"/>
              <a:buAutoNum type="arabicPeriod"/>
              <a:defRPr/>
            </a:pPr>
            <a:r>
              <a:rPr lang="en-US" sz="12800" dirty="0" smtClean="0">
                <a:latin typeface="Arial" pitchFamily="34" charset="0"/>
                <a:cs typeface="Arial" pitchFamily="34" charset="0"/>
              </a:rPr>
              <a:t>Use of EU Financial </a:t>
            </a:r>
            <a:r>
              <a:rPr lang="en-US" sz="12800" dirty="0" smtClean="0">
                <a:latin typeface="Arial" pitchFamily="34" charset="0"/>
                <a:cs typeface="Arial" pitchFamily="34" charset="0"/>
              </a:rPr>
              <a:t>Instruments</a:t>
            </a:r>
            <a:endParaRPr lang="en-US" sz="12800" dirty="0" smtClean="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3792" y="44624"/>
            <a:ext cx="7918648" cy="936104"/>
          </a:xfrm>
        </p:spPr>
        <p:txBody>
          <a:bodyPr>
            <a:normAutofit/>
          </a:bodyPr>
          <a:lstStyle/>
          <a:p>
            <a:pPr algn="l"/>
            <a:r>
              <a:rPr lang="en-US" sz="2400" b="1" dirty="0" smtClean="0">
                <a:solidFill>
                  <a:srgbClr val="1F497D">
                    <a:lumMod val="60000"/>
                    <a:lumOff val="40000"/>
                  </a:srgbClr>
                </a:solidFill>
                <a:latin typeface="Arial" pitchFamily="34" charset="0"/>
                <a:cs typeface="Arial" pitchFamily="34" charset="0"/>
              </a:rPr>
              <a:t>CGS’ customers: the importance of SMEs (1)</a:t>
            </a:r>
          </a:p>
        </p:txBody>
      </p:sp>
      <p:sp>
        <p:nvSpPr>
          <p:cNvPr id="3" name="Subtitle 2"/>
          <p:cNvSpPr>
            <a:spLocks noGrp="1"/>
          </p:cNvSpPr>
          <p:nvPr>
            <p:ph type="subTitle" idx="1"/>
          </p:nvPr>
        </p:nvSpPr>
        <p:spPr>
          <a:xfrm>
            <a:off x="467544" y="1296144"/>
            <a:ext cx="8136904" cy="5805264"/>
          </a:xfrm>
        </p:spPr>
        <p:txBody>
          <a:bodyPr>
            <a:noAutofit/>
          </a:bodyPr>
          <a:lstStyle/>
          <a:p>
            <a:pPr marL="107950" lvl="2" indent="3175" algn="just">
              <a:spcBef>
                <a:spcPts val="600"/>
              </a:spcBef>
              <a:spcAft>
                <a:spcPts val="1800"/>
              </a:spcAft>
              <a:defRPr/>
            </a:pPr>
            <a:r>
              <a:rPr lang="en-US" dirty="0" smtClean="0">
                <a:solidFill>
                  <a:srgbClr val="002060"/>
                </a:solidFill>
                <a:latin typeface="Arial" pitchFamily="34" charset="0"/>
                <a:ea typeface="Verdana" panose="020B0604030504040204" pitchFamily="34" charset="0"/>
                <a:cs typeface="Arial" pitchFamily="34" charset="0"/>
              </a:rPr>
              <a:t>SMEs account for a very large share of employment and GDP in all economies of the world (e.g. WEF 2015); </a:t>
            </a:r>
          </a:p>
          <a:p>
            <a:pPr marL="107950" lvl="2" indent="3175" algn="just">
              <a:spcBef>
                <a:spcPts val="600"/>
              </a:spcBef>
              <a:spcAft>
                <a:spcPts val="1800"/>
              </a:spcAft>
              <a:defRPr/>
            </a:pPr>
            <a:r>
              <a:rPr lang="en-US" dirty="0" smtClean="0">
                <a:solidFill>
                  <a:srgbClr val="002060"/>
                </a:solidFill>
                <a:latin typeface="Arial" pitchFamily="34" charset="0"/>
                <a:ea typeface="Verdana" panose="020B0604030504040204" pitchFamily="34" charset="0"/>
                <a:cs typeface="Arial" pitchFamily="34" charset="0"/>
              </a:rPr>
              <a:t>In the </a:t>
            </a:r>
            <a:r>
              <a:rPr lang="en-US" b="1" dirty="0" smtClean="0">
                <a:solidFill>
                  <a:srgbClr val="002060"/>
                </a:solidFill>
                <a:latin typeface="Arial" pitchFamily="34" charset="0"/>
                <a:ea typeface="Verdana" panose="020B0604030504040204" pitchFamily="34" charset="0"/>
                <a:cs typeface="Arial" pitchFamily="34" charset="0"/>
              </a:rPr>
              <a:t>European Union </a:t>
            </a:r>
            <a:r>
              <a:rPr lang="en-US" dirty="0" smtClean="0">
                <a:solidFill>
                  <a:srgbClr val="002060"/>
                </a:solidFill>
                <a:latin typeface="Arial" pitchFamily="34" charset="0"/>
                <a:ea typeface="Verdana" panose="020B0604030504040204" pitchFamily="34" charset="0"/>
                <a:cs typeface="Arial" pitchFamily="34" charset="0"/>
              </a:rPr>
              <a:t>(SME Performance Review 2014/2015):</a:t>
            </a:r>
          </a:p>
          <a:p>
            <a:pPr marL="517525" lvl="2" indent="-342900" algn="just">
              <a:spcBef>
                <a:spcPts val="600"/>
              </a:spcBef>
              <a:spcAft>
                <a:spcPts val="1800"/>
              </a:spcAft>
              <a:buFont typeface="Wingdings" pitchFamily="2" charset="2"/>
              <a:buChar char="§"/>
              <a:defRPr/>
            </a:pPr>
            <a:r>
              <a:rPr lang="en-US" dirty="0" smtClean="0">
                <a:solidFill>
                  <a:srgbClr val="002060"/>
                </a:solidFill>
                <a:latin typeface="Arial" pitchFamily="34" charset="0"/>
                <a:ea typeface="Verdana" panose="020B0604030504040204" pitchFamily="34" charset="0"/>
                <a:cs typeface="Arial" pitchFamily="34" charset="0"/>
              </a:rPr>
              <a:t>In 2014 SMEs accounted for </a:t>
            </a:r>
            <a:r>
              <a:rPr lang="en-US" b="1" dirty="0" smtClean="0">
                <a:solidFill>
                  <a:srgbClr val="002060"/>
                </a:solidFill>
                <a:latin typeface="Arial" pitchFamily="34" charset="0"/>
                <a:ea typeface="Verdana" panose="020B0604030504040204" pitchFamily="34" charset="0"/>
                <a:cs typeface="Arial" pitchFamily="34" charset="0"/>
              </a:rPr>
              <a:t>99.8% of all enterprises </a:t>
            </a:r>
            <a:r>
              <a:rPr lang="en-US" dirty="0" smtClean="0">
                <a:solidFill>
                  <a:srgbClr val="002060"/>
                </a:solidFill>
                <a:latin typeface="Arial" pitchFamily="34" charset="0"/>
                <a:ea typeface="Verdana" panose="020B0604030504040204" pitchFamily="34" charset="0"/>
                <a:cs typeface="Arial" pitchFamily="34" charset="0"/>
              </a:rPr>
              <a:t>in the non-financial business sector in the EU28</a:t>
            </a:r>
          </a:p>
          <a:p>
            <a:pPr marL="517525" lvl="2" indent="-342900" algn="just">
              <a:spcBef>
                <a:spcPts val="600"/>
              </a:spcBef>
              <a:spcAft>
                <a:spcPts val="1800"/>
              </a:spcAft>
              <a:buFont typeface="Wingdings" pitchFamily="2" charset="2"/>
              <a:buChar char="§"/>
              <a:defRPr/>
            </a:pPr>
            <a:r>
              <a:rPr lang="en-US" b="1" dirty="0" smtClean="0">
                <a:solidFill>
                  <a:srgbClr val="002060"/>
                </a:solidFill>
                <a:latin typeface="Arial" pitchFamily="34" charset="0"/>
                <a:ea typeface="Verdana" panose="020B0604030504040204" pitchFamily="34" charset="0"/>
                <a:cs typeface="Arial" pitchFamily="34" charset="0"/>
              </a:rPr>
              <a:t>93% </a:t>
            </a:r>
            <a:r>
              <a:rPr lang="en-US" dirty="0" smtClean="0">
                <a:solidFill>
                  <a:srgbClr val="002060"/>
                </a:solidFill>
                <a:latin typeface="Arial" pitchFamily="34" charset="0"/>
                <a:ea typeface="Verdana" panose="020B0604030504040204" pitchFamily="34" charset="0"/>
                <a:cs typeface="Arial" pitchFamily="34" charset="0"/>
              </a:rPr>
              <a:t>of the EU SMEs </a:t>
            </a:r>
            <a:r>
              <a:rPr lang="en-US" b="1" dirty="0" smtClean="0">
                <a:solidFill>
                  <a:srgbClr val="002060"/>
                </a:solidFill>
                <a:latin typeface="Arial" pitchFamily="34" charset="0"/>
                <a:ea typeface="Verdana" panose="020B0604030504040204" pitchFamily="34" charset="0"/>
                <a:cs typeface="Arial" pitchFamily="34" charset="0"/>
              </a:rPr>
              <a:t>are</a:t>
            </a:r>
            <a:r>
              <a:rPr lang="en-US" dirty="0" smtClean="0">
                <a:solidFill>
                  <a:srgbClr val="002060"/>
                </a:solidFill>
                <a:latin typeface="Arial" pitchFamily="34" charset="0"/>
                <a:ea typeface="Verdana" panose="020B0604030504040204" pitchFamily="34" charset="0"/>
                <a:cs typeface="Arial" pitchFamily="34" charset="0"/>
              </a:rPr>
              <a:t> </a:t>
            </a:r>
            <a:r>
              <a:rPr lang="en-US" b="1" dirty="0" smtClean="0">
                <a:solidFill>
                  <a:srgbClr val="002060"/>
                </a:solidFill>
                <a:latin typeface="Arial" pitchFamily="34" charset="0"/>
                <a:ea typeface="Verdana" panose="020B0604030504040204" pitchFamily="34" charset="0"/>
                <a:cs typeface="Arial" pitchFamily="34" charset="0"/>
              </a:rPr>
              <a:t>micros</a:t>
            </a:r>
            <a:r>
              <a:rPr lang="en-US" dirty="0" smtClean="0">
                <a:solidFill>
                  <a:srgbClr val="002060"/>
                </a:solidFill>
                <a:latin typeface="Arial" pitchFamily="34" charset="0"/>
                <a:ea typeface="Verdana" panose="020B0604030504040204" pitchFamily="34" charset="0"/>
                <a:cs typeface="Arial" pitchFamily="34" charset="0"/>
              </a:rPr>
              <a:t> (= less than 10 employees)</a:t>
            </a:r>
          </a:p>
          <a:p>
            <a:pPr marL="517525" lvl="2" indent="-342900" algn="just">
              <a:spcBef>
                <a:spcPts val="600"/>
              </a:spcBef>
              <a:spcAft>
                <a:spcPts val="1800"/>
              </a:spcAft>
              <a:buFont typeface="Wingdings" pitchFamily="2" charset="2"/>
              <a:buChar char="§"/>
              <a:defRPr/>
            </a:pPr>
            <a:r>
              <a:rPr lang="en-US" dirty="0" smtClean="0">
                <a:solidFill>
                  <a:srgbClr val="002060"/>
                </a:solidFill>
                <a:latin typeface="Arial" pitchFamily="34" charset="0"/>
                <a:ea typeface="Verdana" panose="020B0604030504040204" pitchFamily="34" charset="0"/>
                <a:cs typeface="Arial" pitchFamily="34" charset="0"/>
              </a:rPr>
              <a:t>In 2014 SMEs employed almost 90 million people - </a:t>
            </a:r>
            <a:r>
              <a:rPr lang="en-US" b="1" dirty="0" smtClean="0">
                <a:solidFill>
                  <a:srgbClr val="002060"/>
                </a:solidFill>
                <a:latin typeface="Arial" pitchFamily="34" charset="0"/>
                <a:ea typeface="Verdana" panose="020B0604030504040204" pitchFamily="34" charset="0"/>
                <a:cs typeface="Arial" pitchFamily="34" charset="0"/>
              </a:rPr>
              <a:t>67% of total employment</a:t>
            </a:r>
            <a:r>
              <a:rPr lang="en-US" dirty="0" smtClean="0">
                <a:solidFill>
                  <a:srgbClr val="002060"/>
                </a:solidFill>
                <a:latin typeface="Arial" pitchFamily="34" charset="0"/>
                <a:ea typeface="Verdana" panose="020B0604030504040204" pitchFamily="34" charset="0"/>
                <a:cs typeface="Arial" pitchFamily="34" charset="0"/>
              </a:rPr>
              <a:t> </a:t>
            </a:r>
          </a:p>
        </p:txBody>
      </p:sp>
      <p:sp>
        <p:nvSpPr>
          <p:cNvPr id="4" name="Slide Number Placeholder 3"/>
          <p:cNvSpPr>
            <a:spLocks noGrp="1"/>
          </p:cNvSpPr>
          <p:nvPr>
            <p:ph type="sldNum" sz="quarter" idx="12"/>
          </p:nvPr>
        </p:nvSpPr>
        <p:spPr/>
        <p:txBody>
          <a:bodyPr/>
          <a:lstStyle/>
          <a:p>
            <a:fld id="{DADF99AF-8A99-4B6C-82CC-1411ACE0ECED}"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9816" y="44625"/>
            <a:ext cx="7918648" cy="936104"/>
          </a:xfrm>
        </p:spPr>
        <p:txBody>
          <a:bodyPr>
            <a:normAutofit/>
          </a:bodyPr>
          <a:lstStyle/>
          <a:p>
            <a:pPr algn="l"/>
            <a:r>
              <a:rPr lang="en-US" sz="2400" b="1" dirty="0" smtClean="0">
                <a:solidFill>
                  <a:srgbClr val="1F497D">
                    <a:lumMod val="60000"/>
                    <a:lumOff val="40000"/>
                  </a:srgbClr>
                </a:solidFill>
                <a:latin typeface="Arial" pitchFamily="34" charset="0"/>
                <a:cs typeface="Arial" pitchFamily="34" charset="0"/>
              </a:rPr>
              <a:t>CGS’ customers: the importance of SMEs (2)</a:t>
            </a:r>
          </a:p>
        </p:txBody>
      </p:sp>
      <p:sp>
        <p:nvSpPr>
          <p:cNvPr id="3" name="Subtitle 2"/>
          <p:cNvSpPr>
            <a:spLocks noGrp="1"/>
          </p:cNvSpPr>
          <p:nvPr>
            <p:ph type="subTitle" idx="1"/>
          </p:nvPr>
        </p:nvSpPr>
        <p:spPr>
          <a:xfrm>
            <a:off x="323528" y="1052736"/>
            <a:ext cx="8136904" cy="5805264"/>
          </a:xfrm>
        </p:spPr>
        <p:txBody>
          <a:bodyPr>
            <a:noAutofit/>
          </a:bodyPr>
          <a:lstStyle/>
          <a:p>
            <a:pPr marL="517525" lvl="2" indent="-342900" algn="just">
              <a:spcBef>
                <a:spcPts val="600"/>
              </a:spcBef>
              <a:spcAft>
                <a:spcPts val="1800"/>
              </a:spcAft>
              <a:buFont typeface="Wingdings" pitchFamily="2" charset="2"/>
              <a:buChar char="§"/>
              <a:defRPr/>
            </a:pPr>
            <a:r>
              <a:rPr lang="en-US" dirty="0" smtClean="0">
                <a:solidFill>
                  <a:srgbClr val="002060"/>
                </a:solidFill>
                <a:latin typeface="Arial" pitchFamily="34" charset="0"/>
                <a:ea typeface="Verdana" panose="020B0604030504040204" pitchFamily="34" charset="0"/>
                <a:cs typeface="Arial" pitchFamily="34" charset="0"/>
              </a:rPr>
              <a:t>SMEs are crucial for job creation and even in situations of crises they tend to be quite resilient: SMEs accounted for 71.4% of the increase in employment in 2014 in the non-financial business sector</a:t>
            </a:r>
          </a:p>
          <a:p>
            <a:pPr marL="517525" lvl="2" indent="-342900" algn="just">
              <a:lnSpc>
                <a:spcPct val="90000"/>
              </a:lnSpc>
              <a:spcBef>
                <a:spcPts val="600"/>
              </a:spcBef>
              <a:spcAft>
                <a:spcPts val="1800"/>
              </a:spcAft>
              <a:buFont typeface="Wingdings" pitchFamily="2" charset="2"/>
              <a:buChar char="§"/>
              <a:defRPr/>
            </a:pPr>
            <a:r>
              <a:rPr lang="en-US" dirty="0" smtClean="0">
                <a:solidFill>
                  <a:srgbClr val="002060"/>
                </a:solidFill>
                <a:latin typeface="Arial" pitchFamily="34" charset="0"/>
                <a:ea typeface="Verdana" panose="020B0604030504040204" pitchFamily="34" charset="0"/>
                <a:cs typeface="Arial" pitchFamily="34" charset="0"/>
              </a:rPr>
              <a:t>SMEs and entrepreneurship are key to ensuring economic growth, innovation, job creation, and social integration in the EU</a:t>
            </a:r>
          </a:p>
          <a:p>
            <a:pPr marL="517525" lvl="2" indent="-342900" algn="just">
              <a:lnSpc>
                <a:spcPct val="90000"/>
              </a:lnSpc>
              <a:spcBef>
                <a:spcPts val="600"/>
              </a:spcBef>
              <a:spcAft>
                <a:spcPts val="1800"/>
              </a:spcAft>
              <a:buFont typeface="Wingdings" pitchFamily="2" charset="2"/>
              <a:buChar char="§"/>
              <a:defRPr/>
            </a:pPr>
            <a:r>
              <a:rPr lang="en-US" dirty="0" smtClean="0">
                <a:solidFill>
                  <a:srgbClr val="002060"/>
                </a:solidFill>
                <a:latin typeface="Arial" pitchFamily="34" charset="0"/>
                <a:ea typeface="Verdana" panose="020B0604030504040204" pitchFamily="34" charset="0"/>
                <a:cs typeface="Arial" pitchFamily="34" charset="0"/>
              </a:rPr>
              <a:t>SMEs provide people with perspectives to stay in their region: For every km² of land surface the EU has an average of 5 SMEs</a:t>
            </a:r>
          </a:p>
          <a:p>
            <a:pPr marL="517525" lvl="2" indent="-342900" algn="just">
              <a:lnSpc>
                <a:spcPct val="90000"/>
              </a:lnSpc>
              <a:spcBef>
                <a:spcPts val="600"/>
              </a:spcBef>
              <a:spcAft>
                <a:spcPts val="1800"/>
              </a:spcAft>
              <a:buFont typeface="Wingdings" pitchFamily="2" charset="2"/>
              <a:buChar char="§"/>
              <a:defRPr/>
            </a:pPr>
            <a:r>
              <a:rPr lang="en-US" dirty="0" smtClean="0">
                <a:solidFill>
                  <a:srgbClr val="002060"/>
                </a:solidFill>
                <a:latin typeface="Arial" pitchFamily="34" charset="0"/>
                <a:ea typeface="Verdana" panose="020B0604030504040204" pitchFamily="34" charset="0"/>
                <a:cs typeface="Arial" pitchFamily="34" charset="0"/>
              </a:rPr>
              <a:t>The social fabric can benefit from a solid SME structure</a:t>
            </a:r>
          </a:p>
        </p:txBody>
      </p:sp>
      <p:sp>
        <p:nvSpPr>
          <p:cNvPr id="4" name="Slide Number Placeholder 3"/>
          <p:cNvSpPr>
            <a:spLocks noGrp="1"/>
          </p:cNvSpPr>
          <p:nvPr>
            <p:ph type="sldNum" sz="quarter" idx="12"/>
          </p:nvPr>
        </p:nvSpPr>
        <p:spPr/>
        <p:txBody>
          <a:bodyPr/>
          <a:lstStyle/>
          <a:p>
            <a:fld id="{DADF99AF-8A99-4B6C-82CC-1411ACE0ECED}"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88640"/>
            <a:ext cx="7918648" cy="936104"/>
          </a:xfrm>
        </p:spPr>
        <p:txBody>
          <a:bodyPr>
            <a:normAutofit/>
          </a:bodyPr>
          <a:lstStyle/>
          <a:p>
            <a:pPr algn="l"/>
            <a:r>
              <a:rPr lang="en-US" sz="2400" b="1" dirty="0" smtClean="0">
                <a:solidFill>
                  <a:srgbClr val="1F497D">
                    <a:lumMod val="60000"/>
                    <a:lumOff val="40000"/>
                  </a:srgbClr>
                </a:solidFill>
                <a:latin typeface="Arial" pitchFamily="34" charset="0"/>
                <a:cs typeface="Arial" pitchFamily="34" charset="0"/>
              </a:rPr>
              <a:t>CGS’ customers: the importance of SMEs (3)</a:t>
            </a:r>
          </a:p>
        </p:txBody>
      </p:sp>
      <p:sp>
        <p:nvSpPr>
          <p:cNvPr id="3" name="Subtitle 2"/>
          <p:cNvSpPr>
            <a:spLocks noGrp="1"/>
          </p:cNvSpPr>
          <p:nvPr>
            <p:ph type="subTitle" idx="1"/>
          </p:nvPr>
        </p:nvSpPr>
        <p:spPr>
          <a:xfrm>
            <a:off x="323528" y="1196752"/>
            <a:ext cx="8064896" cy="5040560"/>
          </a:xfrm>
        </p:spPr>
        <p:txBody>
          <a:bodyPr>
            <a:normAutofit/>
          </a:bodyPr>
          <a:lstStyle/>
          <a:p>
            <a:pPr marL="517525" lvl="2" indent="-342900" algn="just">
              <a:spcBef>
                <a:spcPts val="600"/>
              </a:spcBef>
              <a:spcAft>
                <a:spcPts val="600"/>
              </a:spcAft>
              <a:defRPr/>
            </a:pPr>
            <a:endParaRPr lang="en-US" sz="2000" dirty="0" smtClean="0">
              <a:solidFill>
                <a:srgbClr val="002060"/>
              </a:solidFill>
              <a:latin typeface="Arial" pitchFamily="34" charset="0"/>
              <a:ea typeface="Verdana" panose="020B0604030504040204" pitchFamily="34" charset="0"/>
              <a:cs typeface="Arial" pitchFamily="34" charset="0"/>
            </a:endParaRPr>
          </a:p>
          <a:p>
            <a:pPr marL="169863" lvl="2" indent="3175" algn="just">
              <a:spcBef>
                <a:spcPts val="600"/>
              </a:spcBef>
              <a:spcAft>
                <a:spcPts val="600"/>
              </a:spcAft>
              <a:defRPr/>
            </a:pPr>
            <a:r>
              <a:rPr lang="en-US" sz="2600" b="1" dirty="0" smtClean="0">
                <a:solidFill>
                  <a:srgbClr val="002060"/>
                </a:solidFill>
                <a:latin typeface="Arial" pitchFamily="34" charset="0"/>
                <a:ea typeface="Verdana" panose="020B0604030504040204" pitchFamily="34" charset="0"/>
                <a:cs typeface="Arial" pitchFamily="34" charset="0"/>
              </a:rPr>
              <a:t>Conclusion: </a:t>
            </a:r>
          </a:p>
          <a:p>
            <a:pPr marL="169863" lvl="2" indent="3175" algn="just">
              <a:spcBef>
                <a:spcPts val="600"/>
              </a:spcBef>
              <a:spcAft>
                <a:spcPts val="600"/>
              </a:spcAft>
              <a:defRPr/>
            </a:pPr>
            <a:r>
              <a:rPr lang="en-US" sz="2600" b="1" dirty="0" smtClean="0">
                <a:solidFill>
                  <a:srgbClr val="002060"/>
                </a:solidFill>
                <a:latin typeface="Arial" pitchFamily="34" charset="0"/>
                <a:ea typeface="Verdana" panose="020B0604030504040204" pitchFamily="34" charset="0"/>
                <a:cs typeface="Arial" pitchFamily="34" charset="0"/>
              </a:rPr>
              <a:t>Policy makers have to focus on SMEs when designing public measures</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DADF99AF-8A99-4B6C-82CC-1411ACE0ECED}"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2048" y="332656"/>
            <a:ext cx="7772400" cy="1470025"/>
          </a:xfrm>
        </p:spPr>
        <p:txBody>
          <a:bodyPr>
            <a:normAutofit/>
          </a:bodyPr>
          <a:lstStyle/>
          <a:p>
            <a:pPr algn="l"/>
            <a:r>
              <a:rPr lang="en-US" sz="4000" b="1" dirty="0" smtClean="0">
                <a:latin typeface="Arial" pitchFamily="34" charset="0"/>
                <a:cs typeface="Arial" pitchFamily="34" charset="0"/>
              </a:rPr>
              <a:t>Content:</a:t>
            </a:r>
            <a:endParaRPr lang="en-US" sz="4000"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DADF99AF-8A99-4B6C-82CC-1411ACE0ECED}" type="slidenum">
              <a:rPr lang="en-US" smtClean="0"/>
              <a:pPr/>
              <a:t>2</a:t>
            </a:fld>
            <a:endParaRPr lang="en-US" dirty="0"/>
          </a:p>
        </p:txBody>
      </p:sp>
      <p:sp>
        <p:nvSpPr>
          <p:cNvPr id="5" name="Title 1"/>
          <p:cNvSpPr txBox="1">
            <a:spLocks/>
          </p:cNvSpPr>
          <p:nvPr/>
        </p:nvSpPr>
        <p:spPr>
          <a:xfrm>
            <a:off x="395536" y="1844824"/>
            <a:ext cx="8424936" cy="3312368"/>
          </a:xfrm>
          <a:prstGeom prst="rect">
            <a:avLst/>
          </a:prstGeom>
        </p:spPr>
        <p:txBody>
          <a:bodyPr vert="horz" lIns="91440" tIns="45720" rIns="91440" bIns="45720" rtlCol="0" anchor="ctr">
            <a:normAutofit fontScale="25000" lnSpcReduction="20000"/>
          </a:bodyPr>
          <a:lstStyle/>
          <a:p>
            <a:pPr marL="742950" marR="0" lvl="0" indent="-742950" algn="l" defTabSz="914400" rtl="0" eaLnBrk="1" fontAlgn="auto" latinLnBrk="0" hangingPunct="1">
              <a:lnSpc>
                <a:spcPct val="170000"/>
              </a:lnSpc>
              <a:spcBef>
                <a:spcPts val="1200"/>
              </a:spcBef>
              <a:spcAft>
                <a:spcPts val="1200"/>
              </a:spcAft>
              <a:buClrTx/>
              <a:buSzTx/>
              <a:buFont typeface="+mj-lt"/>
              <a:buAutoNum type="arabicPeriod"/>
              <a:tabLst/>
              <a:defRPr/>
            </a:pPr>
            <a:r>
              <a:rPr kumimoji="0" lang="en-US" sz="1280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Introduction: AECM and its members</a:t>
            </a:r>
          </a:p>
          <a:p>
            <a:pPr marL="742950" marR="0" lvl="0" indent="-742950" algn="l" defTabSz="914400" rtl="0" eaLnBrk="1" fontAlgn="auto" latinLnBrk="0" hangingPunct="1">
              <a:lnSpc>
                <a:spcPct val="120000"/>
              </a:lnSpc>
              <a:spcBef>
                <a:spcPts val="1200"/>
              </a:spcBef>
              <a:spcAft>
                <a:spcPts val="1200"/>
              </a:spcAft>
              <a:buClrTx/>
              <a:buSzTx/>
              <a:buFont typeface="+mj-lt"/>
              <a:buAutoNum type="arabicPeriod"/>
              <a:tabLst/>
              <a:defRPr/>
            </a:pPr>
            <a:r>
              <a:rPr kumimoji="0" lang="en-US" sz="1280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Rationale for running a Credit Guarantee Scheme (CGS</a:t>
            </a:r>
            <a:r>
              <a:rPr kumimoji="0" lang="en-US" sz="1280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a:t>
            </a:r>
          </a:p>
          <a:p>
            <a:pPr marL="742950" lvl="0" indent="-742950">
              <a:lnSpc>
                <a:spcPct val="120000"/>
              </a:lnSpc>
              <a:spcBef>
                <a:spcPts val="1200"/>
              </a:spcBef>
              <a:spcAft>
                <a:spcPts val="1200"/>
              </a:spcAft>
              <a:buFont typeface="+mj-lt"/>
              <a:buAutoNum type="arabicPeriod"/>
              <a:defRPr/>
            </a:pPr>
            <a:r>
              <a:rPr lang="en-US" sz="12800" dirty="0" smtClean="0">
                <a:latin typeface="Arial" pitchFamily="34" charset="0"/>
                <a:ea typeface="+mj-ea"/>
                <a:cs typeface="Arial" pitchFamily="34" charset="0"/>
              </a:rPr>
              <a:t>Use of EU Financial </a:t>
            </a:r>
            <a:r>
              <a:rPr lang="en-US" sz="12800" dirty="0" smtClean="0">
                <a:latin typeface="Arial" pitchFamily="34" charset="0"/>
                <a:ea typeface="+mj-ea"/>
                <a:cs typeface="Arial" pitchFamily="34" charset="0"/>
              </a:rPr>
              <a:t>Instruments</a:t>
            </a:r>
            <a:endParaRPr lang="en-US" sz="12800" dirty="0" smtClean="0">
              <a:latin typeface="Arial" pitchFamily="34" charset="0"/>
              <a:ea typeface="+mj-ea"/>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9816" y="44625"/>
            <a:ext cx="7918648" cy="936104"/>
          </a:xfrm>
        </p:spPr>
        <p:txBody>
          <a:bodyPr>
            <a:normAutofit/>
          </a:bodyPr>
          <a:lstStyle/>
          <a:p>
            <a:pPr algn="l"/>
            <a:r>
              <a:rPr lang="en-US" sz="2400" b="1" dirty="0" smtClean="0">
                <a:solidFill>
                  <a:srgbClr val="1F497D">
                    <a:lumMod val="60000"/>
                    <a:lumOff val="40000"/>
                  </a:srgbClr>
                </a:solidFill>
                <a:latin typeface="Arial" pitchFamily="34" charset="0"/>
                <a:cs typeface="Arial" pitchFamily="34" charset="0"/>
              </a:rPr>
              <a:t>CGS’ customers: SMEs and access to finance (1)</a:t>
            </a:r>
          </a:p>
        </p:txBody>
      </p:sp>
      <p:sp>
        <p:nvSpPr>
          <p:cNvPr id="3" name="Subtitle 2"/>
          <p:cNvSpPr>
            <a:spLocks noGrp="1"/>
          </p:cNvSpPr>
          <p:nvPr>
            <p:ph type="subTitle" idx="1"/>
          </p:nvPr>
        </p:nvSpPr>
        <p:spPr>
          <a:xfrm>
            <a:off x="323528" y="1340768"/>
            <a:ext cx="8568952" cy="4608512"/>
          </a:xfrm>
        </p:spPr>
        <p:txBody>
          <a:bodyPr>
            <a:normAutofit lnSpcReduction="10000"/>
          </a:bodyPr>
          <a:lstStyle/>
          <a:p>
            <a:pPr marL="517525" lvl="2" indent="-342900" algn="just">
              <a:lnSpc>
                <a:spcPct val="90000"/>
              </a:lnSpc>
              <a:spcBef>
                <a:spcPts val="600"/>
              </a:spcBef>
              <a:spcAft>
                <a:spcPts val="1800"/>
              </a:spcAft>
              <a:buFont typeface="Wingdings" pitchFamily="2" charset="2"/>
              <a:buChar char="§"/>
              <a:defRPr/>
            </a:pPr>
            <a:r>
              <a:rPr lang="en-US" dirty="0" smtClean="0">
                <a:solidFill>
                  <a:srgbClr val="002060"/>
                </a:solidFill>
                <a:latin typeface="Arial" pitchFamily="34" charset="0"/>
                <a:ea typeface="Verdana" panose="020B0604030504040204" pitchFamily="34" charset="0"/>
                <a:cs typeface="Arial" pitchFamily="34" charset="0"/>
              </a:rPr>
              <a:t>SMEs are crucial both in static and dynamic terms but financial market imperfections hinder their ability to survive and expand (WEF 2015)</a:t>
            </a:r>
          </a:p>
          <a:p>
            <a:pPr marL="517525" lvl="2" indent="-342900" algn="just">
              <a:lnSpc>
                <a:spcPct val="90000"/>
              </a:lnSpc>
              <a:spcBef>
                <a:spcPts val="600"/>
              </a:spcBef>
              <a:spcAft>
                <a:spcPts val="1800"/>
              </a:spcAft>
              <a:buFont typeface="Wingdings" pitchFamily="2" charset="2"/>
              <a:buChar char="§"/>
              <a:defRPr/>
            </a:pPr>
            <a:r>
              <a:rPr lang="en-US" dirty="0" smtClean="0">
                <a:solidFill>
                  <a:srgbClr val="002060"/>
                </a:solidFill>
                <a:latin typeface="Arial" pitchFamily="34" charset="0"/>
                <a:ea typeface="Verdana" panose="020B0604030504040204" pitchFamily="34" charset="0"/>
                <a:cs typeface="Arial" pitchFamily="34" charset="0"/>
              </a:rPr>
              <a:t>In surveys, access to finance remains among most pressing problems faced by SMEs</a:t>
            </a:r>
          </a:p>
          <a:p>
            <a:pPr marL="517525" lvl="2" indent="-342900" algn="just">
              <a:lnSpc>
                <a:spcPct val="90000"/>
              </a:lnSpc>
              <a:spcBef>
                <a:spcPts val="600"/>
              </a:spcBef>
              <a:spcAft>
                <a:spcPts val="1800"/>
              </a:spcAft>
              <a:buFont typeface="Wingdings" pitchFamily="2" charset="2"/>
              <a:buChar char="§"/>
              <a:defRPr/>
            </a:pPr>
            <a:r>
              <a:rPr lang="en-US" dirty="0" smtClean="0">
                <a:solidFill>
                  <a:srgbClr val="002060"/>
                </a:solidFill>
                <a:latin typeface="Arial" pitchFamily="34" charset="0"/>
                <a:ea typeface="Verdana" panose="020B0604030504040204" pitchFamily="34" charset="0"/>
                <a:cs typeface="Arial" pitchFamily="34" charset="0"/>
              </a:rPr>
              <a:t>In emerging economies the SME financing gap is generally wider than in developed economies *</a:t>
            </a:r>
          </a:p>
          <a:p>
            <a:pPr marL="517525" lvl="2" indent="-342900" algn="just">
              <a:lnSpc>
                <a:spcPct val="90000"/>
              </a:lnSpc>
              <a:spcBef>
                <a:spcPts val="600"/>
              </a:spcBef>
              <a:spcAft>
                <a:spcPts val="1800"/>
              </a:spcAft>
              <a:defRPr/>
            </a:pPr>
            <a:endParaRPr lang="en-US" dirty="0" smtClean="0">
              <a:solidFill>
                <a:srgbClr val="002060"/>
              </a:solidFill>
              <a:latin typeface="Arial" pitchFamily="34" charset="0"/>
              <a:ea typeface="Verdana" panose="020B0604030504040204" pitchFamily="34" charset="0"/>
              <a:cs typeface="Arial" pitchFamily="34" charset="0"/>
            </a:endParaRPr>
          </a:p>
          <a:p>
            <a:pPr marL="169863" lvl="2" indent="3175" algn="just">
              <a:lnSpc>
                <a:spcPct val="90000"/>
              </a:lnSpc>
              <a:spcBef>
                <a:spcPts val="600"/>
              </a:spcBef>
              <a:spcAft>
                <a:spcPts val="1800"/>
              </a:spcAft>
              <a:tabLst>
                <a:tab pos="393700" algn="l"/>
              </a:tabLst>
              <a:defRPr/>
            </a:pPr>
            <a:r>
              <a:rPr lang="en-US" sz="1700" smtClean="0">
                <a:solidFill>
                  <a:srgbClr val="002060"/>
                </a:solidFill>
                <a:latin typeface="Arial" pitchFamily="34" charset="0"/>
                <a:ea typeface="Verdana" panose="020B0604030504040204" pitchFamily="34" charset="0"/>
                <a:cs typeface="Arial" pitchFamily="34" charset="0"/>
              </a:rPr>
              <a:t>*	“</a:t>
            </a:r>
            <a:r>
              <a:rPr lang="en-US" sz="1700" dirty="0" smtClean="0">
                <a:solidFill>
                  <a:srgbClr val="002060"/>
                </a:solidFill>
                <a:latin typeface="Arial" pitchFamily="34" charset="0"/>
                <a:ea typeface="Verdana" panose="020B0604030504040204" pitchFamily="34" charset="0"/>
                <a:cs typeface="Arial" pitchFamily="34" charset="0"/>
              </a:rPr>
              <a:t>Credit Guarantee Schemes for SME lending in Central, Eastern </a:t>
            </a:r>
            <a:r>
              <a:rPr lang="en-US" sz="1700" smtClean="0">
                <a:solidFill>
                  <a:srgbClr val="002060"/>
                </a:solidFill>
                <a:latin typeface="Arial" pitchFamily="34" charset="0"/>
                <a:ea typeface="Verdana" panose="020B0604030504040204" pitchFamily="34" charset="0"/>
                <a:cs typeface="Arial" pitchFamily="34" charset="0"/>
              </a:rPr>
              <a:t>and South-	Eastern </a:t>
            </a:r>
            <a:r>
              <a:rPr lang="en-US" sz="1700" dirty="0" smtClean="0">
                <a:solidFill>
                  <a:srgbClr val="002060"/>
                </a:solidFill>
                <a:latin typeface="Arial" pitchFamily="34" charset="0"/>
                <a:ea typeface="Verdana" panose="020B0604030504040204" pitchFamily="34" charset="0"/>
                <a:cs typeface="Arial" pitchFamily="34" charset="0"/>
              </a:rPr>
              <a:t>Europe” - a report by the Vienna Initiative Working Group on </a:t>
            </a:r>
            <a:r>
              <a:rPr lang="en-US" sz="1700" smtClean="0">
                <a:solidFill>
                  <a:srgbClr val="002060"/>
                </a:solidFill>
                <a:latin typeface="Arial" pitchFamily="34" charset="0"/>
                <a:ea typeface="Verdana" panose="020B0604030504040204" pitchFamily="34" charset="0"/>
                <a:cs typeface="Arial" pitchFamily="34" charset="0"/>
              </a:rPr>
              <a:t>Credit 	Guarantee </a:t>
            </a:r>
            <a:r>
              <a:rPr lang="en-US" sz="1700" dirty="0" smtClean="0">
                <a:solidFill>
                  <a:srgbClr val="002060"/>
                </a:solidFill>
                <a:latin typeface="Arial" pitchFamily="34" charset="0"/>
                <a:ea typeface="Verdana" panose="020B0604030504040204" pitchFamily="34" charset="0"/>
                <a:cs typeface="Arial" pitchFamily="34" charset="0"/>
              </a:rPr>
              <a:t>Schemes with input from AECM)</a:t>
            </a:r>
          </a:p>
          <a:p>
            <a:pPr marL="517525" lvl="2" indent="-342900" algn="just">
              <a:lnSpc>
                <a:spcPct val="90000"/>
              </a:lnSpc>
              <a:spcBef>
                <a:spcPts val="600"/>
              </a:spcBef>
              <a:spcAft>
                <a:spcPts val="1800"/>
              </a:spcAft>
              <a:defRPr/>
            </a:pPr>
            <a:endParaRPr lang="en-US" sz="1700" dirty="0" smtClean="0">
              <a:solidFill>
                <a:srgbClr val="002060"/>
              </a:solidFill>
              <a:latin typeface="Arial" pitchFamily="34" charset="0"/>
              <a:ea typeface="Verdana" panose="020B0604030504040204" pitchFamily="34" charset="0"/>
              <a:cs typeface="Arial" pitchFamily="34" charset="0"/>
            </a:endParaRPr>
          </a:p>
        </p:txBody>
      </p:sp>
      <p:sp>
        <p:nvSpPr>
          <p:cNvPr id="4" name="Slide Number Placeholder 3"/>
          <p:cNvSpPr>
            <a:spLocks noGrp="1"/>
          </p:cNvSpPr>
          <p:nvPr>
            <p:ph type="sldNum" sz="quarter" idx="12"/>
          </p:nvPr>
        </p:nvSpPr>
        <p:spPr/>
        <p:txBody>
          <a:bodyPr/>
          <a:lstStyle/>
          <a:p>
            <a:fld id="{DADF99AF-8A99-4B6C-82CC-1411ACE0ECED}"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9816" y="44625"/>
            <a:ext cx="7918648" cy="936104"/>
          </a:xfrm>
        </p:spPr>
        <p:txBody>
          <a:bodyPr>
            <a:normAutofit/>
          </a:bodyPr>
          <a:lstStyle/>
          <a:p>
            <a:pPr algn="l"/>
            <a:r>
              <a:rPr lang="en-US" sz="2400" b="1" dirty="0" smtClean="0">
                <a:solidFill>
                  <a:srgbClr val="1F497D">
                    <a:lumMod val="60000"/>
                    <a:lumOff val="40000"/>
                  </a:srgbClr>
                </a:solidFill>
                <a:latin typeface="Arial" pitchFamily="34" charset="0"/>
                <a:cs typeface="Arial" pitchFamily="34" charset="0"/>
              </a:rPr>
              <a:t>CGS’ customers: SMEs and access to finance </a:t>
            </a:r>
            <a:r>
              <a:rPr lang="en-US" sz="2400" b="1" dirty="0" smtClean="0">
                <a:solidFill>
                  <a:srgbClr val="1F497D">
                    <a:lumMod val="60000"/>
                    <a:lumOff val="40000"/>
                  </a:srgbClr>
                </a:solidFill>
                <a:latin typeface="Arial" pitchFamily="34" charset="0"/>
                <a:cs typeface="Arial" pitchFamily="34" charset="0"/>
              </a:rPr>
              <a:t>(2)</a:t>
            </a:r>
            <a:endParaRPr lang="en-US" sz="2400" b="1" dirty="0" smtClean="0">
              <a:solidFill>
                <a:srgbClr val="1F497D">
                  <a:lumMod val="60000"/>
                  <a:lumOff val="40000"/>
                </a:srgbClr>
              </a:solidFill>
              <a:latin typeface="Arial" pitchFamily="34" charset="0"/>
              <a:cs typeface="Arial" pitchFamily="34" charset="0"/>
            </a:endParaRPr>
          </a:p>
        </p:txBody>
      </p:sp>
      <p:sp>
        <p:nvSpPr>
          <p:cNvPr id="3" name="Subtitle 2"/>
          <p:cNvSpPr>
            <a:spLocks noGrp="1"/>
          </p:cNvSpPr>
          <p:nvPr>
            <p:ph type="subTitle" idx="1"/>
          </p:nvPr>
        </p:nvSpPr>
        <p:spPr>
          <a:xfrm>
            <a:off x="323528" y="1124744"/>
            <a:ext cx="8568952" cy="5733256"/>
          </a:xfrm>
        </p:spPr>
        <p:txBody>
          <a:bodyPr>
            <a:normAutofit fontScale="92500" lnSpcReduction="10000"/>
          </a:bodyPr>
          <a:lstStyle/>
          <a:p>
            <a:pPr marL="517525" lvl="2" indent="-342900" algn="just">
              <a:lnSpc>
                <a:spcPct val="90000"/>
              </a:lnSpc>
              <a:spcBef>
                <a:spcPts val="600"/>
              </a:spcBef>
              <a:spcAft>
                <a:spcPts val="1800"/>
              </a:spcAft>
              <a:buFont typeface="Wingdings" pitchFamily="2" charset="2"/>
              <a:buChar char="§"/>
              <a:defRPr/>
            </a:pPr>
            <a:r>
              <a:rPr lang="en-GB" sz="2600" dirty="0" smtClean="0">
                <a:solidFill>
                  <a:srgbClr val="002060"/>
                </a:solidFill>
                <a:latin typeface="Arial" pitchFamily="34" charset="0"/>
                <a:ea typeface="Verdana" panose="020B0604030504040204" pitchFamily="34" charset="0"/>
                <a:cs typeface="Arial" pitchFamily="34" charset="0"/>
              </a:rPr>
              <a:t>“Financial inclusion, particularly for small and medium enterprises (SMEs), is widely recognized as a key driver of economic growth and job creation in all economies. SME credit markets are notoriously characterized by market failures and imperfections, including information asymmetries, inadequacy or lack of recognized collateral, high transaction costs for small-scale lending, and perceptions of high risk, all of which lead to suboptimal allocation of credit. For example, in emerging markets, between 55 percent and 68 percent of formal SMEs are either </a:t>
            </a:r>
            <a:r>
              <a:rPr lang="en-GB" sz="2600" dirty="0" err="1" smtClean="0">
                <a:solidFill>
                  <a:srgbClr val="002060"/>
                </a:solidFill>
                <a:latin typeface="Arial" pitchFamily="34" charset="0"/>
                <a:ea typeface="Verdana" panose="020B0604030504040204" pitchFamily="34" charset="0"/>
                <a:cs typeface="Arial" pitchFamily="34" charset="0"/>
              </a:rPr>
              <a:t>unserved</a:t>
            </a:r>
            <a:r>
              <a:rPr lang="en-GB" sz="2600" dirty="0" smtClean="0">
                <a:solidFill>
                  <a:srgbClr val="002060"/>
                </a:solidFill>
                <a:latin typeface="Arial" pitchFamily="34" charset="0"/>
                <a:ea typeface="Verdana" panose="020B0604030504040204" pitchFamily="34" charset="0"/>
                <a:cs typeface="Arial" pitchFamily="34" charset="0"/>
              </a:rPr>
              <a:t> or underserved by financial institutions, with a total credit gap estimated in the range of US$0.9 trillion to US$1.1 trillion. To address such market failures and imperfections, many governments intervene in SME credit markets in various ways.</a:t>
            </a:r>
            <a:r>
              <a:rPr lang="en-US" sz="2600" dirty="0" smtClean="0">
                <a:solidFill>
                  <a:srgbClr val="002060"/>
                </a:solidFill>
                <a:latin typeface="Arial" pitchFamily="34" charset="0"/>
                <a:ea typeface="Verdana" panose="020B0604030504040204" pitchFamily="34" charset="0"/>
                <a:cs typeface="Arial" pitchFamily="34" charset="0"/>
              </a:rPr>
              <a:t>” *</a:t>
            </a:r>
          </a:p>
          <a:p>
            <a:endParaRPr lang="en-US" sz="1800" dirty="0" smtClean="0">
              <a:solidFill>
                <a:srgbClr val="002060"/>
              </a:solidFill>
              <a:latin typeface="Arial" pitchFamily="34" charset="0"/>
              <a:ea typeface="Verdana" panose="020B0604030504040204" pitchFamily="34" charset="0"/>
              <a:cs typeface="Arial" pitchFamily="34" charset="0"/>
            </a:endParaRPr>
          </a:p>
          <a:p>
            <a:pPr algn="l">
              <a:tabLst>
                <a:tab pos="236538" algn="l"/>
              </a:tabLst>
            </a:pPr>
            <a:r>
              <a:rPr lang="en-US" sz="1700" dirty="0" smtClean="0">
                <a:solidFill>
                  <a:srgbClr val="002060"/>
                </a:solidFill>
                <a:latin typeface="Arial" pitchFamily="34" charset="0"/>
                <a:ea typeface="Verdana" panose="020B0604030504040204" pitchFamily="34" charset="0"/>
                <a:cs typeface="Arial" pitchFamily="34" charset="0"/>
              </a:rPr>
              <a:t> *	Report of the T</a:t>
            </a:r>
            <a:r>
              <a:rPr lang="en-GB" sz="1700" dirty="0" smtClean="0">
                <a:solidFill>
                  <a:srgbClr val="002060"/>
                </a:solidFill>
                <a:latin typeface="Arial" pitchFamily="34" charset="0"/>
                <a:ea typeface="Verdana" panose="020B0604030504040204" pitchFamily="34" charset="0"/>
                <a:cs typeface="Arial" pitchFamily="34" charset="0"/>
              </a:rPr>
              <a:t>ask Force for the Design, Implementation and Evaluation of </a:t>
            </a:r>
            <a:r>
              <a:rPr lang="en-GB" sz="1700" dirty="0" smtClean="0">
                <a:solidFill>
                  <a:srgbClr val="002060"/>
                </a:solidFill>
                <a:latin typeface="Arial" pitchFamily="34" charset="0"/>
                <a:ea typeface="Verdana" panose="020B0604030504040204" pitchFamily="34" charset="0"/>
                <a:cs typeface="Arial" pitchFamily="34" charset="0"/>
              </a:rPr>
              <a:t>Public </a:t>
            </a:r>
            <a:r>
              <a:rPr lang="en-GB" sz="1700" dirty="0" smtClean="0">
                <a:solidFill>
                  <a:srgbClr val="002060"/>
                </a:solidFill>
                <a:latin typeface="Arial" pitchFamily="34" charset="0"/>
                <a:ea typeface="Verdana" panose="020B0604030504040204" pitchFamily="34" charset="0"/>
                <a:cs typeface="Arial" pitchFamily="34" charset="0"/>
              </a:rPr>
              <a:t>Credit 	Guarantee Schemes for SMEs – World Bank and First Initiative – 2015</a:t>
            </a:r>
            <a:endParaRPr lang="en-US" sz="1700" dirty="0" smtClean="0">
              <a:solidFill>
                <a:srgbClr val="002060"/>
              </a:solidFill>
              <a:latin typeface="Arial" pitchFamily="34" charset="0"/>
              <a:ea typeface="Verdana" panose="020B0604030504040204" pitchFamily="34" charset="0"/>
              <a:cs typeface="Arial" pitchFamily="34" charset="0"/>
            </a:endParaRPr>
          </a:p>
        </p:txBody>
      </p:sp>
      <p:sp>
        <p:nvSpPr>
          <p:cNvPr id="4" name="Slide Number Placeholder 3"/>
          <p:cNvSpPr>
            <a:spLocks noGrp="1"/>
          </p:cNvSpPr>
          <p:nvPr>
            <p:ph type="sldNum" sz="quarter" idx="12"/>
          </p:nvPr>
        </p:nvSpPr>
        <p:spPr/>
        <p:txBody>
          <a:bodyPr/>
          <a:lstStyle/>
          <a:p>
            <a:fld id="{DADF99AF-8A99-4B6C-82CC-1411ACE0ECED}"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44625"/>
            <a:ext cx="7918648" cy="936104"/>
          </a:xfrm>
        </p:spPr>
        <p:txBody>
          <a:bodyPr>
            <a:normAutofit/>
          </a:bodyPr>
          <a:lstStyle/>
          <a:p>
            <a:pPr algn="l"/>
            <a:r>
              <a:rPr lang="en-US" sz="2400" b="1" dirty="0" smtClean="0">
                <a:solidFill>
                  <a:srgbClr val="1F497D">
                    <a:lumMod val="60000"/>
                    <a:lumOff val="40000"/>
                  </a:srgbClr>
                </a:solidFill>
                <a:latin typeface="Arial" pitchFamily="34" charset="0"/>
                <a:cs typeface="Arial" pitchFamily="34" charset="0"/>
              </a:rPr>
              <a:t>CGS’ customers: SMEs and access to finance </a:t>
            </a:r>
            <a:r>
              <a:rPr lang="en-US" sz="2400" b="1" dirty="0" smtClean="0">
                <a:solidFill>
                  <a:srgbClr val="1F497D">
                    <a:lumMod val="60000"/>
                    <a:lumOff val="40000"/>
                  </a:srgbClr>
                </a:solidFill>
                <a:latin typeface="Arial" pitchFamily="34" charset="0"/>
                <a:cs typeface="Arial" pitchFamily="34" charset="0"/>
              </a:rPr>
              <a:t>(3)</a:t>
            </a:r>
            <a:endParaRPr lang="en-US" sz="2400" b="1" dirty="0" smtClean="0">
              <a:solidFill>
                <a:srgbClr val="1F497D">
                  <a:lumMod val="60000"/>
                  <a:lumOff val="40000"/>
                </a:srgbClr>
              </a:solidFill>
              <a:latin typeface="Arial" pitchFamily="34" charset="0"/>
              <a:cs typeface="Arial" pitchFamily="34" charset="0"/>
            </a:endParaRPr>
          </a:p>
        </p:txBody>
      </p:sp>
      <p:sp>
        <p:nvSpPr>
          <p:cNvPr id="3" name="Subtitle 2"/>
          <p:cNvSpPr>
            <a:spLocks noGrp="1"/>
          </p:cNvSpPr>
          <p:nvPr>
            <p:ph type="subTitle" idx="1"/>
          </p:nvPr>
        </p:nvSpPr>
        <p:spPr>
          <a:xfrm>
            <a:off x="467544" y="1052736"/>
            <a:ext cx="8136904" cy="5112568"/>
          </a:xfrm>
        </p:spPr>
        <p:txBody>
          <a:bodyPr>
            <a:normAutofit/>
          </a:bodyPr>
          <a:lstStyle/>
          <a:p>
            <a:pPr marL="517525" lvl="2" indent="-342900" algn="just">
              <a:spcBef>
                <a:spcPts val="600"/>
              </a:spcBef>
              <a:spcAft>
                <a:spcPts val="1800"/>
              </a:spcAft>
              <a:buFont typeface="Wingdings" pitchFamily="2" charset="2"/>
              <a:buChar char="§"/>
              <a:defRPr/>
            </a:pPr>
            <a:r>
              <a:rPr lang="en-US" dirty="0" smtClean="0">
                <a:solidFill>
                  <a:srgbClr val="002060"/>
                </a:solidFill>
                <a:latin typeface="Arial" pitchFamily="34" charset="0"/>
                <a:ea typeface="Verdana" panose="020B0604030504040204" pitchFamily="34" charset="0"/>
                <a:cs typeface="Arial" pitchFamily="34" charset="0"/>
              </a:rPr>
              <a:t>Reasons are </a:t>
            </a:r>
            <a:r>
              <a:rPr lang="en-US" dirty="0" err="1" smtClean="0">
                <a:solidFill>
                  <a:srgbClr val="002060"/>
                </a:solidFill>
                <a:latin typeface="Arial" pitchFamily="34" charset="0"/>
                <a:ea typeface="Verdana" panose="020B0604030504040204" pitchFamily="34" charset="0"/>
                <a:cs typeface="Arial" pitchFamily="34" charset="0"/>
              </a:rPr>
              <a:t>i</a:t>
            </a:r>
            <a:r>
              <a:rPr lang="en-US" dirty="0" smtClean="0">
                <a:solidFill>
                  <a:srgbClr val="002060"/>
                </a:solidFill>
                <a:latin typeface="Arial" pitchFamily="34" charset="0"/>
                <a:ea typeface="Verdana" panose="020B0604030504040204" pitchFamily="34" charset="0"/>
                <a:cs typeface="Arial" pitchFamily="34" charset="0"/>
              </a:rPr>
              <a:t>. a</a:t>
            </a:r>
            <a:r>
              <a:rPr lang="en-US" dirty="0" smtClean="0">
                <a:solidFill>
                  <a:srgbClr val="002060"/>
                </a:solidFill>
                <a:latin typeface="Arial" pitchFamily="34" charset="0"/>
                <a:ea typeface="Verdana" panose="020B0604030504040204" pitchFamily="34" charset="0"/>
                <a:cs typeface="Arial" pitchFamily="34" charset="0"/>
              </a:rPr>
              <a:t>. </a:t>
            </a:r>
          </a:p>
          <a:p>
            <a:pPr marL="974725" lvl="3" indent="-342900" algn="just">
              <a:lnSpc>
                <a:spcPct val="90000"/>
              </a:lnSpc>
              <a:spcBef>
                <a:spcPts val="600"/>
              </a:spcBef>
              <a:spcAft>
                <a:spcPts val="1800"/>
              </a:spcAft>
              <a:buFont typeface="Wingdings" pitchFamily="2" charset="2"/>
              <a:buChar char="Ø"/>
              <a:defRPr/>
            </a:pPr>
            <a:r>
              <a:rPr lang="en-US" sz="2400" dirty="0" smtClean="0">
                <a:solidFill>
                  <a:srgbClr val="002060"/>
                </a:solidFill>
                <a:latin typeface="Arial" pitchFamily="34" charset="0"/>
                <a:ea typeface="Verdana" panose="020B0604030504040204" pitchFamily="34" charset="0"/>
                <a:cs typeface="Arial" pitchFamily="34" charset="0"/>
              </a:rPr>
              <a:t>asymmetric information between financial institutions and firms, </a:t>
            </a:r>
          </a:p>
          <a:p>
            <a:pPr marL="974725" lvl="3" indent="-342900" algn="just">
              <a:lnSpc>
                <a:spcPct val="90000"/>
              </a:lnSpc>
              <a:spcBef>
                <a:spcPts val="600"/>
              </a:spcBef>
              <a:spcAft>
                <a:spcPts val="1800"/>
              </a:spcAft>
              <a:buFont typeface="Wingdings" pitchFamily="2" charset="2"/>
              <a:buChar char="Ø"/>
              <a:defRPr/>
            </a:pPr>
            <a:r>
              <a:rPr lang="en-US" sz="2400" dirty="0" smtClean="0">
                <a:solidFill>
                  <a:srgbClr val="002060"/>
                </a:solidFill>
                <a:latin typeface="Arial" pitchFamily="34" charset="0"/>
                <a:ea typeface="Verdana" panose="020B0604030504040204" pitchFamily="34" charset="0"/>
                <a:cs typeface="Arial" pitchFamily="34" charset="0"/>
              </a:rPr>
              <a:t>SMEs are more “opaque” than large firms (= the more for start-ups), </a:t>
            </a:r>
          </a:p>
          <a:p>
            <a:pPr marL="974725" lvl="3" indent="-342900" algn="just">
              <a:lnSpc>
                <a:spcPct val="90000"/>
              </a:lnSpc>
              <a:spcBef>
                <a:spcPts val="600"/>
              </a:spcBef>
              <a:spcAft>
                <a:spcPts val="1800"/>
              </a:spcAft>
              <a:buFont typeface="Wingdings" pitchFamily="2" charset="2"/>
              <a:buChar char="Ø"/>
              <a:defRPr/>
            </a:pPr>
            <a:r>
              <a:rPr lang="en-US" sz="2400" dirty="0" smtClean="0">
                <a:solidFill>
                  <a:srgbClr val="002060"/>
                </a:solidFill>
                <a:latin typeface="Arial" pitchFamily="34" charset="0"/>
                <a:ea typeface="Verdana" panose="020B0604030504040204" pitchFamily="34" charset="0"/>
                <a:cs typeface="Arial" pitchFamily="34" charset="0"/>
              </a:rPr>
              <a:t>SMEs are regarded as risky not possessing sufficient collateral (= the more for start-ups)</a:t>
            </a:r>
          </a:p>
          <a:p>
            <a:pPr marL="517525" lvl="2" indent="-342900" algn="just">
              <a:spcBef>
                <a:spcPts val="600"/>
              </a:spcBef>
              <a:spcAft>
                <a:spcPts val="1800"/>
              </a:spcAft>
              <a:buFont typeface="Wingdings" pitchFamily="2" charset="2"/>
              <a:buChar char="§"/>
              <a:defRPr/>
            </a:pPr>
            <a:r>
              <a:rPr lang="en-US" dirty="0" smtClean="0">
                <a:solidFill>
                  <a:srgbClr val="002060"/>
                </a:solidFill>
                <a:latin typeface="Arial" pitchFamily="34" charset="0"/>
                <a:ea typeface="Verdana" panose="020B0604030504040204" pitchFamily="34" charset="0"/>
                <a:cs typeface="Arial" pitchFamily="34" charset="0"/>
              </a:rPr>
              <a:t>Solution:</a:t>
            </a:r>
          </a:p>
          <a:p>
            <a:pPr marL="517525" lvl="2" indent="-342900" algn="just">
              <a:lnSpc>
                <a:spcPct val="90000"/>
              </a:lnSpc>
              <a:spcBef>
                <a:spcPts val="600"/>
              </a:spcBef>
              <a:spcAft>
                <a:spcPts val="1800"/>
              </a:spcAft>
              <a:defRPr/>
            </a:pPr>
            <a:r>
              <a:rPr lang="en-US" dirty="0" smtClean="0">
                <a:solidFill>
                  <a:srgbClr val="002060"/>
                </a:solidFill>
                <a:latin typeface="Arial" pitchFamily="34" charset="0"/>
                <a:ea typeface="Verdana" panose="020B0604030504040204" pitchFamily="34" charset="0"/>
                <a:cs typeface="Arial" pitchFamily="34" charset="0"/>
              </a:rPr>
              <a:t>	Running a CGS as a tool to improve access to finance </a:t>
            </a:r>
            <a:r>
              <a:rPr lang="en-US" dirty="0" smtClean="0">
                <a:solidFill>
                  <a:srgbClr val="002060"/>
                </a:solidFill>
                <a:latin typeface="Arial" pitchFamily="34" charset="0"/>
                <a:ea typeface="Verdana" panose="020B0604030504040204" pitchFamily="34" charset="0"/>
                <a:cs typeface="Arial" pitchFamily="34" charset="0"/>
              </a:rPr>
              <a:t>for </a:t>
            </a:r>
            <a:r>
              <a:rPr lang="en-US" dirty="0" smtClean="0">
                <a:solidFill>
                  <a:srgbClr val="002060"/>
                </a:solidFill>
                <a:latin typeface="Arial" pitchFamily="34" charset="0"/>
                <a:ea typeface="Verdana" panose="020B0604030504040204" pitchFamily="34" charset="0"/>
                <a:cs typeface="Arial" pitchFamily="34" charset="0"/>
              </a:rPr>
              <a:t>SMEs</a:t>
            </a:r>
          </a:p>
        </p:txBody>
      </p:sp>
      <p:sp>
        <p:nvSpPr>
          <p:cNvPr id="4" name="Slide Number Placeholder 3"/>
          <p:cNvSpPr>
            <a:spLocks noGrp="1"/>
          </p:cNvSpPr>
          <p:nvPr>
            <p:ph type="sldNum" sz="quarter" idx="12"/>
          </p:nvPr>
        </p:nvSpPr>
        <p:spPr/>
        <p:txBody>
          <a:bodyPr/>
          <a:lstStyle/>
          <a:p>
            <a:fld id="{DADF99AF-8A99-4B6C-82CC-1411ACE0ECED}"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1556792"/>
            <a:ext cx="8280920" cy="5112568"/>
          </a:xfrm>
        </p:spPr>
        <p:txBody>
          <a:bodyPr>
            <a:normAutofit/>
          </a:bodyPr>
          <a:lstStyle/>
          <a:p>
            <a:pPr marL="517525" lvl="2" indent="-342900" algn="just">
              <a:spcBef>
                <a:spcPts val="600"/>
              </a:spcBef>
              <a:spcAft>
                <a:spcPts val="1800"/>
              </a:spcAft>
              <a:buFont typeface="Wingdings" pitchFamily="2" charset="2"/>
              <a:buChar char="§"/>
              <a:defRPr/>
            </a:pPr>
            <a:r>
              <a:rPr lang="en-US" dirty="0" smtClean="0">
                <a:solidFill>
                  <a:srgbClr val="002060"/>
                </a:solidFill>
                <a:latin typeface="Arial" pitchFamily="34" charset="0"/>
                <a:ea typeface="Verdana" panose="020B0604030504040204" pitchFamily="34" charset="0"/>
                <a:cs typeface="Arial" pitchFamily="34" charset="0"/>
              </a:rPr>
              <a:t>SMEs get access to finance at all for economically sound projects</a:t>
            </a:r>
          </a:p>
          <a:p>
            <a:pPr marL="517525" lvl="2" indent="-342900" algn="just">
              <a:spcBef>
                <a:spcPts val="600"/>
              </a:spcBef>
              <a:spcAft>
                <a:spcPts val="1800"/>
              </a:spcAft>
              <a:buFont typeface="Wingdings" pitchFamily="2" charset="2"/>
              <a:buChar char="§"/>
              <a:defRPr/>
            </a:pPr>
            <a:r>
              <a:rPr lang="en-US" dirty="0" smtClean="0">
                <a:solidFill>
                  <a:srgbClr val="002060"/>
                </a:solidFill>
                <a:latin typeface="Arial" pitchFamily="34" charset="0"/>
                <a:ea typeface="Verdana" panose="020B0604030504040204" pitchFamily="34" charset="0"/>
                <a:cs typeface="Arial" pitchFamily="34" charset="0"/>
              </a:rPr>
              <a:t>SMEs get access to finance at better conditions for economically sound projects</a:t>
            </a:r>
          </a:p>
          <a:p>
            <a:pPr marL="517525" lvl="2" indent="-342900" algn="just">
              <a:spcBef>
                <a:spcPts val="600"/>
              </a:spcBef>
              <a:spcAft>
                <a:spcPts val="1800"/>
              </a:spcAft>
              <a:buFont typeface="Wingdings" pitchFamily="2" charset="2"/>
              <a:buChar char="§"/>
              <a:defRPr/>
            </a:pPr>
            <a:r>
              <a:rPr lang="de-DE" dirty="0" smtClean="0">
                <a:solidFill>
                  <a:srgbClr val="002060"/>
                </a:solidFill>
                <a:latin typeface="Arial" pitchFamily="34" charset="0"/>
                <a:ea typeface="Verdana" panose="020B0604030504040204" pitchFamily="34" charset="0"/>
                <a:cs typeface="Arial" pitchFamily="34" charset="0"/>
              </a:rPr>
              <a:t>SMEs get additional expertise / support services – problem of asymmetric information gets addressed</a:t>
            </a:r>
          </a:p>
          <a:p>
            <a:pPr marL="517525" lvl="2" indent="-342900" algn="just">
              <a:spcBef>
                <a:spcPts val="600"/>
              </a:spcBef>
              <a:spcAft>
                <a:spcPts val="1800"/>
              </a:spcAft>
              <a:buFont typeface="Wingdings" pitchFamily="2" charset="2"/>
              <a:buChar char="§"/>
              <a:defRPr/>
            </a:pPr>
            <a:r>
              <a:rPr lang="de-DE" dirty="0" smtClean="0">
                <a:solidFill>
                  <a:srgbClr val="002060"/>
                </a:solidFill>
                <a:latin typeface="Arial" pitchFamily="34" charset="0"/>
                <a:ea typeface="Verdana" panose="020B0604030504040204" pitchFamily="34" charset="0"/>
                <a:cs typeface="Arial" pitchFamily="34" charset="0"/>
              </a:rPr>
              <a:t>Recognition of qualitative factors in risk analysis</a:t>
            </a:r>
          </a:p>
        </p:txBody>
      </p:sp>
      <p:sp>
        <p:nvSpPr>
          <p:cNvPr id="4" name="Slide Number Placeholder 3"/>
          <p:cNvSpPr>
            <a:spLocks noGrp="1"/>
          </p:cNvSpPr>
          <p:nvPr>
            <p:ph type="sldNum" sz="quarter" idx="12"/>
          </p:nvPr>
        </p:nvSpPr>
        <p:spPr/>
        <p:txBody>
          <a:bodyPr/>
          <a:lstStyle/>
          <a:p>
            <a:fld id="{DADF99AF-8A99-4B6C-82CC-1411ACE0ECED}" type="slidenum">
              <a:rPr lang="en-US" smtClean="0"/>
              <a:pPr/>
              <a:t>23</a:t>
            </a:fld>
            <a:endParaRPr lang="en-US" dirty="0"/>
          </a:p>
        </p:txBody>
      </p:sp>
      <p:sp>
        <p:nvSpPr>
          <p:cNvPr id="5" name="Title 1"/>
          <p:cNvSpPr txBox="1">
            <a:spLocks/>
          </p:cNvSpPr>
          <p:nvPr/>
        </p:nvSpPr>
        <p:spPr>
          <a:xfrm>
            <a:off x="901824" y="-99392"/>
            <a:ext cx="7774632" cy="1470025"/>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400" b="1" dirty="0" smtClean="0">
                <a:solidFill>
                  <a:schemeClr val="accent1">
                    <a:lumMod val="60000"/>
                    <a:lumOff val="40000"/>
                  </a:schemeClr>
                </a:solidFill>
                <a:latin typeface="Arial" pitchFamily="34" charset="0"/>
                <a:cs typeface="Arial" pitchFamily="34" charset="0"/>
              </a:rPr>
              <a:t>Major advantages of running a CGS: for SMEs (1)</a:t>
            </a:r>
            <a:endParaRPr kumimoji="0" lang="en-US" sz="2400" b="1" i="0" u="none" strike="noStrike" kern="1200" cap="none" spc="0" normalizeH="0" baseline="0" noProof="0" dirty="0" smtClean="0">
              <a:ln>
                <a:noFill/>
              </a:ln>
              <a:solidFill>
                <a:schemeClr val="accent1">
                  <a:lumMod val="60000"/>
                  <a:lumOff val="40000"/>
                </a:schemeClr>
              </a:solidFill>
              <a:effectLst/>
              <a:uLnTx/>
              <a:uFillTx/>
              <a:latin typeface="Arial" pitchFamily="34" charset="0"/>
              <a:ea typeface="+mn-ea"/>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1628800"/>
            <a:ext cx="8280920" cy="3528392"/>
          </a:xfrm>
        </p:spPr>
        <p:txBody>
          <a:bodyPr>
            <a:normAutofit/>
          </a:bodyPr>
          <a:lstStyle/>
          <a:p>
            <a:pPr marL="517525" lvl="2" indent="-342900" algn="just">
              <a:spcBef>
                <a:spcPts val="600"/>
              </a:spcBef>
              <a:spcAft>
                <a:spcPts val="1800"/>
              </a:spcAft>
              <a:buFont typeface="Wingdings" pitchFamily="2" charset="2"/>
              <a:buChar char="§"/>
              <a:defRPr/>
            </a:pPr>
            <a:r>
              <a:rPr lang="de-DE" dirty="0" smtClean="0">
                <a:solidFill>
                  <a:srgbClr val="002060"/>
                </a:solidFill>
                <a:latin typeface="Arial" pitchFamily="34" charset="0"/>
                <a:ea typeface="Verdana" panose="020B0604030504040204" pitchFamily="34" charset="0"/>
                <a:cs typeface="Arial" pitchFamily="34" charset="0"/>
              </a:rPr>
              <a:t>Geographic coverage of all SMEs: CGS work together with all banks in their region or country</a:t>
            </a:r>
          </a:p>
          <a:p>
            <a:pPr marL="517525" lvl="2" indent="-342900" algn="just">
              <a:spcBef>
                <a:spcPts val="600"/>
              </a:spcBef>
              <a:spcAft>
                <a:spcPts val="1800"/>
              </a:spcAft>
              <a:buFont typeface="Wingdings" pitchFamily="2" charset="2"/>
              <a:buChar char="§"/>
              <a:defRPr/>
            </a:pPr>
            <a:r>
              <a:rPr lang="de-DE" dirty="0" smtClean="0">
                <a:solidFill>
                  <a:srgbClr val="002060"/>
                </a:solidFill>
                <a:latin typeface="Arial" pitchFamily="34" charset="0"/>
                <a:ea typeface="Verdana" panose="020B0604030504040204" pitchFamily="34" charset="0"/>
                <a:cs typeface="Arial" pitchFamily="34" charset="0"/>
              </a:rPr>
              <a:t>Non-profit / self-sustainable orientation of guarantee institutions (= vast majority)</a:t>
            </a:r>
          </a:p>
          <a:p>
            <a:pPr marL="517525" lvl="2" indent="-342900" algn="just">
              <a:spcBef>
                <a:spcPts val="600"/>
              </a:spcBef>
              <a:spcAft>
                <a:spcPts val="1800"/>
              </a:spcAft>
              <a:buFont typeface="Wingdings" pitchFamily="2" charset="2"/>
              <a:buChar char="§"/>
              <a:defRPr/>
            </a:pPr>
            <a:r>
              <a:rPr lang="de-DE" dirty="0" smtClean="0">
                <a:solidFill>
                  <a:srgbClr val="002060"/>
                </a:solidFill>
                <a:latin typeface="Arial" pitchFamily="34" charset="0"/>
                <a:ea typeface="Verdana" panose="020B0604030504040204" pitchFamily="34" charset="0"/>
                <a:cs typeface="Arial" pitchFamily="34" charset="0"/>
              </a:rPr>
              <a:t>In mutual guarantee institutions SMEs participate in the management of the scheme</a:t>
            </a:r>
            <a:endParaRPr lang="en-US" dirty="0" smtClean="0">
              <a:solidFill>
                <a:srgbClr val="002060"/>
              </a:solidFill>
              <a:latin typeface="Arial" pitchFamily="34" charset="0"/>
              <a:ea typeface="Verdana" panose="020B0604030504040204" pitchFamily="34" charset="0"/>
              <a:cs typeface="Arial" pitchFamily="34" charset="0"/>
            </a:endParaRPr>
          </a:p>
        </p:txBody>
      </p:sp>
      <p:sp>
        <p:nvSpPr>
          <p:cNvPr id="4" name="Slide Number Placeholder 3"/>
          <p:cNvSpPr>
            <a:spLocks noGrp="1"/>
          </p:cNvSpPr>
          <p:nvPr>
            <p:ph type="sldNum" sz="quarter" idx="12"/>
          </p:nvPr>
        </p:nvSpPr>
        <p:spPr/>
        <p:txBody>
          <a:bodyPr/>
          <a:lstStyle/>
          <a:p>
            <a:fld id="{DADF99AF-8A99-4B6C-82CC-1411ACE0ECED}" type="slidenum">
              <a:rPr lang="en-US" smtClean="0"/>
              <a:pPr/>
              <a:t>24</a:t>
            </a:fld>
            <a:endParaRPr lang="en-US" dirty="0"/>
          </a:p>
        </p:txBody>
      </p:sp>
      <p:sp>
        <p:nvSpPr>
          <p:cNvPr id="5" name="Title 1"/>
          <p:cNvSpPr txBox="1">
            <a:spLocks/>
          </p:cNvSpPr>
          <p:nvPr/>
        </p:nvSpPr>
        <p:spPr>
          <a:xfrm>
            <a:off x="901824" y="-99392"/>
            <a:ext cx="7774632" cy="1470025"/>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400" b="1" dirty="0" smtClean="0">
                <a:solidFill>
                  <a:schemeClr val="accent1">
                    <a:lumMod val="60000"/>
                    <a:lumOff val="40000"/>
                  </a:schemeClr>
                </a:solidFill>
                <a:latin typeface="Arial" pitchFamily="34" charset="0"/>
                <a:cs typeface="Arial" pitchFamily="34" charset="0"/>
              </a:rPr>
              <a:t>Major advantages of running a CGS: for SMEs (2)</a:t>
            </a:r>
            <a:endParaRPr kumimoji="0" lang="en-US" sz="2400" b="1" i="0" u="none" strike="noStrike" kern="1200" cap="none" spc="0" normalizeH="0" baseline="0" noProof="0" dirty="0" smtClean="0">
              <a:ln>
                <a:noFill/>
              </a:ln>
              <a:solidFill>
                <a:schemeClr val="accent1">
                  <a:lumMod val="60000"/>
                  <a:lumOff val="40000"/>
                </a:schemeClr>
              </a:solidFill>
              <a:effectLst/>
              <a:uLnTx/>
              <a:uFillTx/>
              <a:latin typeface="Arial" pitchFamily="34" charset="0"/>
              <a:ea typeface="+mn-ea"/>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1700808"/>
            <a:ext cx="8280920" cy="4032448"/>
          </a:xfrm>
        </p:spPr>
        <p:txBody>
          <a:bodyPr>
            <a:normAutofit/>
          </a:bodyPr>
          <a:lstStyle/>
          <a:p>
            <a:pPr marL="517525" lvl="2" indent="-342900" algn="just">
              <a:spcBef>
                <a:spcPts val="600"/>
              </a:spcBef>
              <a:spcAft>
                <a:spcPts val="1800"/>
              </a:spcAft>
              <a:buFont typeface="Wingdings" pitchFamily="2" charset="2"/>
              <a:buChar char="§"/>
              <a:defRPr/>
            </a:pPr>
            <a:r>
              <a:rPr lang="en-US" dirty="0" smtClean="0">
                <a:solidFill>
                  <a:srgbClr val="002060"/>
                </a:solidFill>
                <a:latin typeface="Arial" pitchFamily="34" charset="0"/>
                <a:ea typeface="Verdana" panose="020B0604030504040204" pitchFamily="34" charset="0"/>
                <a:cs typeface="Arial" pitchFamily="34" charset="0"/>
              </a:rPr>
              <a:t>Reduction of bank’s risk exposure – market failure gets effectively addressed</a:t>
            </a:r>
          </a:p>
          <a:p>
            <a:pPr marL="517525" lvl="2" indent="-342900" algn="just">
              <a:spcBef>
                <a:spcPts val="600"/>
              </a:spcBef>
              <a:spcAft>
                <a:spcPts val="1800"/>
              </a:spcAft>
              <a:buFont typeface="Wingdings" pitchFamily="2" charset="2"/>
              <a:buChar char="§"/>
              <a:defRPr/>
            </a:pPr>
            <a:r>
              <a:rPr lang="de-DE" dirty="0" smtClean="0">
                <a:solidFill>
                  <a:srgbClr val="002060"/>
                </a:solidFill>
                <a:latin typeface="Arial" pitchFamily="34" charset="0"/>
                <a:ea typeface="Verdana" panose="020B0604030504040204" pitchFamily="34" charset="0"/>
                <a:cs typeface="Arial" pitchFamily="34" charset="0"/>
              </a:rPr>
              <a:t>Bank can increase lending activity</a:t>
            </a:r>
            <a:endParaRPr lang="en-US" dirty="0" smtClean="0">
              <a:solidFill>
                <a:srgbClr val="002060"/>
              </a:solidFill>
              <a:latin typeface="Arial" pitchFamily="34" charset="0"/>
              <a:ea typeface="Verdana" panose="020B0604030504040204" pitchFamily="34" charset="0"/>
              <a:cs typeface="Arial" pitchFamily="34" charset="0"/>
            </a:endParaRPr>
          </a:p>
          <a:p>
            <a:pPr marL="517525" lvl="2" indent="-342900" algn="just">
              <a:spcBef>
                <a:spcPts val="600"/>
              </a:spcBef>
              <a:spcAft>
                <a:spcPts val="1800"/>
              </a:spcAft>
              <a:buFont typeface="Wingdings" pitchFamily="2" charset="2"/>
              <a:buChar char="§"/>
              <a:defRPr/>
            </a:pPr>
            <a:r>
              <a:rPr lang="en-US" dirty="0" smtClean="0">
                <a:solidFill>
                  <a:srgbClr val="002060"/>
                </a:solidFill>
                <a:latin typeface="Arial" pitchFamily="34" charset="0"/>
                <a:ea typeface="Verdana" panose="020B0604030504040204" pitchFamily="34" charset="0"/>
                <a:cs typeface="Arial" pitchFamily="34" charset="0"/>
              </a:rPr>
              <a:t>Positive effect of guarantees on the capital requirements in many countries</a:t>
            </a:r>
          </a:p>
          <a:p>
            <a:pPr marL="517525" lvl="2" indent="-342900" algn="just">
              <a:spcBef>
                <a:spcPts val="600"/>
              </a:spcBef>
              <a:spcAft>
                <a:spcPts val="1800"/>
              </a:spcAft>
              <a:buFont typeface="Wingdings" pitchFamily="2" charset="2"/>
              <a:buChar char="§"/>
              <a:defRPr/>
            </a:pPr>
            <a:r>
              <a:rPr lang="en-US" dirty="0" smtClean="0">
                <a:solidFill>
                  <a:srgbClr val="002060"/>
                </a:solidFill>
                <a:latin typeface="Arial" pitchFamily="34" charset="0"/>
                <a:ea typeface="Verdana" panose="020B0604030504040204" pitchFamily="34" charset="0"/>
                <a:cs typeface="Arial" pitchFamily="34" charset="0"/>
              </a:rPr>
              <a:t>No competition between guarantee institution and bank</a:t>
            </a:r>
          </a:p>
          <a:p>
            <a:pPr marL="517525" lvl="2" indent="-342900" algn="just">
              <a:spcBef>
                <a:spcPts val="600"/>
              </a:spcBef>
              <a:spcAft>
                <a:spcPts val="1800"/>
              </a:spcAft>
              <a:buFont typeface="Wingdings" pitchFamily="2" charset="2"/>
              <a:buChar char="§"/>
              <a:defRPr/>
            </a:pPr>
            <a:r>
              <a:rPr lang="en-US" dirty="0" smtClean="0">
                <a:solidFill>
                  <a:srgbClr val="002060"/>
                </a:solidFill>
                <a:latin typeface="Arial" pitchFamily="34" charset="0"/>
                <a:ea typeface="Verdana" panose="020B0604030504040204" pitchFamily="34" charset="0"/>
                <a:cs typeface="Arial" pitchFamily="34" charset="0"/>
              </a:rPr>
              <a:t>High level of liquidity of guarantee in case of default</a:t>
            </a:r>
          </a:p>
        </p:txBody>
      </p:sp>
      <p:sp>
        <p:nvSpPr>
          <p:cNvPr id="4" name="Slide Number Placeholder 3"/>
          <p:cNvSpPr>
            <a:spLocks noGrp="1"/>
          </p:cNvSpPr>
          <p:nvPr>
            <p:ph type="sldNum" sz="quarter" idx="12"/>
          </p:nvPr>
        </p:nvSpPr>
        <p:spPr/>
        <p:txBody>
          <a:bodyPr/>
          <a:lstStyle/>
          <a:p>
            <a:fld id="{DADF99AF-8A99-4B6C-82CC-1411ACE0ECED}" type="slidenum">
              <a:rPr lang="en-US" smtClean="0"/>
              <a:pPr/>
              <a:t>25</a:t>
            </a:fld>
            <a:endParaRPr lang="en-US" dirty="0"/>
          </a:p>
        </p:txBody>
      </p:sp>
      <p:sp>
        <p:nvSpPr>
          <p:cNvPr id="5" name="Title 1"/>
          <p:cNvSpPr txBox="1">
            <a:spLocks/>
          </p:cNvSpPr>
          <p:nvPr/>
        </p:nvSpPr>
        <p:spPr>
          <a:xfrm>
            <a:off x="899592" y="44624"/>
            <a:ext cx="8674224" cy="1470025"/>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400" b="1" dirty="0" smtClean="0">
                <a:solidFill>
                  <a:schemeClr val="accent1">
                    <a:lumMod val="60000"/>
                    <a:lumOff val="40000"/>
                  </a:schemeClr>
                </a:solidFill>
                <a:latin typeface="Arial" pitchFamily="34" charset="0"/>
                <a:cs typeface="Arial" pitchFamily="34" charset="0"/>
              </a:rPr>
              <a:t>Major advantages of running a CGS: for banks</a:t>
            </a:r>
            <a:endParaRPr kumimoji="0" lang="en-US" sz="2400" b="1" i="0" u="none" strike="noStrike" kern="1200" cap="none" spc="0" normalizeH="0" baseline="0" noProof="0" dirty="0" smtClean="0">
              <a:ln>
                <a:noFill/>
              </a:ln>
              <a:solidFill>
                <a:schemeClr val="accent1">
                  <a:lumMod val="60000"/>
                  <a:lumOff val="40000"/>
                </a:schemeClr>
              </a:solidFill>
              <a:effectLst/>
              <a:uLnTx/>
              <a:uFillTx/>
              <a:latin typeface="Arial" pitchFamily="34" charset="0"/>
              <a:ea typeface="+mn-ea"/>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412776"/>
            <a:ext cx="8748464" cy="4968552"/>
          </a:xfrm>
        </p:spPr>
        <p:txBody>
          <a:bodyPr>
            <a:normAutofit/>
          </a:bodyPr>
          <a:lstStyle/>
          <a:p>
            <a:pPr marL="517525" lvl="2" indent="-342900" algn="just">
              <a:spcBef>
                <a:spcPts val="600"/>
              </a:spcBef>
              <a:spcAft>
                <a:spcPts val="1800"/>
              </a:spcAft>
              <a:buFont typeface="Wingdings" pitchFamily="2" charset="2"/>
              <a:buChar char="§"/>
              <a:defRPr/>
            </a:pPr>
            <a:r>
              <a:rPr lang="en-US" dirty="0" smtClean="0">
                <a:solidFill>
                  <a:srgbClr val="002060"/>
                </a:solidFill>
                <a:latin typeface="Arial" pitchFamily="34" charset="0"/>
                <a:ea typeface="Verdana" panose="020B0604030504040204" pitchFamily="34" charset="0"/>
                <a:cs typeface="Arial" pitchFamily="34" charset="0"/>
              </a:rPr>
              <a:t>Cost efficient due to risk sharing</a:t>
            </a:r>
          </a:p>
          <a:p>
            <a:pPr marL="517525" lvl="2" indent="-342900" algn="just">
              <a:spcBef>
                <a:spcPts val="600"/>
              </a:spcBef>
              <a:spcAft>
                <a:spcPts val="1800"/>
              </a:spcAft>
              <a:buFont typeface="Wingdings" pitchFamily="2" charset="2"/>
              <a:buChar char="§"/>
              <a:defRPr/>
            </a:pPr>
            <a:r>
              <a:rPr lang="en-US" dirty="0" smtClean="0">
                <a:solidFill>
                  <a:srgbClr val="002060"/>
                </a:solidFill>
                <a:latin typeface="Arial" pitchFamily="34" charset="0"/>
                <a:ea typeface="Verdana" panose="020B0604030504040204" pitchFamily="34" charset="0"/>
                <a:cs typeface="Arial" pitchFamily="34" charset="0"/>
              </a:rPr>
              <a:t>High leverage </a:t>
            </a:r>
            <a:r>
              <a:rPr lang="en-US" dirty="0" smtClean="0">
                <a:solidFill>
                  <a:srgbClr val="002060"/>
                </a:solidFill>
                <a:latin typeface="Arial" pitchFamily="34" charset="0"/>
                <a:ea typeface="Verdana" panose="020B0604030504040204" pitchFamily="34" charset="0"/>
                <a:cs typeface="Arial" pitchFamily="34" charset="0"/>
              </a:rPr>
              <a:t>effect (default compared to investment = 20)</a:t>
            </a:r>
            <a:endParaRPr lang="en-US" dirty="0" smtClean="0">
              <a:solidFill>
                <a:srgbClr val="002060"/>
              </a:solidFill>
              <a:latin typeface="Arial" pitchFamily="34" charset="0"/>
              <a:ea typeface="Verdana" panose="020B0604030504040204" pitchFamily="34" charset="0"/>
              <a:cs typeface="Arial" pitchFamily="34" charset="0"/>
            </a:endParaRPr>
          </a:p>
          <a:p>
            <a:pPr marL="517525" lvl="2" indent="-342900" algn="just">
              <a:spcBef>
                <a:spcPts val="600"/>
              </a:spcBef>
              <a:spcAft>
                <a:spcPts val="1800"/>
              </a:spcAft>
              <a:buFont typeface="Wingdings" pitchFamily="2" charset="2"/>
              <a:buChar char="§"/>
              <a:defRPr/>
            </a:pPr>
            <a:r>
              <a:rPr lang="en-US" dirty="0" smtClean="0">
                <a:solidFill>
                  <a:srgbClr val="002060"/>
                </a:solidFill>
                <a:latin typeface="Arial" pitchFamily="34" charset="0"/>
                <a:ea typeface="Verdana" panose="020B0604030504040204" pitchFamily="34" charset="0"/>
                <a:cs typeface="Arial" pitchFamily="34" charset="0"/>
              </a:rPr>
              <a:t>Costs are outweighed by benefits (= outcome of external studies of universities, consulting companies, etc. and of internal evaluation) = cost-effective method</a:t>
            </a:r>
          </a:p>
          <a:p>
            <a:pPr marL="517525" lvl="2" indent="-342900" algn="just">
              <a:spcBef>
                <a:spcPts val="600"/>
              </a:spcBef>
              <a:spcAft>
                <a:spcPts val="1800"/>
              </a:spcAft>
              <a:buFont typeface="Wingdings" pitchFamily="2" charset="2"/>
              <a:buChar char="§"/>
              <a:defRPr/>
            </a:pPr>
            <a:r>
              <a:rPr lang="en-US" dirty="0" smtClean="0">
                <a:solidFill>
                  <a:srgbClr val="002060"/>
                </a:solidFill>
                <a:latin typeface="Arial" pitchFamily="34" charset="0"/>
                <a:ea typeface="Verdana" panose="020B0604030504040204" pitchFamily="34" charset="0"/>
                <a:cs typeface="Arial" pitchFamily="34" charset="0"/>
              </a:rPr>
              <a:t>Efficient way to implement policy objectives e.g. public support for specific sectors </a:t>
            </a:r>
          </a:p>
          <a:p>
            <a:pPr marL="517525" lvl="2" indent="-342900" algn="just">
              <a:spcBef>
                <a:spcPts val="600"/>
              </a:spcBef>
              <a:spcAft>
                <a:spcPts val="1800"/>
              </a:spcAft>
              <a:buFont typeface="Wingdings" pitchFamily="2" charset="2"/>
              <a:buChar char="§"/>
              <a:defRPr/>
            </a:pPr>
            <a:r>
              <a:rPr lang="en-US" dirty="0" smtClean="0">
                <a:solidFill>
                  <a:srgbClr val="002060"/>
                </a:solidFill>
                <a:latin typeface="Arial" pitchFamily="34" charset="0"/>
                <a:ea typeface="Verdana" panose="020B0604030504040204" pitchFamily="34" charset="0"/>
                <a:cs typeface="Arial" pitchFamily="34" charset="0"/>
              </a:rPr>
              <a:t>In times of financial downturns CGSs can be a part of a counter-cyclical public policy toolkit to support lending to SMEs</a:t>
            </a:r>
          </a:p>
        </p:txBody>
      </p:sp>
      <p:sp>
        <p:nvSpPr>
          <p:cNvPr id="4" name="Slide Number Placeholder 3"/>
          <p:cNvSpPr>
            <a:spLocks noGrp="1"/>
          </p:cNvSpPr>
          <p:nvPr>
            <p:ph type="sldNum" sz="quarter" idx="12"/>
          </p:nvPr>
        </p:nvSpPr>
        <p:spPr/>
        <p:txBody>
          <a:bodyPr/>
          <a:lstStyle/>
          <a:p>
            <a:fld id="{DADF99AF-8A99-4B6C-82CC-1411ACE0ECED}" type="slidenum">
              <a:rPr lang="en-US" smtClean="0"/>
              <a:pPr/>
              <a:t>26</a:t>
            </a:fld>
            <a:endParaRPr lang="en-US" dirty="0"/>
          </a:p>
        </p:txBody>
      </p:sp>
      <p:sp>
        <p:nvSpPr>
          <p:cNvPr id="5" name="Title 1"/>
          <p:cNvSpPr txBox="1">
            <a:spLocks/>
          </p:cNvSpPr>
          <p:nvPr/>
        </p:nvSpPr>
        <p:spPr>
          <a:xfrm>
            <a:off x="251520" y="-57249"/>
            <a:ext cx="9144000" cy="1181993"/>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400" b="1" dirty="0" smtClean="0">
                <a:solidFill>
                  <a:schemeClr val="accent1">
                    <a:lumMod val="60000"/>
                    <a:lumOff val="40000"/>
                  </a:schemeClr>
                </a:solidFill>
                <a:latin typeface="Arial" pitchFamily="34" charset="0"/>
                <a:cs typeface="Arial" pitchFamily="34" charset="0"/>
              </a:rPr>
              <a:t>Major advantages of running a CGS: for public authorities</a:t>
            </a:r>
            <a:endParaRPr kumimoji="0" lang="en-US" sz="2400" b="1" i="0" u="none" strike="noStrike" kern="1200" cap="none" spc="0" normalizeH="0" baseline="0" noProof="0" dirty="0" smtClean="0">
              <a:ln>
                <a:noFill/>
              </a:ln>
              <a:solidFill>
                <a:schemeClr val="accent1">
                  <a:lumMod val="60000"/>
                  <a:lumOff val="40000"/>
                </a:schemeClr>
              </a:solidFill>
              <a:effectLst/>
              <a:uLnTx/>
              <a:uFillTx/>
              <a:latin typeface="Arial" pitchFamily="34" charset="0"/>
              <a:ea typeface="+mn-ea"/>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p:cNvGraphicFramePr>
          <p:nvPr/>
        </p:nvGraphicFramePr>
        <p:xfrm>
          <a:off x="467544" y="1412776"/>
          <a:ext cx="8426127" cy="4523457"/>
        </p:xfrm>
        <a:graphic>
          <a:graphicData uri="http://schemas.openxmlformats.org/presentationml/2006/ole">
            <p:oleObj spid="_x0000_s3074" name="Worksheet" r:id="rId4" imgW="7861229" imgH="4114800" progId="Excel.Sheet.8">
              <p:embed/>
            </p:oleObj>
          </a:graphicData>
        </a:graphic>
      </p:graphicFrame>
      <p:sp>
        <p:nvSpPr>
          <p:cNvPr id="1027" name="TextBox 2"/>
          <p:cNvSpPr txBox="1">
            <a:spLocks noChangeArrowheads="1"/>
          </p:cNvSpPr>
          <p:nvPr/>
        </p:nvSpPr>
        <p:spPr bwMode="auto">
          <a:xfrm rot="-2767515">
            <a:off x="1415403" y="5757863"/>
            <a:ext cx="792163" cy="369888"/>
          </a:xfrm>
          <a:prstGeom prst="rect">
            <a:avLst/>
          </a:prstGeom>
          <a:noFill/>
          <a:ln w="9525">
            <a:noFill/>
            <a:miter lim="800000"/>
            <a:headEnd/>
            <a:tailEnd/>
          </a:ln>
        </p:spPr>
        <p:txBody>
          <a:bodyPr>
            <a:spAutoFit/>
          </a:bodyPr>
          <a:lstStyle/>
          <a:p>
            <a:pPr algn="r" eaLnBrk="1" hangingPunct="1"/>
            <a:r>
              <a:rPr lang="de-AT" altLang="fr-FR" dirty="0">
                <a:solidFill>
                  <a:srgbClr val="002060"/>
                </a:solidFill>
                <a:latin typeface="Verdana" pitchFamily="34" charset="0"/>
              </a:rPr>
              <a:t>CIP</a:t>
            </a:r>
            <a:endParaRPr lang="en-GB" altLang="fr-FR" dirty="0">
              <a:solidFill>
                <a:srgbClr val="002060"/>
              </a:solidFill>
              <a:latin typeface="Verdana" pitchFamily="34" charset="0"/>
            </a:endParaRPr>
          </a:p>
        </p:txBody>
      </p:sp>
      <p:sp>
        <p:nvSpPr>
          <p:cNvPr id="6" name="TextBox 5"/>
          <p:cNvSpPr txBox="1"/>
          <p:nvPr/>
        </p:nvSpPr>
        <p:spPr>
          <a:xfrm rot="2506511">
            <a:off x="2095209" y="5395140"/>
            <a:ext cx="461665" cy="1603766"/>
          </a:xfrm>
          <a:prstGeom prst="rect">
            <a:avLst/>
          </a:prstGeom>
          <a:noFill/>
        </p:spPr>
        <p:txBody>
          <a:bodyPr vert="vert270">
            <a:spAutoFit/>
          </a:bodyPr>
          <a:lstStyle/>
          <a:p>
            <a:pPr algn="r" eaLnBrk="1" hangingPunct="1">
              <a:defRPr/>
            </a:pPr>
            <a:r>
              <a:rPr lang="de-AT" dirty="0">
                <a:solidFill>
                  <a:srgbClr val="002060"/>
                </a:solidFill>
                <a:latin typeface="Arial" charset="0"/>
                <a:cs typeface="Arial" charset="0"/>
              </a:rPr>
              <a:t>Intermediaries</a:t>
            </a:r>
            <a:endParaRPr lang="en-GB" dirty="0">
              <a:solidFill>
                <a:srgbClr val="002060"/>
              </a:solidFill>
              <a:latin typeface="Arial" charset="0"/>
              <a:cs typeface="Arial" charset="0"/>
            </a:endParaRPr>
          </a:p>
        </p:txBody>
      </p:sp>
      <p:sp>
        <p:nvSpPr>
          <p:cNvPr id="7" name="TextBox 6"/>
          <p:cNvSpPr txBox="1"/>
          <p:nvPr/>
        </p:nvSpPr>
        <p:spPr>
          <a:xfrm rot="2506511">
            <a:off x="3142239" y="5462727"/>
            <a:ext cx="461665" cy="1072083"/>
          </a:xfrm>
          <a:prstGeom prst="rect">
            <a:avLst/>
          </a:prstGeom>
          <a:noFill/>
        </p:spPr>
        <p:txBody>
          <a:bodyPr vert="vert270">
            <a:spAutoFit/>
          </a:bodyPr>
          <a:lstStyle/>
          <a:p>
            <a:pPr algn="r" eaLnBrk="1" hangingPunct="1">
              <a:defRPr/>
            </a:pPr>
            <a:r>
              <a:rPr lang="en-GB" dirty="0">
                <a:solidFill>
                  <a:srgbClr val="002060"/>
                </a:solidFill>
                <a:latin typeface="Arial" charset="0"/>
                <a:cs typeface="Arial" charset="0"/>
              </a:rPr>
              <a:t>Lenders</a:t>
            </a:r>
          </a:p>
        </p:txBody>
      </p:sp>
      <p:sp>
        <p:nvSpPr>
          <p:cNvPr id="8" name="TextBox 7"/>
          <p:cNvSpPr txBox="1"/>
          <p:nvPr/>
        </p:nvSpPr>
        <p:spPr>
          <a:xfrm rot="2506511">
            <a:off x="3934327" y="5462727"/>
            <a:ext cx="461665" cy="1072083"/>
          </a:xfrm>
          <a:prstGeom prst="rect">
            <a:avLst/>
          </a:prstGeom>
          <a:noFill/>
        </p:spPr>
        <p:txBody>
          <a:bodyPr vert="vert270">
            <a:spAutoFit/>
          </a:bodyPr>
          <a:lstStyle/>
          <a:p>
            <a:pPr algn="r" eaLnBrk="1" hangingPunct="1">
              <a:defRPr/>
            </a:pPr>
            <a:r>
              <a:rPr lang="de-AT" dirty="0">
                <a:solidFill>
                  <a:srgbClr val="002060"/>
                </a:solidFill>
                <a:latin typeface="Arial" charset="0"/>
                <a:cs typeface="Arial" charset="0"/>
              </a:rPr>
              <a:t>SMEs</a:t>
            </a:r>
            <a:endParaRPr lang="en-GB" dirty="0">
              <a:solidFill>
                <a:srgbClr val="002060"/>
              </a:solidFill>
              <a:latin typeface="Arial" charset="0"/>
              <a:cs typeface="Arial" charset="0"/>
            </a:endParaRPr>
          </a:p>
        </p:txBody>
      </p:sp>
      <p:graphicFrame>
        <p:nvGraphicFramePr>
          <p:cNvPr id="10" name="Content Placeholder 8"/>
          <p:cNvGraphicFramePr>
            <a:graphicFrameLocks noGrp="1"/>
          </p:cNvGraphicFramePr>
          <p:nvPr>
            <p:ph sz="half" idx="1"/>
          </p:nvPr>
        </p:nvGraphicFramePr>
        <p:xfrm>
          <a:off x="4644008" y="1844824"/>
          <a:ext cx="4392488" cy="187220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1" name="Rectangle 10"/>
          <p:cNvSpPr/>
          <p:nvPr/>
        </p:nvSpPr>
        <p:spPr>
          <a:xfrm>
            <a:off x="161925" y="188913"/>
            <a:ext cx="8964613" cy="1046162"/>
          </a:xfrm>
          <a:prstGeom prst="rect">
            <a:avLst/>
          </a:prstGeom>
        </p:spPr>
        <p:txBody>
          <a:bodyPr anchor="ctr">
            <a:normAutofit fontScale="97500"/>
          </a:bodyPr>
          <a:lstStyle/>
          <a:p>
            <a:pPr>
              <a:spcBef>
                <a:spcPct val="0"/>
              </a:spcBef>
              <a:defRPr/>
            </a:pPr>
            <a:r>
              <a:rPr lang="de-AT" sz="2400" b="1" dirty="0">
                <a:solidFill>
                  <a:schemeClr val="accent1">
                    <a:lumMod val="60000"/>
                    <a:lumOff val="40000"/>
                  </a:schemeClr>
                </a:solidFill>
                <a:latin typeface="Arial" pitchFamily="34" charset="0"/>
                <a:cs typeface="Arial" pitchFamily="34" charset="0"/>
              </a:rPr>
              <a:t>Result of risk sharing: High leverage </a:t>
            </a:r>
            <a:r>
              <a:rPr lang="de-AT" sz="2400" b="1" dirty="0" err="1">
                <a:solidFill>
                  <a:schemeClr val="accent1">
                    <a:lumMod val="60000"/>
                    <a:lumOff val="40000"/>
                  </a:schemeClr>
                </a:solidFill>
                <a:latin typeface="Arial" pitchFamily="34" charset="0"/>
                <a:cs typeface="Arial" pitchFamily="34" charset="0"/>
              </a:rPr>
              <a:t>effect</a:t>
            </a:r>
            <a:r>
              <a:rPr lang="de-AT" sz="2400" b="1" dirty="0">
                <a:solidFill>
                  <a:schemeClr val="accent1">
                    <a:lumMod val="60000"/>
                    <a:lumOff val="40000"/>
                  </a:schemeClr>
                </a:solidFill>
                <a:latin typeface="Arial" pitchFamily="34" charset="0"/>
                <a:cs typeface="Arial" pitchFamily="34" charset="0"/>
              </a:rPr>
              <a:t> </a:t>
            </a:r>
            <a:endParaRPr lang="de-AT" sz="2400" b="1" dirty="0" smtClean="0">
              <a:solidFill>
                <a:schemeClr val="accent1">
                  <a:lumMod val="60000"/>
                  <a:lumOff val="40000"/>
                </a:schemeClr>
              </a:solidFill>
              <a:latin typeface="Arial" pitchFamily="34" charset="0"/>
              <a:cs typeface="Arial" pitchFamily="34" charset="0"/>
            </a:endParaRPr>
          </a:p>
          <a:p>
            <a:pPr>
              <a:spcBef>
                <a:spcPct val="0"/>
              </a:spcBef>
              <a:defRPr/>
            </a:pPr>
            <a:r>
              <a:rPr lang="de-AT" sz="2400" b="1" dirty="0" err="1" smtClean="0">
                <a:solidFill>
                  <a:schemeClr val="accent1">
                    <a:lumMod val="60000"/>
                    <a:lumOff val="40000"/>
                  </a:schemeClr>
                </a:solidFill>
                <a:latin typeface="Arial" pitchFamily="34" charset="0"/>
                <a:cs typeface="Arial" pitchFamily="34" charset="0"/>
              </a:rPr>
              <a:t>Example</a:t>
            </a:r>
            <a:r>
              <a:rPr lang="de-AT" sz="2400" b="1" dirty="0" smtClean="0">
                <a:solidFill>
                  <a:schemeClr val="accent1">
                    <a:lumMod val="60000"/>
                    <a:lumOff val="40000"/>
                  </a:schemeClr>
                </a:solidFill>
                <a:latin typeface="Arial" pitchFamily="34" charset="0"/>
                <a:cs typeface="Arial" pitchFamily="34" charset="0"/>
              </a:rPr>
              <a:t>: CIP </a:t>
            </a:r>
            <a:r>
              <a:rPr lang="de-AT" sz="2400" b="1" dirty="0">
                <a:solidFill>
                  <a:schemeClr val="accent1">
                    <a:lumMod val="60000"/>
                    <a:lumOff val="40000"/>
                  </a:schemeClr>
                </a:solidFill>
                <a:latin typeface="Arial" pitchFamily="34" charset="0"/>
                <a:cs typeface="Arial" pitchFamily="34" charset="0"/>
              </a:rPr>
              <a:t>Programme (2007 to 2013) </a:t>
            </a:r>
            <a:endParaRPr lang="en-GB" sz="2400" b="1" dirty="0">
              <a:solidFill>
                <a:schemeClr val="accent1">
                  <a:lumMod val="60000"/>
                  <a:lumOff val="40000"/>
                </a:schemeClr>
              </a:solidFill>
              <a:latin typeface="Arial" pitchFamily="34" charset="0"/>
              <a:cs typeface="Arial" pitchFamily="34" charset="0"/>
            </a:endParaRPr>
          </a:p>
        </p:txBody>
      </p:sp>
      <p:sp>
        <p:nvSpPr>
          <p:cNvPr id="2" name="TextBox 1"/>
          <p:cNvSpPr txBox="1"/>
          <p:nvPr/>
        </p:nvSpPr>
        <p:spPr>
          <a:xfrm>
            <a:off x="1042988" y="2133600"/>
            <a:ext cx="2016125" cy="400050"/>
          </a:xfrm>
          <a:prstGeom prst="rect">
            <a:avLst/>
          </a:prstGeom>
          <a:noFill/>
        </p:spPr>
        <p:txBody>
          <a:bodyPr>
            <a:spAutoFit/>
          </a:bodyPr>
          <a:lstStyle/>
          <a:p>
            <a:pPr>
              <a:defRPr/>
            </a:pPr>
            <a:r>
              <a:rPr lang="fr-BE" sz="2000" b="1" dirty="0">
                <a:solidFill>
                  <a:schemeClr val="accent1">
                    <a:lumMod val="75000"/>
                  </a:schemeClr>
                </a:solidFill>
                <a:latin typeface="Arial" charset="0"/>
                <a:cs typeface="Arial" charset="0"/>
              </a:rPr>
              <a:t>LEVERAGE: 48,1x</a:t>
            </a:r>
            <a:endParaRPr lang="en-US" sz="2000" b="1" dirty="0">
              <a:solidFill>
                <a:schemeClr val="accent1">
                  <a:lumMod val="75000"/>
                </a:schemeClr>
              </a:solidFill>
              <a:latin typeface="Arial" charset="0"/>
              <a:cs typeface="Arial" charset="0"/>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2048" y="332656"/>
            <a:ext cx="7772400" cy="1470025"/>
          </a:xfrm>
        </p:spPr>
        <p:txBody>
          <a:bodyPr>
            <a:normAutofit/>
          </a:bodyPr>
          <a:lstStyle/>
          <a:p>
            <a:pPr algn="l"/>
            <a:r>
              <a:rPr lang="en-US" sz="4000" b="1" dirty="0" smtClean="0">
                <a:latin typeface="Arial" pitchFamily="34" charset="0"/>
                <a:cs typeface="Arial" pitchFamily="34" charset="0"/>
              </a:rPr>
              <a:t>Content:</a:t>
            </a:r>
            <a:endParaRPr lang="en-US" sz="4000"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DADF99AF-8A99-4B6C-82CC-1411ACE0ECED}" type="slidenum">
              <a:rPr lang="en-US" smtClean="0"/>
              <a:pPr/>
              <a:t>28</a:t>
            </a:fld>
            <a:endParaRPr lang="en-US" dirty="0"/>
          </a:p>
        </p:txBody>
      </p:sp>
      <p:sp>
        <p:nvSpPr>
          <p:cNvPr id="5" name="Title 1"/>
          <p:cNvSpPr txBox="1">
            <a:spLocks/>
          </p:cNvSpPr>
          <p:nvPr/>
        </p:nvSpPr>
        <p:spPr>
          <a:xfrm>
            <a:off x="395536" y="1844824"/>
            <a:ext cx="8424936" cy="3312368"/>
          </a:xfrm>
          <a:prstGeom prst="rect">
            <a:avLst/>
          </a:prstGeom>
        </p:spPr>
        <p:txBody>
          <a:bodyPr vert="horz" lIns="91440" tIns="45720" rIns="91440" bIns="45720" rtlCol="0" anchor="ctr">
            <a:normAutofit fontScale="25000" lnSpcReduction="20000"/>
          </a:bodyPr>
          <a:lstStyle/>
          <a:p>
            <a:pPr marL="742950" marR="0" lvl="0" indent="-742950" algn="l" defTabSz="914400" rtl="0" eaLnBrk="1" fontAlgn="auto" latinLnBrk="0" hangingPunct="1">
              <a:lnSpc>
                <a:spcPct val="170000"/>
              </a:lnSpc>
              <a:spcBef>
                <a:spcPts val="1200"/>
              </a:spcBef>
              <a:spcAft>
                <a:spcPts val="1200"/>
              </a:spcAft>
              <a:buClrTx/>
              <a:buSzTx/>
              <a:buFont typeface="+mj-lt"/>
              <a:buAutoNum type="arabicPeriod"/>
              <a:tabLst/>
              <a:defRPr/>
            </a:pPr>
            <a:r>
              <a:rPr kumimoji="0" lang="en-US" sz="1280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Introduction: AECM and its members</a:t>
            </a:r>
          </a:p>
          <a:p>
            <a:pPr marL="742950" marR="0" lvl="0" indent="-742950" algn="l" defTabSz="914400" rtl="0" eaLnBrk="1" fontAlgn="auto" latinLnBrk="0" hangingPunct="1">
              <a:lnSpc>
                <a:spcPct val="120000"/>
              </a:lnSpc>
              <a:spcBef>
                <a:spcPts val="1200"/>
              </a:spcBef>
              <a:spcAft>
                <a:spcPts val="1200"/>
              </a:spcAft>
              <a:buClrTx/>
              <a:buSzTx/>
              <a:buFont typeface="+mj-lt"/>
              <a:buAutoNum type="arabicPeriod"/>
              <a:tabLst/>
              <a:defRPr/>
            </a:pPr>
            <a:r>
              <a:rPr lang="en-US" sz="12800" dirty="0" smtClean="0">
                <a:latin typeface="Arial" pitchFamily="34" charset="0"/>
                <a:ea typeface="+mj-ea"/>
                <a:cs typeface="Arial" pitchFamily="34" charset="0"/>
              </a:rPr>
              <a:t>Rationale for running a Credit Guarantee Scheme (CGS)</a:t>
            </a:r>
          </a:p>
          <a:p>
            <a:pPr marL="742950" marR="0" lvl="0" indent="-742950" algn="l" defTabSz="914400" rtl="0" eaLnBrk="1" fontAlgn="auto" latinLnBrk="0" hangingPunct="1">
              <a:lnSpc>
                <a:spcPct val="120000"/>
              </a:lnSpc>
              <a:spcBef>
                <a:spcPts val="1200"/>
              </a:spcBef>
              <a:spcAft>
                <a:spcPts val="1200"/>
              </a:spcAft>
              <a:buClrTx/>
              <a:buSzTx/>
              <a:buFont typeface="+mj-lt"/>
              <a:buAutoNum type="arabicPeriod"/>
              <a:tabLst/>
              <a:defRPr/>
            </a:pPr>
            <a:r>
              <a:rPr lang="en-US" sz="12800" b="1" i="1" dirty="0" smtClean="0">
                <a:latin typeface="Arial" pitchFamily="34" charset="0"/>
                <a:ea typeface="+mj-ea"/>
                <a:cs typeface="Arial" pitchFamily="34" charset="0"/>
              </a:rPr>
              <a:t>Use of EU Financial Instruments</a:t>
            </a:r>
            <a:endParaRPr kumimoji="0" lang="en-US" sz="12800" b="1" i="1" u="none" strike="noStrike" kern="1200" cap="none" spc="0" normalizeH="0" noProof="0" dirty="0" smtClean="0">
              <a:ln>
                <a:noFill/>
              </a:ln>
              <a:solidFill>
                <a:schemeClr val="tx1"/>
              </a:solidFill>
              <a:effectLst/>
              <a:uLnTx/>
              <a:uFillTx/>
              <a:latin typeface="Arial" pitchFamily="34" charset="0"/>
              <a:ea typeface="+mj-ea"/>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412776"/>
            <a:ext cx="8748464" cy="4968552"/>
          </a:xfrm>
        </p:spPr>
        <p:txBody>
          <a:bodyPr>
            <a:normAutofit/>
          </a:bodyPr>
          <a:lstStyle/>
          <a:p>
            <a:pPr marL="517525" lvl="2" indent="-342900" algn="just">
              <a:spcBef>
                <a:spcPts val="600"/>
              </a:spcBef>
              <a:spcAft>
                <a:spcPts val="1800"/>
              </a:spcAft>
              <a:buFont typeface="Wingdings" pitchFamily="2" charset="2"/>
              <a:buChar char="§"/>
              <a:defRPr/>
            </a:pPr>
            <a:r>
              <a:rPr lang="en-GB" dirty="0" smtClean="0">
                <a:solidFill>
                  <a:srgbClr val="002060"/>
                </a:solidFill>
                <a:latin typeface="Arial" pitchFamily="34" charset="0"/>
                <a:ea typeface="Verdana" panose="020B0604030504040204" pitchFamily="34" charset="0"/>
                <a:cs typeface="Arial" pitchFamily="34" charset="0"/>
              </a:rPr>
              <a:t>Since 12 December 1998</a:t>
            </a:r>
          </a:p>
          <a:p>
            <a:pPr marL="517525" lvl="2" indent="-342900" algn="just">
              <a:spcBef>
                <a:spcPts val="600"/>
              </a:spcBef>
              <a:spcAft>
                <a:spcPts val="1800"/>
              </a:spcAft>
              <a:buFont typeface="Wingdings" pitchFamily="2" charset="2"/>
              <a:buChar char="§"/>
              <a:defRPr/>
            </a:pPr>
            <a:r>
              <a:rPr lang="en-GB" dirty="0" smtClean="0">
                <a:solidFill>
                  <a:srgbClr val="002060"/>
                </a:solidFill>
                <a:latin typeface="Arial" pitchFamily="34" charset="0"/>
                <a:ea typeface="Verdana" panose="020B0604030504040204" pitchFamily="34" charset="0"/>
                <a:cs typeface="Arial" pitchFamily="34" charset="0"/>
              </a:rPr>
              <a:t>SME Guarantee Facility under CIP: 54% of transactions signed by AECM’s members</a:t>
            </a:r>
          </a:p>
          <a:p>
            <a:pPr marL="517525" lvl="2" indent="-342900" algn="just">
              <a:spcBef>
                <a:spcPts val="600"/>
              </a:spcBef>
              <a:spcAft>
                <a:spcPts val="1800"/>
              </a:spcAft>
              <a:buFont typeface="Wingdings" pitchFamily="2" charset="2"/>
              <a:buChar char="§"/>
              <a:defRPr/>
            </a:pPr>
            <a:r>
              <a:rPr lang="en-GB" dirty="0" smtClean="0">
                <a:solidFill>
                  <a:srgbClr val="002060"/>
                </a:solidFill>
                <a:latin typeface="Arial" pitchFamily="34" charset="0"/>
                <a:ea typeface="Verdana" panose="020B0604030504040204" pitchFamily="34" charset="0"/>
                <a:cs typeface="Arial" pitchFamily="34" charset="0"/>
              </a:rPr>
              <a:t>Commitments signed: 18% under </a:t>
            </a:r>
            <a:r>
              <a:rPr lang="en-GB" dirty="0" err="1" smtClean="0">
                <a:solidFill>
                  <a:srgbClr val="002060"/>
                </a:solidFill>
                <a:latin typeface="Arial" pitchFamily="34" charset="0"/>
                <a:ea typeface="Verdana" panose="020B0604030504040204" pitchFamily="34" charset="0"/>
                <a:cs typeface="Arial" pitchFamily="34" charset="0"/>
              </a:rPr>
              <a:t>InnovFin</a:t>
            </a:r>
            <a:r>
              <a:rPr lang="en-GB" dirty="0" smtClean="0">
                <a:solidFill>
                  <a:srgbClr val="002060"/>
                </a:solidFill>
                <a:latin typeface="Arial" pitchFamily="34" charset="0"/>
                <a:ea typeface="Verdana" panose="020B0604030504040204" pitchFamily="34" charset="0"/>
                <a:cs typeface="Arial" pitchFamily="34" charset="0"/>
              </a:rPr>
              <a:t> and 37% under COSME</a:t>
            </a:r>
          </a:p>
        </p:txBody>
      </p:sp>
      <p:sp>
        <p:nvSpPr>
          <p:cNvPr id="4" name="Slide Number Placeholder 3"/>
          <p:cNvSpPr>
            <a:spLocks noGrp="1"/>
          </p:cNvSpPr>
          <p:nvPr>
            <p:ph type="sldNum" sz="quarter" idx="12"/>
          </p:nvPr>
        </p:nvSpPr>
        <p:spPr/>
        <p:txBody>
          <a:bodyPr/>
          <a:lstStyle/>
          <a:p>
            <a:fld id="{DADF99AF-8A99-4B6C-82CC-1411ACE0ECED}" type="slidenum">
              <a:rPr lang="en-US" smtClean="0"/>
              <a:pPr/>
              <a:t>29</a:t>
            </a:fld>
            <a:endParaRPr lang="en-US" dirty="0"/>
          </a:p>
        </p:txBody>
      </p:sp>
      <p:sp>
        <p:nvSpPr>
          <p:cNvPr id="5" name="Title 1"/>
          <p:cNvSpPr txBox="1">
            <a:spLocks/>
          </p:cNvSpPr>
          <p:nvPr/>
        </p:nvSpPr>
        <p:spPr>
          <a:xfrm>
            <a:off x="251520" y="-57249"/>
            <a:ext cx="9144000" cy="1181993"/>
          </a:xfrm>
          <a:prstGeom prst="rect">
            <a:avLst/>
          </a:prstGeom>
        </p:spPr>
        <p:txBody>
          <a:bodyPr vert="horz" lIns="91440" tIns="45720" rIns="91440" bIns="45720" rtlCol="0" anchor="ctr">
            <a:normAutofit/>
          </a:bodyPr>
          <a:lstStyle/>
          <a:p>
            <a:pPr lvl="0">
              <a:spcBef>
                <a:spcPct val="0"/>
              </a:spcBef>
              <a:defRPr/>
            </a:pPr>
            <a:r>
              <a:rPr lang="en-US" sz="2400" b="1" dirty="0" smtClean="0">
                <a:solidFill>
                  <a:schemeClr val="accent1">
                    <a:lumMod val="60000"/>
                    <a:lumOff val="40000"/>
                  </a:schemeClr>
                </a:solidFill>
                <a:latin typeface="Arial" pitchFamily="34" charset="0"/>
                <a:cs typeface="Arial" pitchFamily="34" charset="0"/>
              </a:rPr>
              <a:t>Relationship </a:t>
            </a:r>
            <a:r>
              <a:rPr lang="en-US" sz="2400" b="1" dirty="0" smtClean="0">
                <a:solidFill>
                  <a:schemeClr val="accent1">
                    <a:lumMod val="60000"/>
                    <a:lumOff val="40000"/>
                  </a:schemeClr>
                </a:solidFill>
                <a:latin typeface="Arial" pitchFamily="34" charset="0"/>
                <a:cs typeface="Arial" pitchFamily="34" charset="0"/>
              </a:rPr>
              <a:t>AECM - EIF</a:t>
            </a:r>
            <a:endParaRPr kumimoji="0" lang="en-US" sz="2400" b="1" i="0" u="none" strike="noStrike" kern="1200" cap="none" spc="0" normalizeH="0" baseline="0" noProof="0" dirty="0" smtClean="0">
              <a:ln>
                <a:noFill/>
              </a:ln>
              <a:solidFill>
                <a:schemeClr val="accent1">
                  <a:lumMod val="60000"/>
                  <a:lumOff val="40000"/>
                </a:schemeClr>
              </a:solidFill>
              <a:effectLst/>
              <a:uLnTx/>
              <a:uFillTx/>
              <a:latin typeface="Arial" pitchFamily="34" charset="0"/>
              <a:ea typeface="+mn-ea"/>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2048" y="332656"/>
            <a:ext cx="7772400" cy="1470025"/>
          </a:xfrm>
        </p:spPr>
        <p:txBody>
          <a:bodyPr>
            <a:normAutofit/>
          </a:bodyPr>
          <a:lstStyle/>
          <a:p>
            <a:pPr algn="l"/>
            <a:r>
              <a:rPr lang="en-US" sz="4000" b="1" dirty="0" smtClean="0">
                <a:latin typeface="Arial" pitchFamily="34" charset="0"/>
                <a:cs typeface="Arial" pitchFamily="34" charset="0"/>
              </a:rPr>
              <a:t>Content:</a:t>
            </a:r>
            <a:endParaRPr lang="en-US" sz="4000"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DADF99AF-8A99-4B6C-82CC-1411ACE0ECED}" type="slidenum">
              <a:rPr lang="en-US" smtClean="0"/>
              <a:pPr/>
              <a:t>3</a:t>
            </a:fld>
            <a:endParaRPr lang="en-US" dirty="0"/>
          </a:p>
        </p:txBody>
      </p:sp>
      <p:sp>
        <p:nvSpPr>
          <p:cNvPr id="5" name="Title 1"/>
          <p:cNvSpPr txBox="1">
            <a:spLocks/>
          </p:cNvSpPr>
          <p:nvPr/>
        </p:nvSpPr>
        <p:spPr>
          <a:xfrm>
            <a:off x="395536" y="1844824"/>
            <a:ext cx="8424936" cy="3312368"/>
          </a:xfrm>
          <a:prstGeom prst="rect">
            <a:avLst/>
          </a:prstGeom>
        </p:spPr>
        <p:txBody>
          <a:bodyPr vert="horz" lIns="91440" tIns="45720" rIns="91440" bIns="45720" rtlCol="0" anchor="ctr">
            <a:normAutofit fontScale="25000" lnSpcReduction="20000"/>
          </a:bodyPr>
          <a:lstStyle/>
          <a:p>
            <a:pPr marL="742950" marR="0" lvl="0" indent="-742950" algn="l" defTabSz="914400" rtl="0" eaLnBrk="1" fontAlgn="auto" latinLnBrk="0" hangingPunct="1">
              <a:lnSpc>
                <a:spcPct val="170000"/>
              </a:lnSpc>
              <a:spcBef>
                <a:spcPts val="1200"/>
              </a:spcBef>
              <a:spcAft>
                <a:spcPts val="1200"/>
              </a:spcAft>
              <a:buClrTx/>
              <a:buSzTx/>
              <a:buFont typeface="+mj-lt"/>
              <a:buAutoNum type="arabicPeriod"/>
              <a:tabLst/>
              <a:defRPr/>
            </a:pPr>
            <a:r>
              <a:rPr kumimoji="0" lang="en-US" sz="12800" b="1" i="1"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Introduction: AECM and its members</a:t>
            </a:r>
          </a:p>
          <a:p>
            <a:pPr marL="742950" marR="0" lvl="0" indent="-742950" algn="l" defTabSz="914400" rtl="0" eaLnBrk="1" fontAlgn="auto" latinLnBrk="0" hangingPunct="1">
              <a:lnSpc>
                <a:spcPct val="120000"/>
              </a:lnSpc>
              <a:spcBef>
                <a:spcPts val="1200"/>
              </a:spcBef>
              <a:spcAft>
                <a:spcPts val="1200"/>
              </a:spcAft>
              <a:buClrTx/>
              <a:buSzTx/>
              <a:buFont typeface="+mj-lt"/>
              <a:buAutoNum type="arabicPeriod"/>
              <a:tabLst/>
              <a:defRPr/>
            </a:pPr>
            <a:r>
              <a:rPr kumimoji="0" lang="en-US" sz="1280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Rationale for running a Credit Guarantee Scheme (CGS)</a:t>
            </a:r>
          </a:p>
          <a:p>
            <a:pPr marL="742950" indent="-742950">
              <a:lnSpc>
                <a:spcPct val="120000"/>
              </a:lnSpc>
              <a:spcBef>
                <a:spcPts val="1200"/>
              </a:spcBef>
              <a:spcAft>
                <a:spcPts val="1200"/>
              </a:spcAft>
              <a:buFont typeface="+mj-lt"/>
              <a:buAutoNum type="arabicPeriod"/>
              <a:defRPr/>
            </a:pPr>
            <a:r>
              <a:rPr lang="en-US" sz="12800" dirty="0" smtClean="0">
                <a:latin typeface="Arial" pitchFamily="34" charset="0"/>
                <a:cs typeface="Arial" pitchFamily="34" charset="0"/>
              </a:rPr>
              <a:t>Use of EU Financial </a:t>
            </a:r>
            <a:r>
              <a:rPr lang="en-US" sz="12800" dirty="0" smtClean="0">
                <a:latin typeface="Arial" pitchFamily="34" charset="0"/>
                <a:cs typeface="Arial" pitchFamily="34" charset="0"/>
              </a:rPr>
              <a:t>Instruments</a:t>
            </a:r>
            <a:endParaRPr lang="en-US" sz="12800" dirty="0" smtClean="0">
              <a:latin typeface="Arial" pitchFamily="34" charset="0"/>
              <a:cs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1340768"/>
            <a:ext cx="8208912" cy="4968552"/>
          </a:xfrm>
        </p:spPr>
        <p:txBody>
          <a:bodyPr>
            <a:normAutofit/>
          </a:bodyPr>
          <a:lstStyle/>
          <a:p>
            <a:pPr marL="517525" lvl="2" indent="-342900" algn="just">
              <a:spcBef>
                <a:spcPts val="600"/>
              </a:spcBef>
              <a:spcAft>
                <a:spcPts val="1800"/>
              </a:spcAft>
              <a:buFont typeface="Wingdings" pitchFamily="2" charset="2"/>
              <a:buChar char="§"/>
              <a:defRPr/>
            </a:pPr>
            <a:r>
              <a:rPr lang="en-GB" dirty="0" smtClean="0">
                <a:solidFill>
                  <a:srgbClr val="002060"/>
                </a:solidFill>
                <a:latin typeface="Arial" pitchFamily="34" charset="0"/>
                <a:ea typeface="Verdana" panose="020B0604030504040204" pitchFamily="34" charset="0"/>
                <a:cs typeface="Arial" pitchFamily="34" charset="0"/>
              </a:rPr>
              <a:t>12/05/15</a:t>
            </a:r>
            <a:r>
              <a:rPr lang="en-GB" dirty="0" smtClean="0">
                <a:solidFill>
                  <a:srgbClr val="002060"/>
                </a:solidFill>
                <a:latin typeface="Arial" pitchFamily="34" charset="0"/>
                <a:ea typeface="Verdana" panose="020B0604030504040204" pitchFamily="34" charset="0"/>
                <a:cs typeface="Arial" pitchFamily="34" charset="0"/>
              </a:rPr>
              <a:t>: EIF and </a:t>
            </a:r>
            <a:r>
              <a:rPr lang="en-GB" dirty="0" err="1" smtClean="0">
                <a:solidFill>
                  <a:srgbClr val="002060"/>
                </a:solidFill>
                <a:latin typeface="Arial" pitchFamily="34" charset="0"/>
                <a:ea typeface="Verdana" panose="020B0604030504040204" pitchFamily="34" charset="0"/>
                <a:cs typeface="Arial" pitchFamily="34" charset="0"/>
              </a:rPr>
              <a:t>Bpifrance</a:t>
            </a:r>
            <a:r>
              <a:rPr lang="en-GB" dirty="0" smtClean="0">
                <a:solidFill>
                  <a:srgbClr val="002060"/>
                </a:solidFill>
                <a:latin typeface="Arial" pitchFamily="34" charset="0"/>
                <a:ea typeface="Verdana" panose="020B0604030504040204" pitchFamily="34" charset="0"/>
                <a:cs typeface="Arial" pitchFamily="34" charset="0"/>
              </a:rPr>
              <a:t> sign first transaction benefitting from an EU guarantee under EFSI (= counter-guarantee under </a:t>
            </a:r>
            <a:r>
              <a:rPr lang="en-GB" dirty="0" err="1" smtClean="0">
                <a:solidFill>
                  <a:srgbClr val="002060"/>
                </a:solidFill>
                <a:latin typeface="Arial" pitchFamily="34" charset="0"/>
                <a:ea typeface="Verdana" panose="020B0604030504040204" pitchFamily="34" charset="0"/>
                <a:cs typeface="Arial" pitchFamily="34" charset="0"/>
              </a:rPr>
              <a:t>InnovFin</a:t>
            </a:r>
            <a:r>
              <a:rPr lang="en-GB" dirty="0" smtClean="0">
                <a:solidFill>
                  <a:srgbClr val="002060"/>
                </a:solidFill>
                <a:latin typeface="Arial" pitchFamily="34" charset="0"/>
                <a:ea typeface="Verdana" panose="020B0604030504040204" pitchFamily="34" charset="0"/>
                <a:cs typeface="Arial" pitchFamily="34" charset="0"/>
              </a:rPr>
              <a:t>)</a:t>
            </a:r>
          </a:p>
          <a:p>
            <a:pPr marL="517525" lvl="2" indent="-342900" algn="just">
              <a:spcBef>
                <a:spcPts val="600"/>
              </a:spcBef>
              <a:spcAft>
                <a:spcPts val="1800"/>
              </a:spcAft>
              <a:buFont typeface="Wingdings" pitchFamily="2" charset="2"/>
              <a:buChar char="§"/>
              <a:defRPr/>
            </a:pPr>
            <a:r>
              <a:rPr lang="en-GB" dirty="0" smtClean="0">
                <a:solidFill>
                  <a:srgbClr val="002060"/>
                </a:solidFill>
                <a:latin typeface="Arial" pitchFamily="34" charset="0"/>
                <a:ea typeface="Verdana" panose="020B0604030504040204" pitchFamily="34" charset="0"/>
                <a:cs typeface="Arial" pitchFamily="34" charset="0"/>
              </a:rPr>
              <a:t>29/07/15: EIF and BGK sign first COSME transaction benefitting from the support of the European Fund for Strategic Investments (EFSI) </a:t>
            </a:r>
          </a:p>
        </p:txBody>
      </p:sp>
      <p:sp>
        <p:nvSpPr>
          <p:cNvPr id="4" name="Slide Number Placeholder 3"/>
          <p:cNvSpPr>
            <a:spLocks noGrp="1"/>
          </p:cNvSpPr>
          <p:nvPr>
            <p:ph type="sldNum" sz="quarter" idx="12"/>
          </p:nvPr>
        </p:nvSpPr>
        <p:spPr/>
        <p:txBody>
          <a:bodyPr/>
          <a:lstStyle/>
          <a:p>
            <a:fld id="{DADF99AF-8A99-4B6C-82CC-1411ACE0ECED}" type="slidenum">
              <a:rPr lang="en-US" smtClean="0"/>
              <a:pPr/>
              <a:t>30</a:t>
            </a:fld>
            <a:endParaRPr lang="en-US" dirty="0"/>
          </a:p>
        </p:txBody>
      </p:sp>
      <p:sp>
        <p:nvSpPr>
          <p:cNvPr id="5" name="Title 1"/>
          <p:cNvSpPr txBox="1">
            <a:spLocks/>
          </p:cNvSpPr>
          <p:nvPr/>
        </p:nvSpPr>
        <p:spPr>
          <a:xfrm>
            <a:off x="251520" y="-57249"/>
            <a:ext cx="9144000" cy="1181993"/>
          </a:xfrm>
          <a:prstGeom prst="rect">
            <a:avLst/>
          </a:prstGeom>
        </p:spPr>
        <p:txBody>
          <a:bodyPr vert="horz" lIns="91440" tIns="45720" rIns="91440" bIns="45720" rtlCol="0" anchor="ctr">
            <a:normAutofit/>
          </a:bodyPr>
          <a:lstStyle/>
          <a:p>
            <a:pPr>
              <a:spcBef>
                <a:spcPct val="0"/>
              </a:spcBef>
              <a:defRPr/>
            </a:pPr>
            <a:r>
              <a:rPr lang="en-US" sz="2400" b="1" dirty="0" smtClean="0">
                <a:solidFill>
                  <a:schemeClr val="accent1">
                    <a:lumMod val="60000"/>
                    <a:lumOff val="40000"/>
                  </a:schemeClr>
                </a:solidFill>
                <a:latin typeface="Arial" pitchFamily="34" charset="0"/>
                <a:cs typeface="Arial" pitchFamily="34" charset="0"/>
              </a:rPr>
              <a:t>AECM’s members and </a:t>
            </a:r>
            <a:r>
              <a:rPr lang="en-US" sz="2400" b="1" dirty="0" smtClean="0">
                <a:solidFill>
                  <a:schemeClr val="accent1">
                    <a:lumMod val="60000"/>
                    <a:lumOff val="40000"/>
                  </a:schemeClr>
                </a:solidFill>
                <a:latin typeface="Arial" pitchFamily="34" charset="0"/>
                <a:cs typeface="Arial" pitchFamily="34" charset="0"/>
              </a:rPr>
              <a:t>EFSI</a:t>
            </a:r>
            <a:endParaRPr lang="en-US" sz="2400" b="1" dirty="0" smtClean="0">
              <a:solidFill>
                <a:schemeClr val="accent1">
                  <a:lumMod val="60000"/>
                  <a:lumOff val="40000"/>
                </a:schemeClr>
              </a:solidFill>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1340768"/>
            <a:ext cx="8208912" cy="4968552"/>
          </a:xfrm>
        </p:spPr>
        <p:txBody>
          <a:bodyPr>
            <a:normAutofit/>
          </a:bodyPr>
          <a:lstStyle/>
          <a:p>
            <a:pPr marL="517525" lvl="2" indent="-342900" algn="just">
              <a:spcBef>
                <a:spcPts val="600"/>
              </a:spcBef>
              <a:spcAft>
                <a:spcPts val="1800"/>
              </a:spcAft>
              <a:buFont typeface="Wingdings" pitchFamily="2" charset="2"/>
              <a:buChar char="§"/>
              <a:defRPr/>
            </a:pPr>
            <a:r>
              <a:rPr lang="en-US" dirty="0" smtClean="0">
                <a:solidFill>
                  <a:srgbClr val="002060"/>
                </a:solidFill>
                <a:latin typeface="Arial" pitchFamily="34" charset="0"/>
                <a:ea typeface="Verdana" panose="020B0604030504040204" pitchFamily="34" charset="0"/>
                <a:cs typeface="Arial" pitchFamily="34" charset="0"/>
              </a:rPr>
              <a:t>Transparent procedure</a:t>
            </a:r>
          </a:p>
          <a:p>
            <a:pPr marL="517525" lvl="2" indent="-342900" algn="just">
              <a:spcBef>
                <a:spcPts val="600"/>
              </a:spcBef>
              <a:spcAft>
                <a:spcPts val="1800"/>
              </a:spcAft>
              <a:buFont typeface="Wingdings" pitchFamily="2" charset="2"/>
              <a:buChar char="§"/>
              <a:defRPr/>
            </a:pPr>
            <a:r>
              <a:rPr lang="en-US" dirty="0" smtClean="0">
                <a:solidFill>
                  <a:srgbClr val="002060"/>
                </a:solidFill>
                <a:latin typeface="Arial" pitchFamily="34" charset="0"/>
                <a:ea typeface="Verdana" panose="020B0604030504040204" pitchFamily="34" charset="0"/>
                <a:cs typeface="Arial" pitchFamily="34" charset="0"/>
              </a:rPr>
              <a:t>Result driven negotiations</a:t>
            </a:r>
          </a:p>
          <a:p>
            <a:pPr marL="517525" lvl="2" indent="-342900" algn="just">
              <a:spcBef>
                <a:spcPts val="600"/>
              </a:spcBef>
              <a:spcAft>
                <a:spcPts val="1800"/>
              </a:spcAft>
              <a:buFont typeface="Wingdings" pitchFamily="2" charset="2"/>
              <a:buChar char="§"/>
              <a:defRPr/>
            </a:pPr>
            <a:r>
              <a:rPr lang="en-US" dirty="0" smtClean="0">
                <a:solidFill>
                  <a:srgbClr val="002060"/>
                </a:solidFill>
                <a:latin typeface="Arial" pitchFamily="34" charset="0"/>
                <a:ea typeface="Verdana" panose="020B0604030504040204" pitchFamily="34" charset="0"/>
                <a:cs typeface="Arial" pitchFamily="34" charset="0"/>
              </a:rPr>
              <a:t>Criteria for innovation under RSI less complex than under </a:t>
            </a:r>
            <a:r>
              <a:rPr lang="en-US" dirty="0" err="1" smtClean="0">
                <a:solidFill>
                  <a:srgbClr val="002060"/>
                </a:solidFill>
                <a:latin typeface="Arial" pitchFamily="34" charset="0"/>
                <a:ea typeface="Verdana" panose="020B0604030504040204" pitchFamily="34" charset="0"/>
                <a:cs typeface="Arial" pitchFamily="34" charset="0"/>
              </a:rPr>
              <a:t>InnovFin</a:t>
            </a:r>
            <a:endParaRPr lang="en-US" dirty="0" smtClean="0">
              <a:solidFill>
                <a:srgbClr val="002060"/>
              </a:solidFill>
              <a:latin typeface="Arial" pitchFamily="34" charset="0"/>
              <a:ea typeface="Verdana" panose="020B0604030504040204" pitchFamily="34" charset="0"/>
              <a:cs typeface="Arial" pitchFamily="34" charset="0"/>
            </a:endParaRPr>
          </a:p>
          <a:p>
            <a:pPr marL="517525" lvl="2" indent="-342900" algn="just">
              <a:spcBef>
                <a:spcPts val="600"/>
              </a:spcBef>
              <a:spcAft>
                <a:spcPts val="1800"/>
              </a:spcAft>
              <a:buFont typeface="Wingdings" pitchFamily="2" charset="2"/>
              <a:buChar char="§"/>
              <a:defRPr/>
            </a:pPr>
            <a:r>
              <a:rPr lang="en-US" dirty="0" smtClean="0">
                <a:solidFill>
                  <a:srgbClr val="002060"/>
                </a:solidFill>
                <a:latin typeface="Arial" pitchFamily="34" charset="0"/>
                <a:ea typeface="Verdana" panose="020B0604030504040204" pitchFamily="34" charset="0"/>
                <a:cs typeface="Arial" pitchFamily="34" charset="0"/>
              </a:rPr>
              <a:t>Process innovation will be eligible </a:t>
            </a:r>
          </a:p>
          <a:p>
            <a:pPr marL="517525" lvl="2" indent="-342900" algn="just">
              <a:spcBef>
                <a:spcPts val="600"/>
              </a:spcBef>
              <a:spcAft>
                <a:spcPts val="1800"/>
              </a:spcAft>
              <a:buFont typeface="Wingdings" pitchFamily="2" charset="2"/>
              <a:buChar char="§"/>
              <a:defRPr/>
            </a:pPr>
            <a:r>
              <a:rPr lang="en-US" dirty="0" smtClean="0">
                <a:solidFill>
                  <a:srgbClr val="002060"/>
                </a:solidFill>
                <a:latin typeface="Arial" pitchFamily="34" charset="0"/>
                <a:ea typeface="Verdana" panose="020B0604030504040204" pitchFamily="34" charset="0"/>
                <a:cs typeface="Arial" pitchFamily="34" charset="0"/>
              </a:rPr>
              <a:t>“Victim of success”: Budget till </a:t>
            </a:r>
            <a:r>
              <a:rPr lang="en-US" dirty="0" smtClean="0">
                <a:solidFill>
                  <a:srgbClr val="002060"/>
                </a:solidFill>
                <a:latin typeface="Arial" pitchFamily="34" charset="0"/>
                <a:ea typeface="Verdana" panose="020B0604030504040204" pitchFamily="34" charset="0"/>
                <a:cs typeface="Arial" pitchFamily="34" charset="0"/>
              </a:rPr>
              <a:t>2020</a:t>
            </a:r>
            <a:r>
              <a:rPr lang="en-GB" dirty="0" smtClean="0">
                <a:solidFill>
                  <a:srgbClr val="002060"/>
                </a:solidFill>
                <a:latin typeface="Arial" pitchFamily="34" charset="0"/>
                <a:ea typeface="Verdana" panose="020B0604030504040204" pitchFamily="34" charset="0"/>
                <a:cs typeface="Arial" pitchFamily="34" charset="0"/>
              </a:rPr>
              <a:t> </a:t>
            </a:r>
            <a:endParaRPr lang="en-GB" dirty="0" smtClean="0">
              <a:solidFill>
                <a:srgbClr val="002060"/>
              </a:solidFill>
              <a:latin typeface="Arial" pitchFamily="34" charset="0"/>
              <a:ea typeface="Verdana" panose="020B0604030504040204" pitchFamily="34" charset="0"/>
              <a:cs typeface="Arial" pitchFamily="34" charset="0"/>
            </a:endParaRPr>
          </a:p>
        </p:txBody>
      </p:sp>
      <p:sp>
        <p:nvSpPr>
          <p:cNvPr id="4" name="Slide Number Placeholder 3"/>
          <p:cNvSpPr>
            <a:spLocks noGrp="1"/>
          </p:cNvSpPr>
          <p:nvPr>
            <p:ph type="sldNum" sz="quarter" idx="12"/>
          </p:nvPr>
        </p:nvSpPr>
        <p:spPr/>
        <p:txBody>
          <a:bodyPr/>
          <a:lstStyle/>
          <a:p>
            <a:fld id="{DADF99AF-8A99-4B6C-82CC-1411ACE0ECED}" type="slidenum">
              <a:rPr lang="en-US" smtClean="0"/>
              <a:pPr/>
              <a:t>31</a:t>
            </a:fld>
            <a:endParaRPr lang="en-US" dirty="0"/>
          </a:p>
        </p:txBody>
      </p:sp>
      <p:sp>
        <p:nvSpPr>
          <p:cNvPr id="5" name="Title 1"/>
          <p:cNvSpPr txBox="1">
            <a:spLocks/>
          </p:cNvSpPr>
          <p:nvPr/>
        </p:nvSpPr>
        <p:spPr>
          <a:xfrm>
            <a:off x="251520" y="-57249"/>
            <a:ext cx="9144000" cy="1181993"/>
          </a:xfrm>
          <a:prstGeom prst="rect">
            <a:avLst/>
          </a:prstGeom>
        </p:spPr>
        <p:txBody>
          <a:bodyPr vert="horz" lIns="91440" tIns="45720" rIns="91440" bIns="45720" rtlCol="0" anchor="ctr">
            <a:normAutofit/>
          </a:bodyPr>
          <a:lstStyle/>
          <a:p>
            <a:pPr>
              <a:spcBef>
                <a:spcPct val="0"/>
              </a:spcBef>
              <a:defRPr/>
            </a:pPr>
            <a:r>
              <a:rPr lang="en-US" sz="2400" b="1" dirty="0" smtClean="0">
                <a:solidFill>
                  <a:schemeClr val="accent1">
                    <a:lumMod val="60000"/>
                    <a:lumOff val="40000"/>
                  </a:schemeClr>
                </a:solidFill>
                <a:latin typeface="Arial" pitchFamily="34" charset="0"/>
                <a:cs typeface="Arial" pitchFamily="34" charset="0"/>
              </a:rPr>
              <a:t>Practical experience of AECM’s </a:t>
            </a:r>
            <a:r>
              <a:rPr lang="en-US" sz="2400" b="1" dirty="0" smtClean="0">
                <a:solidFill>
                  <a:schemeClr val="accent1">
                    <a:lumMod val="60000"/>
                    <a:lumOff val="40000"/>
                  </a:schemeClr>
                </a:solidFill>
                <a:latin typeface="Arial" pitchFamily="34" charset="0"/>
                <a:cs typeface="Arial" pitchFamily="34" charset="0"/>
              </a:rPr>
              <a:t>members and </a:t>
            </a:r>
            <a:r>
              <a:rPr lang="en-US" sz="2400" b="1" dirty="0" smtClean="0">
                <a:solidFill>
                  <a:schemeClr val="accent1">
                    <a:lumMod val="60000"/>
                    <a:lumOff val="40000"/>
                  </a:schemeClr>
                </a:solidFill>
                <a:latin typeface="Arial" pitchFamily="34" charset="0"/>
                <a:cs typeface="Arial" pitchFamily="34" charset="0"/>
              </a:rPr>
              <a:t>EFSI</a:t>
            </a:r>
            <a:endParaRPr lang="en-US" sz="2400" b="1" dirty="0" smtClean="0">
              <a:solidFill>
                <a:schemeClr val="accent1">
                  <a:lumMod val="60000"/>
                  <a:lumOff val="40000"/>
                </a:schemeClr>
              </a:solidFill>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DADF99AF-8A99-4B6C-82CC-1411ACE0ECED}" type="slidenum">
              <a:rPr lang="en-US" smtClean="0">
                <a:solidFill>
                  <a:srgbClr val="22252A"/>
                </a:solidFill>
              </a:rPr>
              <a:pPr/>
              <a:t>32</a:t>
            </a:fld>
            <a:endParaRPr lang="en-US" dirty="0">
              <a:solidFill>
                <a:srgbClr val="22252A"/>
              </a:solidFill>
            </a:endParaRPr>
          </a:p>
        </p:txBody>
      </p:sp>
      <p:sp>
        <p:nvSpPr>
          <p:cNvPr id="14" name="Rectangle 13"/>
          <p:cNvSpPr/>
          <p:nvPr/>
        </p:nvSpPr>
        <p:spPr>
          <a:xfrm>
            <a:off x="1691680" y="1892829"/>
            <a:ext cx="4572000" cy="2092881"/>
          </a:xfrm>
          <a:prstGeom prst="rect">
            <a:avLst/>
          </a:prstGeom>
        </p:spPr>
        <p:txBody>
          <a:bodyPr>
            <a:spAutoFit/>
          </a:bodyPr>
          <a:lstStyle/>
          <a:p>
            <a:pPr algn="ctr">
              <a:spcBef>
                <a:spcPts val="600"/>
              </a:spcBef>
            </a:pPr>
            <a:r>
              <a:rPr lang="en-GB" altLang="fr-FR" sz="4000" b="1" dirty="0" smtClean="0">
                <a:solidFill>
                  <a:srgbClr val="FFC000"/>
                </a:solidFill>
                <a:latin typeface="Arial" pitchFamily="34" charset="0"/>
                <a:ea typeface="Verdana" pitchFamily="34" charset="0"/>
                <a:cs typeface="Arial" pitchFamily="34" charset="0"/>
              </a:rPr>
              <a:t>Thank you for </a:t>
            </a:r>
          </a:p>
          <a:p>
            <a:pPr algn="ctr">
              <a:spcBef>
                <a:spcPts val="600"/>
              </a:spcBef>
            </a:pPr>
            <a:r>
              <a:rPr lang="en-GB" altLang="fr-FR" sz="4000" b="1" dirty="0" smtClean="0">
                <a:solidFill>
                  <a:srgbClr val="FFC000"/>
                </a:solidFill>
                <a:latin typeface="Arial" pitchFamily="34" charset="0"/>
                <a:ea typeface="Verdana" pitchFamily="34" charset="0"/>
                <a:cs typeface="Arial" pitchFamily="34" charset="0"/>
              </a:rPr>
              <a:t>your </a:t>
            </a:r>
          </a:p>
          <a:p>
            <a:pPr algn="ctr">
              <a:spcBef>
                <a:spcPts val="600"/>
              </a:spcBef>
            </a:pPr>
            <a:r>
              <a:rPr lang="en-GB" altLang="fr-FR" sz="4000" b="1" dirty="0" smtClean="0">
                <a:solidFill>
                  <a:srgbClr val="FFC000"/>
                </a:solidFill>
                <a:latin typeface="Arial" pitchFamily="34" charset="0"/>
                <a:ea typeface="Verdana" pitchFamily="34" charset="0"/>
                <a:cs typeface="Arial" pitchFamily="34" charset="0"/>
              </a:rPr>
              <a:t>attention </a:t>
            </a:r>
            <a:endParaRPr lang="en-GB" altLang="fr-FR" sz="4000" b="1" dirty="0">
              <a:solidFill>
                <a:srgbClr val="FFC000"/>
              </a:solidFill>
              <a:latin typeface="Arial" pitchFamily="34" charset="0"/>
              <a:ea typeface="Verdana" pitchFamily="34" charset="0"/>
              <a:cs typeface="Arial" pitchFamily="34" charset="0"/>
            </a:endParaRPr>
          </a:p>
        </p:txBody>
      </p:sp>
      <p:sp>
        <p:nvSpPr>
          <p:cNvPr id="15" name="TextBox 14"/>
          <p:cNvSpPr txBox="1"/>
          <p:nvPr/>
        </p:nvSpPr>
        <p:spPr>
          <a:xfrm>
            <a:off x="4067944" y="5061181"/>
            <a:ext cx="4968552" cy="984885"/>
          </a:xfrm>
          <a:prstGeom prst="rect">
            <a:avLst/>
          </a:prstGeom>
          <a:noFill/>
        </p:spPr>
        <p:txBody>
          <a:bodyPr wrap="square" rtlCol="0">
            <a:spAutoFit/>
          </a:bodyPr>
          <a:lstStyle/>
          <a:p>
            <a:pPr algn="ctr"/>
            <a:r>
              <a:rPr lang="en-GB" sz="2400" spc="600" dirty="0" smtClean="0">
                <a:solidFill>
                  <a:srgbClr val="002060"/>
                </a:solidFill>
                <a:latin typeface="Arial" pitchFamily="34" charset="0"/>
                <a:ea typeface="Verdana" pitchFamily="34" charset="0"/>
                <a:cs typeface="Arial" pitchFamily="34" charset="0"/>
                <a:hlinkClick r:id="rId3"/>
              </a:rPr>
              <a:t>www.aecm.eu</a:t>
            </a:r>
            <a:endParaRPr lang="en-GB" sz="2400" spc="600" dirty="0" smtClean="0">
              <a:solidFill>
                <a:srgbClr val="002060"/>
              </a:solidFill>
              <a:latin typeface="Arial" pitchFamily="34" charset="0"/>
              <a:ea typeface="Verdana" pitchFamily="34" charset="0"/>
              <a:cs typeface="Arial" pitchFamily="34" charset="0"/>
            </a:endParaRPr>
          </a:p>
          <a:p>
            <a:pPr algn="ctr">
              <a:spcBef>
                <a:spcPts val="1200"/>
              </a:spcBef>
            </a:pPr>
            <a:r>
              <a:rPr lang="en-GB" sz="2400" spc="600" dirty="0" smtClean="0">
                <a:solidFill>
                  <a:srgbClr val="002060"/>
                </a:solidFill>
                <a:latin typeface="Arial" pitchFamily="34" charset="0"/>
                <a:ea typeface="Verdana" pitchFamily="34" charset="0"/>
                <a:cs typeface="Arial" pitchFamily="34" charset="0"/>
                <a:hlinkClick r:id="rId4"/>
              </a:rPr>
              <a:t>info@aecm.eu</a:t>
            </a:r>
            <a:r>
              <a:rPr lang="en-GB" sz="2400" spc="600" dirty="0" smtClean="0">
                <a:solidFill>
                  <a:srgbClr val="002060"/>
                </a:solidFill>
                <a:latin typeface="Arial" pitchFamily="34" charset="0"/>
                <a:ea typeface="Verdana" pitchFamily="34" charset="0"/>
                <a:cs typeface="Arial" pitchFamily="34" charset="0"/>
              </a:rPr>
              <a:t> </a:t>
            </a:r>
            <a:endParaRPr lang="en-GB" sz="2400" spc="600" dirty="0">
              <a:solidFill>
                <a:srgbClr val="002060"/>
              </a:solidFill>
              <a:latin typeface="Arial" pitchFamily="34" charset="0"/>
              <a:ea typeface="Verdana" pitchFamily="34" charset="0"/>
              <a:cs typeface="Arial" pitchFamily="34" charset="0"/>
            </a:endParaRPr>
          </a:p>
        </p:txBody>
      </p:sp>
    </p:spTree>
    <p:extLst>
      <p:ext uri="{BB962C8B-B14F-4D97-AF65-F5344CB8AC3E}">
        <p14:creationId xmlns:p14="http://schemas.microsoft.com/office/powerpoint/2010/main" xmlns="" val="296475145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7504" y="116632"/>
            <a:ext cx="9144000" cy="648072"/>
          </a:xfrm>
        </p:spPr>
        <p:txBody>
          <a:bodyPr>
            <a:normAutofit/>
          </a:bodyPr>
          <a:lstStyle/>
          <a:p>
            <a:pPr algn="l">
              <a:spcBef>
                <a:spcPct val="20000"/>
              </a:spcBef>
              <a:spcAft>
                <a:spcPts val="1200"/>
              </a:spcAft>
            </a:pPr>
            <a:r>
              <a:rPr lang="it-IT" sz="2400" b="1" dirty="0" smtClean="0">
                <a:solidFill>
                  <a:schemeClr val="accent1">
                    <a:lumMod val="60000"/>
                    <a:lumOff val="40000"/>
                  </a:schemeClr>
                </a:solidFill>
                <a:latin typeface="Arial" pitchFamily="34" charset="0"/>
                <a:ea typeface="+mn-ea"/>
                <a:cs typeface="Arial" pitchFamily="34" charset="0"/>
              </a:rPr>
              <a:t>AECM – The European Association of Guarantee Institutions</a:t>
            </a:r>
            <a:endParaRPr lang="it-IT" sz="2400" b="1" dirty="0">
              <a:solidFill>
                <a:schemeClr val="accent1">
                  <a:lumMod val="60000"/>
                  <a:lumOff val="40000"/>
                </a:schemeClr>
              </a:solidFill>
              <a:latin typeface="Arial" pitchFamily="34" charset="0"/>
              <a:ea typeface="+mn-ea"/>
              <a:cs typeface="Arial" pitchFamily="34" charset="0"/>
            </a:endParaRPr>
          </a:p>
        </p:txBody>
      </p:sp>
      <p:sp>
        <p:nvSpPr>
          <p:cNvPr id="4" name="Segnaposto numero diapositiva 3"/>
          <p:cNvSpPr>
            <a:spLocks noGrp="1"/>
          </p:cNvSpPr>
          <p:nvPr>
            <p:ph type="sldNum" sz="quarter" idx="12"/>
          </p:nvPr>
        </p:nvSpPr>
        <p:spPr/>
        <p:txBody>
          <a:bodyPr/>
          <a:lstStyle/>
          <a:p>
            <a:fld id="{DADF99AF-8A99-4B6C-82CC-1411ACE0ECED}" type="slidenum">
              <a:rPr lang="en-US" smtClean="0">
                <a:solidFill>
                  <a:srgbClr val="22252A"/>
                </a:solidFill>
              </a:rPr>
              <a:pPr/>
              <a:t>4</a:t>
            </a:fld>
            <a:endParaRPr lang="en-US" dirty="0">
              <a:solidFill>
                <a:srgbClr val="22252A"/>
              </a:solidFill>
            </a:endParaRPr>
          </a:p>
        </p:txBody>
      </p:sp>
      <p:graphicFrame>
        <p:nvGraphicFramePr>
          <p:cNvPr id="6" name="Segnaposto contenuto 1"/>
          <p:cNvGraphicFramePr>
            <a:graphicFrameLocks/>
          </p:cNvGraphicFramePr>
          <p:nvPr/>
        </p:nvGraphicFramePr>
        <p:xfrm>
          <a:off x="0" y="1052736"/>
          <a:ext cx="9144000" cy="54005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96475145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2048" y="116633"/>
            <a:ext cx="7772400" cy="1008112"/>
          </a:xfrm>
        </p:spPr>
        <p:txBody>
          <a:bodyPr/>
          <a:lstStyle/>
          <a:p>
            <a:pPr algn="l"/>
            <a:r>
              <a:rPr lang="it-IT" sz="2400" b="1" dirty="0" smtClean="0">
                <a:solidFill>
                  <a:srgbClr val="1F497D">
                    <a:lumMod val="60000"/>
                    <a:lumOff val="40000"/>
                  </a:srgbClr>
                </a:solidFill>
                <a:latin typeface="Arial" pitchFamily="34" charset="0"/>
                <a:cs typeface="Arial" pitchFamily="34" charset="0"/>
              </a:rPr>
              <a:t>AECM: legal background</a:t>
            </a:r>
            <a:endParaRPr lang="en-US" dirty="0"/>
          </a:p>
        </p:txBody>
      </p:sp>
      <p:sp>
        <p:nvSpPr>
          <p:cNvPr id="3" name="Subtitle 2"/>
          <p:cNvSpPr>
            <a:spLocks noGrp="1"/>
          </p:cNvSpPr>
          <p:nvPr>
            <p:ph type="subTitle" idx="1"/>
          </p:nvPr>
        </p:nvSpPr>
        <p:spPr>
          <a:xfrm>
            <a:off x="323528" y="1365920"/>
            <a:ext cx="6840760" cy="5087416"/>
          </a:xfrm>
        </p:spPr>
        <p:txBody>
          <a:bodyPr>
            <a:normAutofit/>
          </a:bodyPr>
          <a:lstStyle/>
          <a:p>
            <a:pPr marL="517525" lvl="2" indent="-342900" algn="just">
              <a:spcBef>
                <a:spcPts val="600"/>
              </a:spcBef>
              <a:buFont typeface="Wingdings" pitchFamily="2" charset="2"/>
              <a:buChar char="§"/>
              <a:defRPr/>
            </a:pPr>
            <a:r>
              <a:rPr lang="en-US" dirty="0" smtClean="0">
                <a:solidFill>
                  <a:srgbClr val="002060"/>
                </a:solidFill>
                <a:latin typeface="Arial" pitchFamily="34" charset="0"/>
                <a:ea typeface="Verdana" panose="020B0604030504040204" pitchFamily="34" charset="0"/>
                <a:cs typeface="Arial" pitchFamily="34" charset="0"/>
              </a:rPr>
              <a:t>Registered office in Brussels</a:t>
            </a:r>
          </a:p>
          <a:p>
            <a:pPr marL="517525" lvl="2" indent="-342900" algn="just">
              <a:spcBef>
                <a:spcPts val="600"/>
              </a:spcBef>
              <a:defRPr/>
            </a:pPr>
            <a:endParaRPr lang="en-US" dirty="0" smtClean="0">
              <a:solidFill>
                <a:srgbClr val="002060"/>
              </a:solidFill>
              <a:latin typeface="Arial" pitchFamily="34" charset="0"/>
              <a:ea typeface="Verdana" panose="020B0604030504040204" pitchFamily="34" charset="0"/>
              <a:cs typeface="Arial" pitchFamily="34" charset="0"/>
            </a:endParaRPr>
          </a:p>
          <a:p>
            <a:pPr marL="517525" lvl="2" indent="-342900" algn="just">
              <a:spcBef>
                <a:spcPts val="600"/>
              </a:spcBef>
              <a:buFont typeface="Wingdings" pitchFamily="2" charset="2"/>
              <a:buChar char="§"/>
              <a:defRPr/>
            </a:pPr>
            <a:r>
              <a:rPr lang="en-US" dirty="0" smtClean="0">
                <a:solidFill>
                  <a:srgbClr val="002060"/>
                </a:solidFill>
                <a:latin typeface="Arial" pitchFamily="34" charset="0"/>
                <a:ea typeface="Verdana" panose="020B0604030504040204" pitchFamily="34" charset="0"/>
                <a:cs typeface="Arial" pitchFamily="34" charset="0"/>
              </a:rPr>
              <a:t>International non-profit association (AISBL) </a:t>
            </a:r>
            <a:r>
              <a:rPr lang="en-US" dirty="0" smtClean="0">
                <a:solidFill>
                  <a:srgbClr val="002060"/>
                </a:solidFill>
                <a:latin typeface="Arial" pitchFamily="34" charset="0"/>
                <a:ea typeface="Verdana" panose="020B0604030504040204" pitchFamily="34" charset="0"/>
                <a:cs typeface="Arial" pitchFamily="34" charset="0"/>
              </a:rPr>
              <a:t>= open</a:t>
            </a:r>
            <a:r>
              <a:rPr lang="en-US" dirty="0" smtClean="0">
                <a:solidFill>
                  <a:srgbClr val="002060"/>
                </a:solidFill>
                <a:latin typeface="Arial" pitchFamily="34" charset="0"/>
                <a:ea typeface="Verdana" panose="020B0604030504040204" pitchFamily="34" charset="0"/>
                <a:cs typeface="Arial" pitchFamily="34" charset="0"/>
              </a:rPr>
              <a:t>, democratic, independent association</a:t>
            </a:r>
          </a:p>
          <a:p>
            <a:pPr marL="517525" lvl="2" indent="-342900" algn="just">
              <a:spcBef>
                <a:spcPts val="600"/>
              </a:spcBef>
              <a:tabLst>
                <a:tab pos="2065338" algn="l"/>
              </a:tabLst>
              <a:defRPr/>
            </a:pPr>
            <a:endParaRPr lang="en-US" dirty="0" smtClean="0">
              <a:solidFill>
                <a:srgbClr val="002060"/>
              </a:solidFill>
              <a:latin typeface="Arial" pitchFamily="34" charset="0"/>
              <a:ea typeface="Verdana" panose="020B0604030504040204" pitchFamily="34" charset="0"/>
              <a:cs typeface="Arial" pitchFamily="34" charset="0"/>
            </a:endParaRPr>
          </a:p>
          <a:p>
            <a:pPr marL="517525" lvl="2" indent="-342900" algn="just">
              <a:spcBef>
                <a:spcPts val="600"/>
              </a:spcBef>
              <a:buFont typeface="Wingdings" pitchFamily="2" charset="2"/>
              <a:buChar char="§"/>
              <a:tabLst>
                <a:tab pos="2065338" algn="l"/>
              </a:tabLst>
              <a:defRPr/>
            </a:pPr>
            <a:r>
              <a:rPr lang="en-US" dirty="0" smtClean="0">
                <a:solidFill>
                  <a:srgbClr val="002060"/>
                </a:solidFill>
                <a:latin typeface="Arial" pitchFamily="34" charset="0"/>
                <a:ea typeface="Verdana" panose="020B0604030504040204" pitchFamily="34" charset="0"/>
                <a:cs typeface="Arial" pitchFamily="34" charset="0"/>
              </a:rPr>
              <a:t>Membership: either full or associated</a:t>
            </a:r>
          </a:p>
          <a:p>
            <a:pPr marL="517525" lvl="2" indent="-342900" algn="just">
              <a:spcBef>
                <a:spcPts val="600"/>
              </a:spcBef>
              <a:tabLst>
                <a:tab pos="2065338" algn="l"/>
              </a:tabLst>
              <a:defRPr/>
            </a:pPr>
            <a:endParaRPr lang="en-US" dirty="0" smtClean="0">
              <a:solidFill>
                <a:srgbClr val="002060"/>
              </a:solidFill>
              <a:latin typeface="Arial" pitchFamily="34" charset="0"/>
              <a:ea typeface="Verdana" panose="020B0604030504040204" pitchFamily="34" charset="0"/>
              <a:cs typeface="Arial" pitchFamily="34" charset="0"/>
            </a:endParaRPr>
          </a:p>
          <a:p>
            <a:pPr marL="517525" lvl="2" indent="-342900" algn="just">
              <a:spcBef>
                <a:spcPts val="600"/>
              </a:spcBef>
              <a:buFont typeface="Wingdings" pitchFamily="2" charset="2"/>
              <a:buChar char="§"/>
              <a:tabLst>
                <a:tab pos="2065338" algn="l"/>
              </a:tabLst>
              <a:defRPr/>
            </a:pPr>
            <a:r>
              <a:rPr lang="en-US" dirty="0" smtClean="0">
                <a:solidFill>
                  <a:srgbClr val="002060"/>
                </a:solidFill>
                <a:latin typeface="Arial" pitchFamily="34" charset="0"/>
                <a:ea typeface="Verdana" panose="020B0604030504040204" pitchFamily="34" charset="0"/>
                <a:cs typeface="Arial" pitchFamily="34" charset="0"/>
              </a:rPr>
              <a:t>Bodies: 	- General Assembly</a:t>
            </a:r>
          </a:p>
          <a:p>
            <a:pPr marL="517525" lvl="2" indent="-342900" algn="just">
              <a:spcBef>
                <a:spcPts val="600"/>
              </a:spcBef>
              <a:tabLst>
                <a:tab pos="2065338" algn="l"/>
              </a:tabLst>
              <a:defRPr/>
            </a:pPr>
            <a:r>
              <a:rPr lang="en-US" dirty="0" smtClean="0">
                <a:solidFill>
                  <a:srgbClr val="002060"/>
                </a:solidFill>
                <a:latin typeface="Arial" pitchFamily="34" charset="0"/>
                <a:ea typeface="Verdana" panose="020B0604030504040204" pitchFamily="34" charset="0"/>
                <a:cs typeface="Arial" pitchFamily="34" charset="0"/>
              </a:rPr>
              <a:t>		- Board of Directors</a:t>
            </a:r>
          </a:p>
          <a:p>
            <a:pPr marL="517525" lvl="2" indent="-342900" algn="just">
              <a:spcBef>
                <a:spcPts val="600"/>
              </a:spcBef>
              <a:tabLst>
                <a:tab pos="2065338" algn="l"/>
              </a:tabLst>
              <a:defRPr/>
            </a:pPr>
            <a:r>
              <a:rPr lang="en-US" dirty="0" smtClean="0">
                <a:solidFill>
                  <a:srgbClr val="002060"/>
                </a:solidFill>
                <a:latin typeface="Arial" pitchFamily="34" charset="0"/>
                <a:ea typeface="Verdana" panose="020B0604030504040204" pitchFamily="34" charset="0"/>
                <a:cs typeface="Arial" pitchFamily="34" charset="0"/>
              </a:rPr>
              <a:t>		- Technical Working Groups</a:t>
            </a:r>
          </a:p>
          <a:p>
            <a:pPr marL="517525" lvl="2" indent="-342900" algn="just">
              <a:spcBef>
                <a:spcPts val="600"/>
              </a:spcBef>
              <a:tabLst>
                <a:tab pos="2065338" algn="l"/>
              </a:tabLst>
              <a:defRPr/>
            </a:pPr>
            <a:r>
              <a:rPr lang="en-US" dirty="0" smtClean="0">
                <a:solidFill>
                  <a:srgbClr val="002060"/>
                </a:solidFill>
                <a:latin typeface="Arial" pitchFamily="34" charset="0"/>
                <a:ea typeface="Verdana" panose="020B0604030504040204" pitchFamily="34" charset="0"/>
                <a:cs typeface="Arial" pitchFamily="34" charset="0"/>
              </a:rPr>
              <a:t>		- Secretariat General</a:t>
            </a:r>
          </a:p>
          <a:p>
            <a:pPr marL="517525" lvl="2" indent="-342900" algn="just">
              <a:spcBef>
                <a:spcPts val="600"/>
              </a:spcBef>
              <a:buFont typeface="Wingdings" pitchFamily="2" charset="2"/>
              <a:buChar char="§"/>
              <a:defRPr/>
            </a:pPr>
            <a:endParaRPr lang="en-GB" dirty="0" smtClean="0">
              <a:solidFill>
                <a:srgbClr val="002060"/>
              </a:solidFill>
              <a:latin typeface="Arial" pitchFamily="34" charset="0"/>
              <a:ea typeface="Verdana" panose="020B0604030504040204" pitchFamily="34" charset="0"/>
              <a:cs typeface="Arial" pitchFamily="34" charset="0"/>
            </a:endParaRPr>
          </a:p>
        </p:txBody>
      </p:sp>
      <p:sp>
        <p:nvSpPr>
          <p:cNvPr id="4" name="Slide Number Placeholder 3"/>
          <p:cNvSpPr>
            <a:spLocks noGrp="1"/>
          </p:cNvSpPr>
          <p:nvPr>
            <p:ph type="sldNum" sz="quarter" idx="12"/>
          </p:nvPr>
        </p:nvSpPr>
        <p:spPr/>
        <p:txBody>
          <a:bodyPr/>
          <a:lstStyle/>
          <a:p>
            <a:fld id="{DADF99AF-8A99-4B6C-82CC-1411ACE0ECED}"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51384"/>
            <a:ext cx="8712968" cy="1176128"/>
          </a:xfrm>
        </p:spPr>
        <p:txBody>
          <a:bodyPr>
            <a:normAutofit/>
          </a:bodyPr>
          <a:lstStyle/>
          <a:p>
            <a:pPr algn="l">
              <a:spcBef>
                <a:spcPct val="20000"/>
              </a:spcBef>
              <a:spcAft>
                <a:spcPts val="1200"/>
              </a:spcAft>
            </a:pPr>
            <a:r>
              <a:rPr lang="it-IT" sz="2400" b="1" dirty="0" smtClean="0">
                <a:solidFill>
                  <a:schemeClr val="accent1">
                    <a:lumMod val="60000"/>
                    <a:lumOff val="40000"/>
                  </a:schemeClr>
                </a:solidFill>
                <a:latin typeface="Arial" pitchFamily="34" charset="0"/>
                <a:ea typeface="+mn-ea"/>
                <a:cs typeface="Arial" pitchFamily="34" charset="0"/>
              </a:rPr>
              <a:t>AECM’s mission </a:t>
            </a:r>
            <a:endParaRPr lang="it-IT" sz="2400" b="1" dirty="0">
              <a:solidFill>
                <a:schemeClr val="accent1">
                  <a:lumMod val="60000"/>
                  <a:lumOff val="40000"/>
                </a:schemeClr>
              </a:solidFill>
              <a:latin typeface="Arial" pitchFamily="34" charset="0"/>
              <a:ea typeface="+mn-ea"/>
              <a:cs typeface="Arial" pitchFamily="34" charset="0"/>
            </a:endParaRPr>
          </a:p>
        </p:txBody>
      </p:sp>
      <p:sp>
        <p:nvSpPr>
          <p:cNvPr id="4" name="Segnaposto numero diapositiva 3"/>
          <p:cNvSpPr>
            <a:spLocks noGrp="1"/>
          </p:cNvSpPr>
          <p:nvPr>
            <p:ph type="sldNum" sz="quarter" idx="12"/>
          </p:nvPr>
        </p:nvSpPr>
        <p:spPr/>
        <p:txBody>
          <a:bodyPr/>
          <a:lstStyle/>
          <a:p>
            <a:fld id="{DADF99AF-8A99-4B6C-82CC-1411ACE0ECED}" type="slidenum">
              <a:rPr lang="en-US" smtClean="0">
                <a:solidFill>
                  <a:srgbClr val="22252A"/>
                </a:solidFill>
              </a:rPr>
              <a:pPr/>
              <a:t>6</a:t>
            </a:fld>
            <a:endParaRPr lang="en-US" dirty="0">
              <a:solidFill>
                <a:srgbClr val="22252A"/>
              </a:solidFill>
            </a:endParaRPr>
          </a:p>
        </p:txBody>
      </p:sp>
      <p:graphicFrame>
        <p:nvGraphicFramePr>
          <p:cNvPr id="6" name="Segnaposto contenuto 1"/>
          <p:cNvGraphicFramePr>
            <a:graphicFrameLocks/>
          </p:cNvGraphicFramePr>
          <p:nvPr>
            <p:extLst>
              <p:ext uri="{D42A27DB-BD31-4B8C-83A1-F6EECF244321}">
                <p14:modId xmlns="" xmlns:p14="http://schemas.microsoft.com/office/powerpoint/2010/main" val="4161706176"/>
              </p:ext>
            </p:extLst>
          </p:nvPr>
        </p:nvGraphicFramePr>
        <p:xfrm>
          <a:off x="323528" y="908720"/>
          <a:ext cx="8496944" cy="56166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96475145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23395"/>
            <a:ext cx="8712968" cy="1176128"/>
          </a:xfrm>
        </p:spPr>
        <p:txBody>
          <a:bodyPr>
            <a:normAutofit/>
          </a:bodyPr>
          <a:lstStyle/>
          <a:p>
            <a:pPr algn="l">
              <a:spcBef>
                <a:spcPct val="20000"/>
              </a:spcBef>
              <a:spcAft>
                <a:spcPts val="1200"/>
              </a:spcAft>
            </a:pPr>
            <a:r>
              <a:rPr lang="it-IT" sz="2400" b="1" dirty="0" smtClean="0">
                <a:solidFill>
                  <a:schemeClr val="accent1">
                    <a:lumMod val="60000"/>
                    <a:lumOff val="40000"/>
                  </a:schemeClr>
                </a:solidFill>
                <a:latin typeface="Arial" pitchFamily="34" charset="0"/>
                <a:ea typeface="+mn-ea"/>
                <a:cs typeface="Arial" pitchFamily="34" charset="0"/>
              </a:rPr>
              <a:t>Provision of guarantees: who is involved in Europe</a:t>
            </a:r>
            <a:endParaRPr lang="it-IT" sz="2400" b="1" dirty="0">
              <a:solidFill>
                <a:schemeClr val="accent1">
                  <a:lumMod val="60000"/>
                  <a:lumOff val="40000"/>
                </a:schemeClr>
              </a:solidFill>
              <a:latin typeface="Arial" pitchFamily="34" charset="0"/>
              <a:ea typeface="+mn-ea"/>
              <a:cs typeface="Arial" pitchFamily="34" charset="0"/>
            </a:endParaRPr>
          </a:p>
        </p:txBody>
      </p:sp>
      <p:sp>
        <p:nvSpPr>
          <p:cNvPr id="4" name="Segnaposto numero diapositiva 3"/>
          <p:cNvSpPr>
            <a:spLocks noGrp="1"/>
          </p:cNvSpPr>
          <p:nvPr>
            <p:ph type="sldNum" sz="quarter" idx="12"/>
          </p:nvPr>
        </p:nvSpPr>
        <p:spPr/>
        <p:txBody>
          <a:bodyPr/>
          <a:lstStyle/>
          <a:p>
            <a:fld id="{DADF99AF-8A99-4B6C-82CC-1411ACE0ECED}" type="slidenum">
              <a:rPr lang="en-US" smtClean="0">
                <a:solidFill>
                  <a:srgbClr val="22252A"/>
                </a:solidFill>
              </a:rPr>
              <a:pPr/>
              <a:t>7</a:t>
            </a:fld>
            <a:endParaRPr lang="en-US" dirty="0">
              <a:solidFill>
                <a:srgbClr val="22252A"/>
              </a:solidFill>
            </a:endParaRPr>
          </a:p>
        </p:txBody>
      </p:sp>
      <p:sp>
        <p:nvSpPr>
          <p:cNvPr id="7" name="Rectangle 7"/>
          <p:cNvSpPr>
            <a:spLocks noChangeArrowheads="1"/>
          </p:cNvSpPr>
          <p:nvPr/>
        </p:nvSpPr>
        <p:spPr bwMode="auto">
          <a:xfrm>
            <a:off x="179512" y="1868631"/>
            <a:ext cx="8712968" cy="1200329"/>
          </a:xfrm>
          <a:prstGeom prst="rect">
            <a:avLst/>
          </a:prstGeom>
          <a:noFill/>
          <a:ln w="9525">
            <a:noFill/>
            <a:miter lim="800000"/>
            <a:headEnd/>
            <a:tailEnd/>
          </a:ln>
        </p:spPr>
        <p:txBody>
          <a:bodyPr wrap="square">
            <a:spAutoFit/>
          </a:bodyPr>
          <a:lstStyle/>
          <a:p>
            <a:pPr marL="285750" marR="0" lvl="0" indent="-285750" defTabSz="914400" eaLnBrk="1" fontAlgn="auto" latinLnBrk="0" hangingPunct="1">
              <a:lnSpc>
                <a:spcPct val="150000"/>
              </a:lnSpc>
              <a:spcBef>
                <a:spcPts val="0"/>
              </a:spcBef>
              <a:spcAft>
                <a:spcPts val="0"/>
              </a:spcAft>
              <a:buClrTx/>
              <a:buSzTx/>
              <a:buFontTx/>
              <a:buNone/>
              <a:tabLst>
                <a:tab pos="2332038" algn="l"/>
              </a:tabLst>
              <a:defRPr/>
            </a:pPr>
            <a:r>
              <a:rPr kumimoji="0" lang="de-AT" altLang="fr-FR" sz="2400" b="1" i="0" u="none" strike="noStrike" kern="0" cap="none" spc="0" normalizeH="0" baseline="0" noProof="0" dirty="0" smtClean="0">
                <a:ln>
                  <a:noFill/>
                </a:ln>
                <a:solidFill>
                  <a:srgbClr val="1F497D"/>
                </a:solidFill>
                <a:effectLst/>
                <a:uLnTx/>
                <a:uFillTx/>
                <a:latin typeface="Arial" pitchFamily="34" charset="0"/>
                <a:cs typeface="Arial" pitchFamily="34" charset="0"/>
              </a:rPr>
              <a:t>1) </a:t>
            </a:r>
            <a:r>
              <a:rPr kumimoji="0" lang="de-AT" altLang="fr-FR" sz="2400" b="1" i="0" u="none" strike="noStrike" kern="0" cap="none" spc="0" normalizeH="0" baseline="0" noProof="0" dirty="0" smtClean="0">
                <a:ln>
                  <a:noFill/>
                </a:ln>
                <a:solidFill>
                  <a:srgbClr val="1F497D"/>
                </a:solidFill>
                <a:effectLst/>
                <a:uLnTx/>
                <a:uFillTx/>
                <a:latin typeface="Arial" pitchFamily="34" charset="0"/>
                <a:cs typeface="Arial" pitchFamily="34" charset="0"/>
              </a:rPr>
              <a:t>SME</a:t>
            </a:r>
            <a:r>
              <a:rPr lang="de-AT" altLang="fr-FR" sz="2400" b="1" kern="0" noProof="0" dirty="0" smtClean="0">
                <a:solidFill>
                  <a:srgbClr val="1F497D"/>
                </a:solidFill>
                <a:latin typeface="Arial" pitchFamily="34" charset="0"/>
                <a:cs typeface="Arial" pitchFamily="34" charset="0"/>
              </a:rPr>
              <a:t> or</a:t>
            </a:r>
            <a:r>
              <a:rPr kumimoji="0" lang="de-AT" altLang="fr-FR" sz="2400" b="1" i="0" u="none" strike="noStrike" kern="0" cap="none" spc="0" normalizeH="0" baseline="0" noProof="0" dirty="0" smtClean="0">
                <a:ln>
                  <a:noFill/>
                </a:ln>
                <a:solidFill>
                  <a:srgbClr val="1F497D"/>
                </a:solidFill>
                <a:effectLst/>
                <a:uLnTx/>
                <a:uFillTx/>
                <a:latin typeface="Arial" pitchFamily="34" charset="0"/>
                <a:cs typeface="Arial" pitchFamily="34" charset="0"/>
              </a:rPr>
              <a:t>		   </a:t>
            </a:r>
            <a:r>
              <a:rPr lang="de-AT" altLang="fr-FR" sz="2400" b="1" kern="0" dirty="0" smtClean="0">
                <a:solidFill>
                  <a:srgbClr val="1F497D"/>
                </a:solidFill>
                <a:latin typeface="Arial" pitchFamily="34" charset="0"/>
                <a:cs typeface="Arial" pitchFamily="34" charset="0"/>
              </a:rPr>
              <a:t>	</a:t>
            </a:r>
            <a:r>
              <a:rPr kumimoji="0" lang="de-AT" altLang="fr-FR" sz="2400" b="1" i="0" u="none" strike="noStrike" kern="0" cap="none" spc="0" normalizeH="0" baseline="0" noProof="0" dirty="0" smtClean="0">
                <a:ln>
                  <a:noFill/>
                </a:ln>
                <a:solidFill>
                  <a:srgbClr val="1F497D"/>
                </a:solidFill>
                <a:effectLst/>
                <a:uLnTx/>
                <a:uFillTx/>
                <a:latin typeface="Arial" pitchFamily="34" charset="0"/>
                <a:cs typeface="Arial" pitchFamily="34" charset="0"/>
              </a:rPr>
              <a:t>2) BANK 	        3) Guarantee</a:t>
            </a:r>
          </a:p>
          <a:p>
            <a:pPr marL="285750" marR="0" lvl="0" indent="-285750" defTabSz="914400" eaLnBrk="1" fontAlgn="auto" latinLnBrk="0" hangingPunct="1">
              <a:lnSpc>
                <a:spcPct val="150000"/>
              </a:lnSpc>
              <a:spcBef>
                <a:spcPts val="0"/>
              </a:spcBef>
              <a:spcAft>
                <a:spcPts val="0"/>
              </a:spcAft>
              <a:buClrTx/>
              <a:buSzTx/>
              <a:buFontTx/>
              <a:buNone/>
              <a:tabLst>
                <a:tab pos="2332038" algn="l"/>
              </a:tabLst>
              <a:defRPr/>
            </a:pPr>
            <a:r>
              <a:rPr kumimoji="0" lang="de-AT" altLang="fr-FR" sz="2400" b="1" i="0" u="none" strike="noStrike" kern="0" cap="none" spc="0" normalizeH="0" baseline="0" noProof="0" dirty="0" smtClean="0">
                <a:ln>
                  <a:noFill/>
                </a:ln>
                <a:solidFill>
                  <a:srgbClr val="1F497D"/>
                </a:solidFill>
                <a:effectLst/>
                <a:uLnTx/>
                <a:uFillTx/>
                <a:latin typeface="Arial" pitchFamily="34" charset="0"/>
                <a:cs typeface="Arial" pitchFamily="34" charset="0"/>
              </a:rPr>
              <a:t>    entrepreneur				  	</a:t>
            </a:r>
            <a:r>
              <a:rPr lang="de-AT" altLang="fr-FR" sz="2400" b="1" kern="0" dirty="0" smtClean="0">
                <a:solidFill>
                  <a:srgbClr val="1F497D"/>
                </a:solidFill>
                <a:latin typeface="Arial" pitchFamily="34" charset="0"/>
                <a:cs typeface="Arial" pitchFamily="34" charset="0"/>
              </a:rPr>
              <a:t>             </a:t>
            </a:r>
            <a:r>
              <a:rPr kumimoji="0" lang="de-AT" altLang="fr-FR" sz="2400" b="1" i="0" u="none" strike="noStrike" kern="0" cap="none" spc="0" normalizeH="0" baseline="0" noProof="0" dirty="0" smtClean="0">
                <a:ln>
                  <a:noFill/>
                </a:ln>
                <a:solidFill>
                  <a:srgbClr val="1F497D"/>
                </a:solidFill>
                <a:effectLst/>
                <a:uLnTx/>
                <a:uFillTx/>
                <a:latin typeface="Arial" pitchFamily="34" charset="0"/>
                <a:cs typeface="Arial" pitchFamily="34" charset="0"/>
              </a:rPr>
              <a:t>Institution 	</a:t>
            </a:r>
            <a:endParaRPr kumimoji="0" lang="de-AT" altLang="fr-FR" sz="2400" b="1" i="0" u="none" strike="noStrike" kern="0" cap="none" spc="0" normalizeH="0" baseline="0" noProof="0" dirty="0">
              <a:ln>
                <a:noFill/>
              </a:ln>
              <a:solidFill>
                <a:srgbClr val="1F497D"/>
              </a:solidFill>
              <a:effectLst/>
              <a:uLnTx/>
              <a:uFillTx/>
              <a:latin typeface="Arial" pitchFamily="34" charset="0"/>
              <a:cs typeface="Arial" pitchFamily="34" charset="0"/>
            </a:endParaRPr>
          </a:p>
        </p:txBody>
      </p:sp>
      <p:sp>
        <p:nvSpPr>
          <p:cNvPr id="12" name="Rectangle 7"/>
          <p:cNvSpPr>
            <a:spLocks noChangeArrowheads="1"/>
          </p:cNvSpPr>
          <p:nvPr/>
        </p:nvSpPr>
        <p:spPr bwMode="auto">
          <a:xfrm>
            <a:off x="1259632" y="3645024"/>
            <a:ext cx="7920880" cy="2308324"/>
          </a:xfrm>
          <a:prstGeom prst="rect">
            <a:avLst/>
          </a:prstGeom>
          <a:noFill/>
          <a:ln w="9525">
            <a:noFill/>
            <a:miter lim="800000"/>
            <a:headEnd/>
            <a:tailEnd/>
          </a:ln>
        </p:spPr>
        <p:txBody>
          <a:bodyPr wrap="square">
            <a:spAutoFit/>
          </a:bodyPr>
          <a:lstStyle/>
          <a:p>
            <a:pPr marL="285750" marR="0" lvl="0" indent="-285750" algn="just" defTabSz="914400" eaLnBrk="1" fontAlgn="auto" latinLnBrk="0" hangingPunct="1">
              <a:lnSpc>
                <a:spcPct val="150000"/>
              </a:lnSpc>
              <a:spcBef>
                <a:spcPts val="0"/>
              </a:spcBef>
              <a:spcAft>
                <a:spcPts val="0"/>
              </a:spcAft>
              <a:buClrTx/>
              <a:buSzTx/>
              <a:buFontTx/>
              <a:buNone/>
              <a:tabLst>
                <a:tab pos="2332038" algn="l"/>
              </a:tabLst>
              <a:defRPr/>
            </a:pPr>
            <a:endParaRPr kumimoji="0" lang="en-GB" altLang="fr-FR" sz="2400" b="0" i="0" u="none" strike="noStrike" kern="0" cap="none" spc="0" normalizeH="0" baseline="0" noProof="0" dirty="0">
              <a:ln>
                <a:noFill/>
              </a:ln>
              <a:solidFill>
                <a:srgbClr val="1F497D"/>
              </a:solidFill>
              <a:effectLst/>
              <a:uLnTx/>
              <a:uFillTx/>
              <a:latin typeface="Arial" pitchFamily="34" charset="0"/>
              <a:cs typeface="Arial" pitchFamily="34" charset="0"/>
            </a:endParaRPr>
          </a:p>
          <a:p>
            <a:pPr marL="285750" marR="0" lvl="0" indent="-285750" defTabSz="914400" eaLnBrk="1" fontAlgn="auto" latinLnBrk="0" hangingPunct="1">
              <a:lnSpc>
                <a:spcPct val="150000"/>
              </a:lnSpc>
              <a:spcBef>
                <a:spcPts val="0"/>
              </a:spcBef>
              <a:spcAft>
                <a:spcPts val="0"/>
              </a:spcAft>
              <a:buClrTx/>
              <a:buSzTx/>
              <a:buFontTx/>
              <a:buNone/>
              <a:tabLst>
                <a:tab pos="2332038" algn="l"/>
              </a:tabLst>
              <a:defRPr/>
            </a:pPr>
            <a:r>
              <a:rPr kumimoji="0" lang="de-AT" altLang="fr-FR" sz="2400" b="1" i="0" u="none" strike="noStrike" kern="0" cap="none" spc="0" normalizeH="0" baseline="0" noProof="0" dirty="0" smtClean="0">
                <a:ln>
                  <a:noFill/>
                </a:ln>
                <a:solidFill>
                  <a:srgbClr val="1F497D"/>
                </a:solidFill>
                <a:effectLst/>
                <a:uLnTx/>
                <a:uFillTx/>
                <a:latin typeface="Arial" pitchFamily="34" charset="0"/>
                <a:cs typeface="Arial" pitchFamily="34" charset="0"/>
              </a:rPr>
              <a:t>4) Counter-	     and / or	</a:t>
            </a:r>
            <a:r>
              <a:rPr lang="de-AT" altLang="fr-FR" sz="2400" b="1" kern="0" dirty="0" smtClean="0">
                <a:solidFill>
                  <a:srgbClr val="1F497D"/>
                </a:solidFill>
                <a:latin typeface="Arial" pitchFamily="34" charset="0"/>
                <a:cs typeface="Arial" pitchFamily="34" charset="0"/>
              </a:rPr>
              <a:t>5) </a:t>
            </a:r>
            <a:r>
              <a:rPr kumimoji="0" lang="de-AT" altLang="fr-FR" sz="2400" b="1" i="0" u="none" strike="noStrike" kern="0" cap="none" spc="0" normalizeH="0" baseline="0" noProof="0" dirty="0" smtClean="0">
                <a:ln>
                  <a:noFill/>
                </a:ln>
                <a:solidFill>
                  <a:srgbClr val="1F497D"/>
                </a:solidFill>
                <a:effectLst/>
                <a:uLnTx/>
                <a:uFillTx/>
                <a:latin typeface="Arial" pitchFamily="34" charset="0"/>
                <a:cs typeface="Arial" pitchFamily="34" charset="0"/>
              </a:rPr>
              <a:t>European</a:t>
            </a:r>
          </a:p>
          <a:p>
            <a:pPr marL="285750" marR="0" lvl="0" indent="-285750" defTabSz="914400" eaLnBrk="1" fontAlgn="auto" latinLnBrk="0" hangingPunct="1">
              <a:lnSpc>
                <a:spcPct val="150000"/>
              </a:lnSpc>
              <a:spcBef>
                <a:spcPts val="0"/>
              </a:spcBef>
              <a:spcAft>
                <a:spcPts val="0"/>
              </a:spcAft>
              <a:buClrTx/>
              <a:buSzTx/>
              <a:buFontTx/>
              <a:buNone/>
              <a:tabLst>
                <a:tab pos="2332038" algn="l"/>
              </a:tabLst>
              <a:defRPr/>
            </a:pPr>
            <a:r>
              <a:rPr lang="de-AT" altLang="fr-FR" sz="2400" b="1" kern="0" dirty="0" smtClean="0">
                <a:solidFill>
                  <a:srgbClr val="1F497D"/>
                </a:solidFill>
                <a:latin typeface="Arial" pitchFamily="34" charset="0"/>
                <a:cs typeface="Arial" pitchFamily="34" charset="0"/>
              </a:rPr>
              <a:t>    guarantee      				    Investment</a:t>
            </a:r>
          </a:p>
          <a:p>
            <a:pPr marL="285750" marR="0" lvl="0" indent="-285750" defTabSz="914400" eaLnBrk="1" fontAlgn="auto" latinLnBrk="0" hangingPunct="1">
              <a:lnSpc>
                <a:spcPct val="150000"/>
              </a:lnSpc>
              <a:spcBef>
                <a:spcPts val="0"/>
              </a:spcBef>
              <a:spcAft>
                <a:spcPts val="0"/>
              </a:spcAft>
              <a:buClrTx/>
              <a:buSzTx/>
              <a:buFontTx/>
              <a:buNone/>
              <a:tabLst>
                <a:tab pos="2332038" algn="l"/>
              </a:tabLst>
              <a:defRPr/>
            </a:pPr>
            <a:r>
              <a:rPr kumimoji="0" lang="de-AT" altLang="fr-FR" sz="2400" b="1" i="0" u="none" strike="noStrike" kern="0" cap="none" spc="0" normalizeH="0" baseline="0" noProof="0" dirty="0" smtClean="0">
                <a:ln>
                  <a:noFill/>
                </a:ln>
                <a:solidFill>
                  <a:srgbClr val="1F497D"/>
                </a:solidFill>
                <a:effectLst/>
                <a:uLnTx/>
                <a:uFillTx/>
                <a:latin typeface="Arial" pitchFamily="34" charset="0"/>
                <a:cs typeface="Arial" pitchFamily="34" charset="0"/>
              </a:rPr>
              <a:t>    instituion 				    Fund (EIF)</a:t>
            </a:r>
            <a:endParaRPr kumimoji="0" lang="de-AT" altLang="fr-FR" sz="2400" b="1" i="0" u="none" strike="noStrike" kern="0" cap="none" spc="0" normalizeH="0" baseline="0" noProof="0" dirty="0">
              <a:ln>
                <a:noFill/>
              </a:ln>
              <a:solidFill>
                <a:srgbClr val="1F497D"/>
              </a:solidFill>
              <a:effectLst/>
              <a:uLnTx/>
              <a:uFillTx/>
              <a:latin typeface="Arial" pitchFamily="34" charset="0"/>
              <a:cs typeface="Arial" pitchFamily="34" charset="0"/>
            </a:endParaRPr>
          </a:p>
        </p:txBody>
      </p:sp>
      <p:sp>
        <p:nvSpPr>
          <p:cNvPr id="13" name="Left-Right Arrow 12"/>
          <p:cNvSpPr/>
          <p:nvPr/>
        </p:nvSpPr>
        <p:spPr>
          <a:xfrm>
            <a:off x="2699792" y="2204864"/>
            <a:ext cx="928120"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Left-Right Arrow 13"/>
          <p:cNvSpPr/>
          <p:nvPr/>
        </p:nvSpPr>
        <p:spPr>
          <a:xfrm>
            <a:off x="5372072" y="2204864"/>
            <a:ext cx="928120"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Left-Right Arrow 14"/>
          <p:cNvSpPr/>
          <p:nvPr/>
        </p:nvSpPr>
        <p:spPr>
          <a:xfrm>
            <a:off x="251520" y="4888584"/>
            <a:ext cx="928120"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Left-Right Arrow 15"/>
          <p:cNvSpPr/>
          <p:nvPr/>
        </p:nvSpPr>
        <p:spPr>
          <a:xfrm>
            <a:off x="4211960" y="4888584"/>
            <a:ext cx="928120"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96475145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16632"/>
            <a:ext cx="8424936" cy="1470025"/>
          </a:xfrm>
        </p:spPr>
        <p:txBody>
          <a:bodyPr/>
          <a:lstStyle/>
          <a:p>
            <a:pPr algn="l"/>
            <a:r>
              <a:rPr lang="it-IT" sz="2400" b="1" dirty="0" smtClean="0">
                <a:solidFill>
                  <a:srgbClr val="1F497D">
                    <a:lumMod val="60000"/>
                    <a:lumOff val="40000"/>
                  </a:srgbClr>
                </a:solidFill>
                <a:latin typeface="Arial" pitchFamily="34" charset="0"/>
                <a:cs typeface="Arial" pitchFamily="34" charset="0"/>
              </a:rPr>
              <a:t>Example of risk sharing: the German guarantee scheme</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DADF99AF-8A99-4B6C-82CC-1411ACE0ECED}" type="slidenum">
              <a:rPr lang="en-US" smtClean="0">
                <a:latin typeface="Arial" pitchFamily="34" charset="0"/>
                <a:cs typeface="Arial" pitchFamily="34" charset="0"/>
              </a:rPr>
              <a:pPr/>
              <a:t>8</a:t>
            </a:fld>
            <a:endParaRPr lang="en-US" dirty="0">
              <a:latin typeface="Arial" pitchFamily="34" charset="0"/>
              <a:cs typeface="Arial" pitchFamily="34" charset="0"/>
            </a:endParaRPr>
          </a:p>
        </p:txBody>
      </p:sp>
      <p:grpSp>
        <p:nvGrpSpPr>
          <p:cNvPr id="83" name="Gruppieren 6"/>
          <p:cNvGrpSpPr>
            <a:grpSpLocks noGrp="1"/>
          </p:cNvGrpSpPr>
          <p:nvPr>
            <p:ph type="subTitle" idx="1"/>
          </p:nvPr>
        </p:nvGrpSpPr>
        <p:grpSpPr bwMode="auto">
          <a:xfrm>
            <a:off x="539552" y="2033192"/>
            <a:ext cx="8193656" cy="4248151"/>
            <a:chOff x="1000125" y="1357313"/>
            <a:chExt cx="7494588" cy="4381500"/>
          </a:xfrm>
        </p:grpSpPr>
        <p:sp>
          <p:nvSpPr>
            <p:cNvPr id="84" name="Rectangle 200"/>
            <p:cNvSpPr>
              <a:spLocks noChangeArrowheads="1"/>
            </p:cNvSpPr>
            <p:nvPr/>
          </p:nvSpPr>
          <p:spPr bwMode="auto">
            <a:xfrm>
              <a:off x="1186491" y="1357313"/>
              <a:ext cx="1371657" cy="3608034"/>
            </a:xfrm>
            <a:prstGeom prst="rect">
              <a:avLst/>
            </a:prstGeom>
            <a:solidFill>
              <a:srgbClr val="FBD5B5">
                <a:lumMod val="75000"/>
              </a:srgbClr>
            </a:solidFill>
            <a:ln w="28575">
              <a:solidFill>
                <a:sysClr val="windowText" lastClr="000000"/>
              </a:solidFill>
              <a:miter lim="800000"/>
              <a:headEnd/>
              <a:tailEnd/>
            </a:ln>
          </p:spPr>
          <p:txBody>
            <a:bodyPr lIns="82945" tIns="41473" rIns="82945" bIns="41473"/>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endParaRPr kumimoji="0" lang="de-DE" altLang="de-DE" sz="1600" b="0" i="0" u="none" strike="noStrike" kern="0" cap="none" spc="0" normalizeH="0" baseline="0" noProof="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85" name="Rectangle 1033"/>
            <p:cNvSpPr>
              <a:spLocks noChangeArrowheads="1"/>
            </p:cNvSpPr>
            <p:nvPr/>
          </p:nvSpPr>
          <p:spPr bwMode="auto">
            <a:xfrm>
              <a:off x="7586663" y="1392238"/>
              <a:ext cx="731837" cy="12700"/>
            </a:xfrm>
            <a:prstGeom prst="rect">
              <a:avLst/>
            </a:prstGeom>
            <a:solidFill>
              <a:srgbClr val="000000"/>
            </a:solidFill>
            <a:ln w="9525">
              <a:noFill/>
              <a:miter lim="800000"/>
              <a:headEnd/>
              <a:tailEnd/>
            </a:ln>
          </p:spPr>
          <p:txBody>
            <a:bodyPr lIns="82945" tIns="41473" rIns="82945" bIns="41473"/>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86" name="Rectangle 1034"/>
            <p:cNvSpPr>
              <a:spLocks noChangeArrowheads="1"/>
            </p:cNvSpPr>
            <p:nvPr/>
          </p:nvSpPr>
          <p:spPr bwMode="auto">
            <a:xfrm>
              <a:off x="7586663" y="4994275"/>
              <a:ext cx="731837" cy="12700"/>
            </a:xfrm>
            <a:prstGeom prst="rect">
              <a:avLst/>
            </a:prstGeom>
            <a:solidFill>
              <a:srgbClr val="000000"/>
            </a:solidFill>
            <a:ln w="9525">
              <a:noFill/>
              <a:miter lim="800000"/>
              <a:headEnd/>
              <a:tailEnd/>
            </a:ln>
          </p:spPr>
          <p:txBody>
            <a:bodyPr lIns="82945" tIns="41473" rIns="82945" bIns="41473"/>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88" name="Rectangle 1040"/>
            <p:cNvSpPr>
              <a:spLocks noChangeArrowheads="1"/>
            </p:cNvSpPr>
            <p:nvPr/>
          </p:nvSpPr>
          <p:spPr bwMode="auto">
            <a:xfrm>
              <a:off x="7598987" y="2123413"/>
              <a:ext cx="777770" cy="1044547"/>
            </a:xfrm>
            <a:prstGeom prst="rect">
              <a:avLst/>
            </a:prstGeom>
            <a:solidFill>
              <a:srgbClr val="4F81BD">
                <a:lumMod val="75000"/>
              </a:srgbClr>
            </a:solidFill>
            <a:ln w="9525">
              <a:noFill/>
              <a:miter lim="800000"/>
              <a:headEnd/>
              <a:tailEnd/>
            </a:ln>
          </p:spPr>
          <p:txBody>
            <a:bodyPr lIns="82945" tIns="41473" rIns="82945" bIns="41473"/>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endParaRPr kumimoji="0" lang="de-DE" altLang="de-DE" sz="1600" b="0" i="0" u="none" strike="noStrike" kern="0" cap="none" spc="0" normalizeH="0" baseline="0" noProof="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89" name="Rectangle 1041"/>
            <p:cNvSpPr>
              <a:spLocks noChangeArrowheads="1"/>
            </p:cNvSpPr>
            <p:nvPr/>
          </p:nvSpPr>
          <p:spPr bwMode="auto">
            <a:xfrm>
              <a:off x="7586663" y="2111375"/>
              <a:ext cx="17462" cy="1023938"/>
            </a:xfrm>
            <a:prstGeom prst="rect">
              <a:avLst/>
            </a:prstGeom>
            <a:solidFill>
              <a:srgbClr val="00CCFF"/>
            </a:solidFill>
            <a:ln w="9525">
              <a:noFill/>
              <a:miter lim="800000"/>
              <a:headEnd/>
              <a:tailEnd/>
            </a:ln>
          </p:spPr>
          <p:txBody>
            <a:bodyPr lIns="82945" tIns="41473" rIns="82945" bIns="41473"/>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90" name="Rectangle 1046"/>
            <p:cNvSpPr>
              <a:spLocks noChangeArrowheads="1"/>
            </p:cNvSpPr>
            <p:nvPr/>
          </p:nvSpPr>
          <p:spPr bwMode="auto">
            <a:xfrm>
              <a:off x="3268663" y="1392238"/>
              <a:ext cx="19050" cy="3614737"/>
            </a:xfrm>
            <a:prstGeom prst="rect">
              <a:avLst/>
            </a:prstGeom>
            <a:solidFill>
              <a:srgbClr val="000000"/>
            </a:solidFill>
            <a:ln w="12700">
              <a:solidFill>
                <a:srgbClr val="000000"/>
              </a:solidFill>
              <a:miter lim="800000"/>
              <a:headEnd/>
              <a:tailEnd/>
            </a:ln>
          </p:spPr>
          <p:txBody>
            <a:bodyPr lIns="82945" tIns="41473" rIns="82945" bIns="41473"/>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91" name="Rectangle 1047"/>
            <p:cNvSpPr>
              <a:spLocks noChangeArrowheads="1"/>
            </p:cNvSpPr>
            <p:nvPr/>
          </p:nvSpPr>
          <p:spPr bwMode="auto">
            <a:xfrm>
              <a:off x="4702175" y="1392238"/>
              <a:ext cx="19050" cy="3614737"/>
            </a:xfrm>
            <a:prstGeom prst="rect">
              <a:avLst/>
            </a:prstGeom>
            <a:solidFill>
              <a:srgbClr val="000000"/>
            </a:solidFill>
            <a:ln w="9525">
              <a:noFill/>
              <a:miter lim="800000"/>
              <a:headEnd/>
              <a:tailEnd/>
            </a:ln>
          </p:spPr>
          <p:txBody>
            <a:bodyPr lIns="82945" tIns="41473" rIns="82945" bIns="41473"/>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92" name="Rectangle 1048"/>
            <p:cNvSpPr>
              <a:spLocks noChangeArrowheads="1"/>
            </p:cNvSpPr>
            <p:nvPr/>
          </p:nvSpPr>
          <p:spPr bwMode="auto">
            <a:xfrm>
              <a:off x="3268663" y="1392238"/>
              <a:ext cx="1452562" cy="17462"/>
            </a:xfrm>
            <a:prstGeom prst="rect">
              <a:avLst/>
            </a:prstGeom>
            <a:solidFill>
              <a:srgbClr val="000000"/>
            </a:solidFill>
            <a:ln w="9525">
              <a:noFill/>
              <a:miter lim="800000"/>
              <a:headEnd/>
              <a:tailEnd/>
            </a:ln>
          </p:spPr>
          <p:txBody>
            <a:bodyPr lIns="82945" tIns="41473" rIns="82945" bIns="41473"/>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93" name="Rectangle 1049"/>
            <p:cNvSpPr>
              <a:spLocks noChangeArrowheads="1"/>
            </p:cNvSpPr>
            <p:nvPr/>
          </p:nvSpPr>
          <p:spPr bwMode="auto">
            <a:xfrm>
              <a:off x="3268663" y="4989513"/>
              <a:ext cx="1452562" cy="17462"/>
            </a:xfrm>
            <a:prstGeom prst="rect">
              <a:avLst/>
            </a:prstGeom>
            <a:solidFill>
              <a:srgbClr val="00CCFF"/>
            </a:solidFill>
            <a:ln w="9525">
              <a:noFill/>
              <a:miter lim="800000"/>
              <a:headEnd/>
              <a:tailEnd/>
            </a:ln>
          </p:spPr>
          <p:txBody>
            <a:bodyPr lIns="82945" tIns="41473" rIns="82945" bIns="41473"/>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94" name="Rectangle 1055"/>
            <p:cNvSpPr>
              <a:spLocks noChangeArrowheads="1"/>
            </p:cNvSpPr>
            <p:nvPr/>
          </p:nvSpPr>
          <p:spPr bwMode="auto">
            <a:xfrm>
              <a:off x="5441609" y="4241972"/>
              <a:ext cx="1434276" cy="752840"/>
            </a:xfrm>
            <a:prstGeom prst="rect">
              <a:avLst/>
            </a:prstGeom>
            <a:solidFill>
              <a:sysClr val="window" lastClr="FFFFFF">
                <a:lumMod val="50000"/>
              </a:sysClr>
            </a:solidFill>
            <a:ln w="9525">
              <a:noFill/>
              <a:miter lim="800000"/>
              <a:headEnd/>
              <a:tailEnd/>
            </a:ln>
          </p:spPr>
          <p:txBody>
            <a:bodyPr lIns="82945" tIns="41473" rIns="82945" bIns="41473"/>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endParaRPr kumimoji="0" lang="de-DE" altLang="de-DE" sz="1600" b="0" i="0" u="none" strike="noStrike" kern="0" cap="none" spc="0" normalizeH="0" baseline="0" noProof="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95" name="Rectangle 1056"/>
            <p:cNvSpPr>
              <a:spLocks noChangeArrowheads="1"/>
            </p:cNvSpPr>
            <p:nvPr/>
          </p:nvSpPr>
          <p:spPr bwMode="auto">
            <a:xfrm>
              <a:off x="5427663" y="4202113"/>
              <a:ext cx="19050" cy="804862"/>
            </a:xfrm>
            <a:prstGeom prst="rect">
              <a:avLst/>
            </a:prstGeom>
            <a:solidFill>
              <a:srgbClr val="000000"/>
            </a:solidFill>
            <a:ln w="9525">
              <a:noFill/>
              <a:miter lim="800000"/>
              <a:headEnd/>
              <a:tailEnd/>
            </a:ln>
          </p:spPr>
          <p:txBody>
            <a:bodyPr lIns="82945" tIns="41473" rIns="82945" bIns="41473"/>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96" name="Rectangle 1059"/>
            <p:cNvSpPr>
              <a:spLocks noChangeArrowheads="1"/>
            </p:cNvSpPr>
            <p:nvPr/>
          </p:nvSpPr>
          <p:spPr bwMode="auto">
            <a:xfrm>
              <a:off x="5427663" y="4989513"/>
              <a:ext cx="1450975" cy="17462"/>
            </a:xfrm>
            <a:prstGeom prst="rect">
              <a:avLst/>
            </a:prstGeom>
            <a:solidFill>
              <a:srgbClr val="000000"/>
            </a:solidFill>
            <a:ln w="9525">
              <a:noFill/>
              <a:miter lim="800000"/>
              <a:headEnd/>
              <a:tailEnd/>
            </a:ln>
          </p:spPr>
          <p:txBody>
            <a:bodyPr lIns="82945" tIns="41473" rIns="82945" bIns="41473"/>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97" name="Rectangle 1061"/>
            <p:cNvSpPr>
              <a:spLocks noChangeArrowheads="1"/>
            </p:cNvSpPr>
            <p:nvPr/>
          </p:nvSpPr>
          <p:spPr bwMode="auto">
            <a:xfrm>
              <a:off x="5427663" y="3122613"/>
              <a:ext cx="19050" cy="1128712"/>
            </a:xfrm>
            <a:prstGeom prst="rect">
              <a:avLst/>
            </a:prstGeom>
            <a:solidFill>
              <a:srgbClr val="000000"/>
            </a:solidFill>
            <a:ln w="9525">
              <a:noFill/>
              <a:miter lim="800000"/>
              <a:headEnd/>
              <a:tailEnd/>
            </a:ln>
          </p:spPr>
          <p:txBody>
            <a:bodyPr lIns="82945" tIns="41473" rIns="82945" bIns="41473"/>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98" name="Rectangle 1065"/>
            <p:cNvSpPr>
              <a:spLocks noChangeArrowheads="1"/>
            </p:cNvSpPr>
            <p:nvPr/>
          </p:nvSpPr>
          <p:spPr bwMode="auto">
            <a:xfrm>
              <a:off x="5443100" y="2108680"/>
              <a:ext cx="1429803" cy="1025395"/>
            </a:xfrm>
            <a:prstGeom prst="rect">
              <a:avLst/>
            </a:prstGeom>
            <a:solidFill>
              <a:srgbClr val="4F81BD">
                <a:lumMod val="75000"/>
              </a:srgbClr>
            </a:solidFill>
            <a:ln w="12700">
              <a:solidFill>
                <a:sysClr val="windowText" lastClr="000000"/>
              </a:solidFill>
              <a:miter lim="800000"/>
              <a:headEnd/>
              <a:tailEnd/>
            </a:ln>
          </p:spPr>
          <p:txBody>
            <a:bodyPr lIns="82945" tIns="41473" rIns="82945" bIns="41473"/>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endParaRPr kumimoji="0" lang="de-DE" altLang="de-DE" sz="1600" b="0" i="0" u="none" strike="noStrike" kern="0" cap="none" spc="0" normalizeH="0" baseline="0" noProof="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99" name="Rectangle 1066"/>
            <p:cNvSpPr>
              <a:spLocks noChangeArrowheads="1"/>
            </p:cNvSpPr>
            <p:nvPr/>
          </p:nvSpPr>
          <p:spPr bwMode="auto">
            <a:xfrm>
              <a:off x="5427663" y="2111375"/>
              <a:ext cx="19050" cy="1023938"/>
            </a:xfrm>
            <a:prstGeom prst="rect">
              <a:avLst/>
            </a:prstGeom>
            <a:solidFill>
              <a:srgbClr val="33CCFF"/>
            </a:solidFill>
            <a:ln w="9525">
              <a:noFill/>
              <a:miter lim="800000"/>
              <a:headEnd/>
              <a:tailEnd/>
            </a:ln>
          </p:spPr>
          <p:txBody>
            <a:bodyPr lIns="82945" tIns="41473" rIns="82945" bIns="41473"/>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00" name="Rectangle 1070"/>
            <p:cNvSpPr>
              <a:spLocks noChangeArrowheads="1"/>
            </p:cNvSpPr>
            <p:nvPr/>
          </p:nvSpPr>
          <p:spPr bwMode="auto">
            <a:xfrm>
              <a:off x="7596188" y="1402239"/>
              <a:ext cx="725487" cy="725487"/>
            </a:xfrm>
            <a:prstGeom prst="rect">
              <a:avLst/>
            </a:prstGeom>
            <a:solidFill>
              <a:srgbClr val="FFC000"/>
            </a:solidFill>
            <a:ln w="12700">
              <a:solidFill>
                <a:srgbClr val="000000"/>
              </a:solidFill>
              <a:miter lim="800000"/>
              <a:headEnd/>
              <a:tailEnd/>
            </a:ln>
          </p:spPr>
          <p:txBody>
            <a:bodyPr lIns="82945" tIns="41473" rIns="82945" bIns="41473"/>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01" name="Rectangle 1071"/>
            <p:cNvSpPr>
              <a:spLocks noChangeArrowheads="1"/>
            </p:cNvSpPr>
            <p:nvPr/>
          </p:nvSpPr>
          <p:spPr bwMode="auto">
            <a:xfrm>
              <a:off x="7586663" y="1392238"/>
              <a:ext cx="17462" cy="731837"/>
            </a:xfrm>
            <a:prstGeom prst="rect">
              <a:avLst/>
            </a:prstGeom>
            <a:solidFill>
              <a:srgbClr val="000000"/>
            </a:solidFill>
            <a:ln w="9525">
              <a:noFill/>
              <a:miter lim="800000"/>
              <a:headEnd/>
              <a:tailEnd/>
            </a:ln>
          </p:spPr>
          <p:txBody>
            <a:bodyPr lIns="82945" tIns="41473" rIns="82945" bIns="41473"/>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02" name="Rectangle 1073"/>
            <p:cNvSpPr>
              <a:spLocks noChangeArrowheads="1"/>
            </p:cNvSpPr>
            <p:nvPr/>
          </p:nvSpPr>
          <p:spPr bwMode="auto">
            <a:xfrm>
              <a:off x="7586663" y="1392238"/>
              <a:ext cx="731837" cy="17462"/>
            </a:xfrm>
            <a:prstGeom prst="rect">
              <a:avLst/>
            </a:prstGeom>
            <a:solidFill>
              <a:srgbClr val="000000"/>
            </a:solidFill>
            <a:ln w="9525">
              <a:noFill/>
              <a:miter lim="800000"/>
              <a:headEnd/>
              <a:tailEnd/>
            </a:ln>
          </p:spPr>
          <p:txBody>
            <a:bodyPr lIns="82945" tIns="41473" rIns="82945" bIns="41473"/>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03" name="Rectangle 1078"/>
            <p:cNvSpPr>
              <a:spLocks noChangeArrowheads="1"/>
            </p:cNvSpPr>
            <p:nvPr/>
          </p:nvSpPr>
          <p:spPr bwMode="auto">
            <a:xfrm>
              <a:off x="1473496" y="3094339"/>
              <a:ext cx="879117" cy="413331"/>
            </a:xfrm>
            <a:prstGeom prst="rect">
              <a:avLst/>
            </a:prstGeom>
            <a:noFill/>
            <a:ln w="9525">
              <a:noFill/>
              <a:miter lim="800000"/>
              <a:headEnd/>
              <a:tailEnd/>
            </a:ln>
          </p:spPr>
          <p:txBody>
            <a:bodyPr lIns="0" tIns="0" rIns="0" bIns="0">
              <a:spAutoFit/>
            </a:bodyPr>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r>
                <a:rPr kumimoji="0" lang="de-DE" altLang="de-DE" sz="2800" b="1" i="0" u="none" strike="noStrike" kern="0" cap="none" spc="0" normalizeH="0" baseline="0" noProof="0" dirty="0" smtClean="0">
                  <a:ln>
                    <a:noFill/>
                  </a:ln>
                  <a:solidFill>
                    <a:srgbClr val="000000"/>
                  </a:solidFill>
                  <a:effectLst/>
                  <a:uLnTx/>
                  <a:uFillTx/>
                  <a:latin typeface="Arial" pitchFamily="34" charset="0"/>
                  <a:ea typeface="MS Gothic" pitchFamily="49" charset="-128"/>
                  <a:cs typeface="Arial" pitchFamily="34" charset="0"/>
                </a:rPr>
                <a:t>100%</a:t>
              </a:r>
              <a:endParaRPr kumimoji="0" lang="de-DE" altLang="de-DE" sz="2800" b="1" i="0" u="none" strike="noStrike" kern="0" cap="none" spc="0" normalizeH="0" baseline="0" noProof="0" dirty="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04" name="Rectangle 1080"/>
            <p:cNvSpPr>
              <a:spLocks noChangeArrowheads="1"/>
            </p:cNvSpPr>
            <p:nvPr/>
          </p:nvSpPr>
          <p:spPr bwMode="auto">
            <a:xfrm>
              <a:off x="1104900" y="5208588"/>
              <a:ext cx="1444625" cy="430212"/>
            </a:xfrm>
            <a:prstGeom prst="rect">
              <a:avLst/>
            </a:prstGeom>
            <a:noFill/>
            <a:ln w="9525">
              <a:noFill/>
              <a:miter lim="800000"/>
              <a:headEnd/>
              <a:tailEnd/>
            </a:ln>
          </p:spPr>
          <p:txBody>
            <a:bodyPr lIns="82945" tIns="41473" rIns="82945" bIns="41473"/>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05" name="Rectangle 1081"/>
            <p:cNvSpPr>
              <a:spLocks noChangeArrowheads="1"/>
            </p:cNvSpPr>
            <p:nvPr/>
          </p:nvSpPr>
          <p:spPr bwMode="auto">
            <a:xfrm>
              <a:off x="1143000" y="5105400"/>
              <a:ext cx="1438275" cy="573088"/>
            </a:xfrm>
            <a:prstGeom prst="rect">
              <a:avLst/>
            </a:prstGeom>
            <a:noFill/>
            <a:ln w="9525">
              <a:noFill/>
              <a:miter lim="800000"/>
              <a:headEnd/>
              <a:tailEnd/>
            </a:ln>
          </p:spPr>
          <p:txBody>
            <a:bodyPr lIns="82945" tIns="41473" rIns="82945" bIns="41473"/>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06" name="Rectangle 1082"/>
            <p:cNvSpPr>
              <a:spLocks noChangeArrowheads="1"/>
            </p:cNvSpPr>
            <p:nvPr/>
          </p:nvSpPr>
          <p:spPr bwMode="auto">
            <a:xfrm>
              <a:off x="1000125" y="5143500"/>
              <a:ext cx="1905000" cy="573088"/>
            </a:xfrm>
            <a:prstGeom prst="rect">
              <a:avLst/>
            </a:prstGeom>
            <a:noFill/>
            <a:ln w="9525">
              <a:noFill/>
              <a:miter lim="800000"/>
              <a:headEnd/>
              <a:tailEnd/>
            </a:ln>
          </p:spPr>
          <p:txBody>
            <a:bodyPr lIns="82945" tIns="41473" rIns="82945" bIns="41473"/>
            <a:lstStyle/>
            <a:p>
              <a:pPr marL="0" marR="0" lvl="0" indent="0" algn="ctr"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r>
                <a:rPr kumimoji="0" lang="en-US" altLang="de-DE" sz="1200" b="1" i="0" u="none" strike="noStrike" kern="0" cap="none" spc="0" normalizeH="0" baseline="0" noProof="0" dirty="0" smtClean="0">
                  <a:ln>
                    <a:noFill/>
                  </a:ln>
                  <a:solidFill>
                    <a:sysClr val="windowText" lastClr="000000"/>
                  </a:solidFill>
                  <a:effectLst/>
                  <a:uLnTx/>
                  <a:uFillTx/>
                  <a:latin typeface="Arial" pitchFamily="34" charset="0"/>
                  <a:ea typeface="MS Gothic" pitchFamily="49" charset="-128"/>
                  <a:cs typeface="Arial" pitchFamily="34" charset="0"/>
                </a:rPr>
                <a:t>Loan for investment or working capital of a Commercial Bank</a:t>
              </a:r>
            </a:p>
          </p:txBody>
        </p:sp>
        <p:sp>
          <p:nvSpPr>
            <p:cNvPr id="107" name="Rectangle 1084"/>
            <p:cNvSpPr>
              <a:spLocks noChangeArrowheads="1"/>
            </p:cNvSpPr>
            <p:nvPr/>
          </p:nvSpPr>
          <p:spPr bwMode="auto">
            <a:xfrm>
              <a:off x="2505985" y="5250920"/>
              <a:ext cx="35190" cy="162356"/>
            </a:xfrm>
            <a:prstGeom prst="rect">
              <a:avLst/>
            </a:prstGeom>
            <a:noFill/>
            <a:ln w="9525">
              <a:noFill/>
              <a:miter lim="800000"/>
              <a:headEnd/>
              <a:tailEnd/>
            </a:ln>
          </p:spPr>
          <p:txBody>
            <a:bodyPr wrap="none" lIns="0" tIns="0" rIns="0" bIns="0">
              <a:spAutoFit/>
            </a:bodyPr>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r>
                <a:rPr kumimoji="0" lang="de-DE" altLang="de-DE" sz="1100" b="0" i="0" u="none" strike="noStrike" kern="0" cap="none" spc="0" normalizeH="0" baseline="0" noProof="0" smtClean="0">
                  <a:ln>
                    <a:noFill/>
                  </a:ln>
                  <a:solidFill>
                    <a:srgbClr val="000000"/>
                  </a:solidFill>
                  <a:effectLst/>
                  <a:uLnTx/>
                  <a:uFillTx/>
                  <a:latin typeface="Arial" pitchFamily="34" charset="0"/>
                  <a:ea typeface="MS Gothic" pitchFamily="49" charset="-128"/>
                  <a:cs typeface="Arial" pitchFamily="34" charset="0"/>
                </a:rPr>
                <a:t> </a:t>
              </a: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08" name="Rectangle 1086"/>
            <p:cNvSpPr>
              <a:spLocks noChangeArrowheads="1"/>
            </p:cNvSpPr>
            <p:nvPr/>
          </p:nvSpPr>
          <p:spPr bwMode="auto">
            <a:xfrm>
              <a:off x="2463008" y="5427323"/>
              <a:ext cx="35190" cy="162356"/>
            </a:xfrm>
            <a:prstGeom prst="rect">
              <a:avLst/>
            </a:prstGeom>
            <a:noFill/>
            <a:ln w="9525">
              <a:noFill/>
              <a:miter lim="800000"/>
              <a:headEnd/>
              <a:tailEnd/>
            </a:ln>
          </p:spPr>
          <p:txBody>
            <a:bodyPr wrap="none" lIns="0" tIns="0" rIns="0" bIns="0">
              <a:spAutoFit/>
            </a:bodyPr>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r>
                <a:rPr kumimoji="0" lang="de-DE" altLang="de-DE" sz="1100" b="0" i="0" u="none" strike="noStrike" kern="0" cap="none" spc="0" normalizeH="0" baseline="0" noProof="0" smtClean="0">
                  <a:ln>
                    <a:noFill/>
                  </a:ln>
                  <a:solidFill>
                    <a:srgbClr val="000000"/>
                  </a:solidFill>
                  <a:effectLst/>
                  <a:uLnTx/>
                  <a:uFillTx/>
                  <a:latin typeface="Arial" pitchFamily="34" charset="0"/>
                  <a:ea typeface="MS Gothic" pitchFamily="49" charset="-128"/>
                  <a:cs typeface="Arial" pitchFamily="34" charset="0"/>
                </a:rPr>
                <a:t> </a:t>
              </a: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09" name="Rectangle 1087"/>
            <p:cNvSpPr>
              <a:spLocks noChangeArrowheads="1"/>
            </p:cNvSpPr>
            <p:nvPr/>
          </p:nvSpPr>
          <p:spPr bwMode="auto">
            <a:xfrm>
              <a:off x="3195638" y="5208588"/>
              <a:ext cx="1592262" cy="517525"/>
            </a:xfrm>
            <a:prstGeom prst="rect">
              <a:avLst/>
            </a:prstGeom>
            <a:noFill/>
            <a:ln w="9525">
              <a:noFill/>
              <a:miter lim="800000"/>
              <a:headEnd/>
              <a:tailEnd/>
            </a:ln>
          </p:spPr>
          <p:txBody>
            <a:bodyPr lIns="82945" tIns="41473" rIns="82945" bIns="41473"/>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10" name="Rectangle 1090"/>
            <p:cNvSpPr>
              <a:spLocks noChangeArrowheads="1"/>
            </p:cNvSpPr>
            <p:nvPr/>
          </p:nvSpPr>
          <p:spPr bwMode="auto">
            <a:xfrm>
              <a:off x="3502972" y="5143360"/>
              <a:ext cx="1002907" cy="177104"/>
            </a:xfrm>
            <a:prstGeom prst="rect">
              <a:avLst/>
            </a:prstGeom>
            <a:noFill/>
            <a:ln w="9525">
              <a:noFill/>
              <a:miter lim="800000"/>
              <a:headEnd/>
              <a:tailEnd/>
            </a:ln>
          </p:spPr>
          <p:txBody>
            <a:bodyPr wrap="none" lIns="0" tIns="0" rIns="0" bIns="0">
              <a:spAutoFit/>
            </a:bodyPr>
            <a:lstStyle/>
            <a:p>
              <a:pPr marL="0" marR="0" lvl="0" indent="0" algn="ctr"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r>
                <a:rPr kumimoji="0" lang="de-DE" altLang="de-DE" sz="1200" b="1" i="0" u="none" strike="noStrike" kern="0" cap="none" spc="0" normalizeH="0" baseline="0" noProof="0" dirty="0" smtClean="0">
                  <a:ln>
                    <a:noFill/>
                  </a:ln>
                  <a:solidFill>
                    <a:srgbClr val="000000"/>
                  </a:solidFill>
                  <a:effectLst/>
                  <a:uLnTx/>
                  <a:uFillTx/>
                  <a:latin typeface="Arial" pitchFamily="34" charset="0"/>
                  <a:ea typeface="MS Gothic" pitchFamily="49" charset="-128"/>
                  <a:cs typeface="Arial" pitchFamily="34" charset="0"/>
                </a:rPr>
                <a:t>  </a:t>
              </a:r>
              <a:r>
                <a:rPr kumimoji="0" lang="en-US" altLang="de-DE" sz="1200" b="1" i="0" u="none" strike="noStrike" kern="0" cap="none" spc="0" normalizeH="0" baseline="0" noProof="0" dirty="0" smtClean="0">
                  <a:ln>
                    <a:noFill/>
                  </a:ln>
                  <a:solidFill>
                    <a:srgbClr val="000000"/>
                  </a:solidFill>
                  <a:effectLst/>
                  <a:uLnTx/>
                  <a:uFillTx/>
                  <a:latin typeface="Arial" pitchFamily="34" charset="0"/>
                  <a:ea typeface="MS Gothic" pitchFamily="49" charset="-128"/>
                  <a:cs typeface="Arial" pitchFamily="34" charset="0"/>
                </a:rPr>
                <a:t>Risk sharing</a:t>
              </a:r>
              <a:r>
                <a:rPr kumimoji="0" lang="de-DE" altLang="de-DE" sz="1200" b="1" i="0" u="none" strike="noStrike" kern="0" cap="none" spc="0" normalizeH="0" baseline="0" noProof="0" dirty="0" smtClean="0">
                  <a:ln>
                    <a:noFill/>
                  </a:ln>
                  <a:solidFill>
                    <a:srgbClr val="000000"/>
                  </a:solidFill>
                  <a:effectLst/>
                  <a:uLnTx/>
                  <a:uFillTx/>
                  <a:latin typeface="Arial" pitchFamily="34" charset="0"/>
                  <a:ea typeface="MS Gothic" pitchFamily="49" charset="-128"/>
                  <a:cs typeface="Arial" pitchFamily="34" charset="0"/>
                </a:rPr>
                <a:t>  </a:t>
              </a:r>
              <a:endParaRPr kumimoji="0" lang="de-DE" altLang="de-DE" sz="1200" b="1" i="0" u="none" strike="noStrike" kern="0" cap="none" spc="0" normalizeH="0" baseline="0" noProof="0" dirty="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11" name="Rectangle 1091"/>
            <p:cNvSpPr>
              <a:spLocks noChangeArrowheads="1"/>
            </p:cNvSpPr>
            <p:nvPr/>
          </p:nvSpPr>
          <p:spPr bwMode="auto">
            <a:xfrm>
              <a:off x="4532532" y="5250920"/>
              <a:ext cx="35190" cy="162356"/>
            </a:xfrm>
            <a:prstGeom prst="rect">
              <a:avLst/>
            </a:prstGeom>
            <a:noFill/>
            <a:ln w="9525">
              <a:noFill/>
              <a:miter lim="800000"/>
              <a:headEnd/>
              <a:tailEnd/>
            </a:ln>
          </p:spPr>
          <p:txBody>
            <a:bodyPr wrap="none" lIns="0" tIns="0" rIns="0" bIns="0">
              <a:spAutoFit/>
            </a:bodyPr>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r>
                <a:rPr kumimoji="0" lang="de-DE" altLang="de-DE" sz="1100" b="0" i="0" u="none" strike="noStrike" kern="0" cap="none" spc="0" normalizeH="0" baseline="0" noProof="0" smtClean="0">
                  <a:ln>
                    <a:noFill/>
                  </a:ln>
                  <a:solidFill>
                    <a:srgbClr val="000000"/>
                  </a:solidFill>
                  <a:effectLst/>
                  <a:uLnTx/>
                  <a:uFillTx/>
                  <a:latin typeface="Arial" pitchFamily="34" charset="0"/>
                  <a:ea typeface="MS Gothic" pitchFamily="49" charset="-128"/>
                  <a:cs typeface="Arial" pitchFamily="34" charset="0"/>
                </a:rPr>
                <a:t> </a:t>
              </a: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12" name="Rectangle 1092"/>
            <p:cNvSpPr>
              <a:spLocks noChangeArrowheads="1"/>
            </p:cNvSpPr>
            <p:nvPr/>
          </p:nvSpPr>
          <p:spPr bwMode="auto">
            <a:xfrm>
              <a:off x="3351449" y="5302453"/>
              <a:ext cx="1384129" cy="354207"/>
            </a:xfrm>
            <a:prstGeom prst="rect">
              <a:avLst/>
            </a:prstGeom>
            <a:noFill/>
            <a:ln w="9525">
              <a:noFill/>
              <a:miter lim="800000"/>
              <a:headEnd/>
              <a:tailEnd/>
            </a:ln>
          </p:spPr>
          <p:txBody>
            <a:bodyPr wrap="none" lIns="0" tIns="0" rIns="0" bIns="0">
              <a:spAutoFit/>
            </a:bodyPr>
            <a:lstStyle/>
            <a:p>
              <a:pPr marL="0" marR="0" lvl="0" indent="0" algn="ctr"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r>
                <a:rPr kumimoji="0" lang="en-US" altLang="de-DE" sz="1200" b="1" i="0" u="none" strike="noStrike" kern="0" cap="none" spc="0" normalizeH="0" baseline="0" noProof="0" dirty="0" smtClean="0">
                  <a:ln>
                    <a:noFill/>
                  </a:ln>
                  <a:solidFill>
                    <a:srgbClr val="000000"/>
                  </a:solidFill>
                  <a:effectLst/>
                  <a:uLnTx/>
                  <a:uFillTx/>
                  <a:latin typeface="Arial" pitchFamily="34" charset="0"/>
                  <a:ea typeface="MS Gothic" pitchFamily="49" charset="-128"/>
                  <a:cs typeface="Arial" pitchFamily="34" charset="0"/>
                </a:rPr>
                <a:t>   Commercial Bank /</a:t>
              </a:r>
            </a:p>
            <a:p>
              <a:pPr marL="0" marR="0" lvl="0" indent="0" algn="ctr"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r>
                <a:rPr kumimoji="0" lang="en-US" altLang="de-DE" sz="1200" b="1" i="0" u="none" strike="noStrike" kern="0" cap="none" spc="0" normalizeH="0" baseline="0" noProof="0" dirty="0" smtClean="0">
                  <a:ln>
                    <a:noFill/>
                  </a:ln>
                  <a:solidFill>
                    <a:srgbClr val="000000"/>
                  </a:solidFill>
                  <a:effectLst/>
                  <a:uLnTx/>
                  <a:uFillTx/>
                  <a:latin typeface="Arial" pitchFamily="34" charset="0"/>
                  <a:ea typeface="MS Gothic" pitchFamily="49" charset="-128"/>
                  <a:cs typeface="Arial" pitchFamily="34" charset="0"/>
                </a:rPr>
                <a:t>   Guarantee Bank</a:t>
              </a:r>
              <a:endParaRPr kumimoji="0" lang="en-US" altLang="de-DE" sz="1200" b="1" i="0" u="none" strike="noStrike" kern="0" cap="none" spc="0" normalizeH="0" baseline="0" noProof="0" dirty="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13" name="Rectangle 1093"/>
            <p:cNvSpPr>
              <a:spLocks noChangeArrowheads="1"/>
            </p:cNvSpPr>
            <p:nvPr/>
          </p:nvSpPr>
          <p:spPr bwMode="auto">
            <a:xfrm>
              <a:off x="4608569" y="5427323"/>
              <a:ext cx="35190" cy="162356"/>
            </a:xfrm>
            <a:prstGeom prst="rect">
              <a:avLst/>
            </a:prstGeom>
            <a:noFill/>
            <a:ln w="9525">
              <a:noFill/>
              <a:miter lim="800000"/>
              <a:headEnd/>
              <a:tailEnd/>
            </a:ln>
          </p:spPr>
          <p:txBody>
            <a:bodyPr wrap="none" lIns="0" tIns="0" rIns="0" bIns="0">
              <a:spAutoFit/>
            </a:bodyPr>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r>
                <a:rPr kumimoji="0" lang="de-DE" altLang="de-DE" sz="1100" b="0" i="0" u="none" strike="noStrike" kern="0" cap="none" spc="0" normalizeH="0" baseline="0" noProof="0" smtClean="0">
                  <a:ln>
                    <a:noFill/>
                  </a:ln>
                  <a:solidFill>
                    <a:srgbClr val="000000"/>
                  </a:solidFill>
                  <a:effectLst/>
                  <a:uLnTx/>
                  <a:uFillTx/>
                  <a:latin typeface="Arial" pitchFamily="34" charset="0"/>
                  <a:ea typeface="MS Gothic" pitchFamily="49" charset="-128"/>
                  <a:cs typeface="Arial" pitchFamily="34" charset="0"/>
                </a:rPr>
                <a:t> </a:t>
              </a: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14" name="Rectangle 1095"/>
            <p:cNvSpPr>
              <a:spLocks noChangeArrowheads="1"/>
            </p:cNvSpPr>
            <p:nvPr/>
          </p:nvSpPr>
          <p:spPr bwMode="auto">
            <a:xfrm>
              <a:off x="5427663" y="5208588"/>
              <a:ext cx="1439862" cy="506412"/>
            </a:xfrm>
            <a:prstGeom prst="rect">
              <a:avLst/>
            </a:prstGeom>
            <a:noFill/>
            <a:ln w="9525">
              <a:noFill/>
              <a:miter lim="800000"/>
              <a:headEnd/>
              <a:tailEnd/>
            </a:ln>
          </p:spPr>
          <p:txBody>
            <a:bodyPr lIns="82945" tIns="41473" rIns="82945" bIns="41473"/>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15" name="Rectangle 1097"/>
            <p:cNvSpPr>
              <a:spLocks noChangeArrowheads="1"/>
            </p:cNvSpPr>
            <p:nvPr/>
          </p:nvSpPr>
          <p:spPr bwMode="auto">
            <a:xfrm>
              <a:off x="5606746" y="5157273"/>
              <a:ext cx="1266830" cy="531311"/>
            </a:xfrm>
            <a:prstGeom prst="rect">
              <a:avLst/>
            </a:prstGeom>
            <a:noFill/>
            <a:ln w="9525">
              <a:noFill/>
              <a:miter lim="800000"/>
              <a:headEnd/>
              <a:tailEnd/>
            </a:ln>
          </p:spPr>
          <p:txBody>
            <a:bodyPr wrap="none" lIns="0" tIns="0" rIns="0" bIns="0">
              <a:spAutoFit/>
            </a:bodyPr>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r>
                <a:rPr kumimoji="0" lang="en-US" altLang="de-DE" sz="1200" b="1" i="0" u="none" strike="noStrike" kern="0" cap="none" spc="0" normalizeH="0" baseline="0" noProof="0" dirty="0" smtClean="0">
                  <a:ln>
                    <a:noFill/>
                  </a:ln>
                  <a:solidFill>
                    <a:srgbClr val="000000"/>
                  </a:solidFill>
                  <a:effectLst/>
                  <a:uLnTx/>
                  <a:uFillTx/>
                  <a:latin typeface="Arial" pitchFamily="34" charset="0"/>
                  <a:ea typeface="MS Gothic" pitchFamily="49" charset="-128"/>
                  <a:cs typeface="Arial" pitchFamily="34" charset="0"/>
                </a:rPr>
                <a:t>Risk sharing</a:t>
              </a:r>
            </a:p>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r>
                <a:rPr kumimoji="0" lang="en-US" altLang="de-DE" sz="1200" b="1" i="0" u="none" strike="noStrike" kern="0" cap="none" spc="0" normalizeH="0" baseline="0" noProof="0" dirty="0" smtClean="0">
                  <a:ln>
                    <a:noFill/>
                  </a:ln>
                  <a:solidFill>
                    <a:srgbClr val="000000"/>
                  </a:solidFill>
                  <a:effectLst/>
                  <a:uLnTx/>
                  <a:uFillTx/>
                  <a:latin typeface="Arial" pitchFamily="34" charset="0"/>
                  <a:ea typeface="MS Gothic" pitchFamily="49" charset="-128"/>
                  <a:cs typeface="Arial" pitchFamily="34" charset="0"/>
                </a:rPr>
                <a:t>Guarantee Bank </a:t>
              </a:r>
              <a:r>
                <a:rPr kumimoji="0" lang="de-DE" altLang="de-DE" sz="1200" b="1" i="0" u="none" strike="noStrike" kern="0" cap="none" spc="0" normalizeH="0" baseline="0" noProof="0" dirty="0" smtClean="0">
                  <a:ln>
                    <a:noFill/>
                  </a:ln>
                  <a:solidFill>
                    <a:srgbClr val="000000"/>
                  </a:solidFill>
                  <a:effectLst/>
                  <a:uLnTx/>
                  <a:uFillTx/>
                  <a:latin typeface="Arial" pitchFamily="34" charset="0"/>
                  <a:ea typeface="MS Gothic" pitchFamily="49" charset="-128"/>
                  <a:cs typeface="Arial" pitchFamily="34" charset="0"/>
                </a:rPr>
                <a:t>/</a:t>
              </a:r>
            </a:p>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r>
                <a:rPr kumimoji="0" lang="de-DE" altLang="de-DE" sz="1200" b="1" i="0" u="none" strike="noStrike" kern="0" cap="none" spc="0" normalizeH="0" baseline="0" noProof="0" dirty="0" smtClean="0">
                  <a:ln>
                    <a:noFill/>
                  </a:ln>
                  <a:solidFill>
                    <a:srgbClr val="000000"/>
                  </a:solidFill>
                  <a:effectLst/>
                  <a:uLnTx/>
                  <a:uFillTx/>
                  <a:latin typeface="Arial" pitchFamily="34" charset="0"/>
                  <a:ea typeface="MS Gothic" pitchFamily="49" charset="-128"/>
                  <a:cs typeface="Arial" pitchFamily="34" charset="0"/>
                </a:rPr>
                <a:t>Counter-Guarantor</a:t>
              </a:r>
              <a:endParaRPr kumimoji="0" lang="de-DE" altLang="de-DE" sz="1200" b="1" i="0" u="none" strike="noStrike" kern="0" cap="none" spc="0" normalizeH="0" baseline="0" noProof="0" dirty="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16" name="Rectangle 1099"/>
            <p:cNvSpPr>
              <a:spLocks noChangeArrowheads="1"/>
            </p:cNvSpPr>
            <p:nvPr/>
          </p:nvSpPr>
          <p:spPr bwMode="auto">
            <a:xfrm>
              <a:off x="6562386" y="5427323"/>
              <a:ext cx="35190" cy="162356"/>
            </a:xfrm>
            <a:prstGeom prst="rect">
              <a:avLst/>
            </a:prstGeom>
            <a:noFill/>
            <a:ln w="9525">
              <a:noFill/>
              <a:miter lim="800000"/>
              <a:headEnd/>
              <a:tailEnd/>
            </a:ln>
          </p:spPr>
          <p:txBody>
            <a:bodyPr wrap="none" lIns="0" tIns="0" rIns="0" bIns="0">
              <a:spAutoFit/>
            </a:bodyPr>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r>
                <a:rPr kumimoji="0" lang="de-DE" altLang="de-DE" sz="1100" b="0" i="0" u="none" strike="noStrike" kern="0" cap="none" spc="0" normalizeH="0" baseline="0" noProof="0" smtClean="0">
                  <a:ln>
                    <a:noFill/>
                  </a:ln>
                  <a:solidFill>
                    <a:srgbClr val="000000"/>
                  </a:solidFill>
                  <a:effectLst/>
                  <a:uLnTx/>
                  <a:uFillTx/>
                  <a:latin typeface="Arial" pitchFamily="34" charset="0"/>
                  <a:ea typeface="MS Gothic" pitchFamily="49" charset="-128"/>
                  <a:cs typeface="Arial" pitchFamily="34" charset="0"/>
                </a:rPr>
                <a:t> </a:t>
              </a: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17" name="Rectangle 1103"/>
            <p:cNvSpPr>
              <a:spLocks noChangeArrowheads="1"/>
            </p:cNvSpPr>
            <p:nvPr/>
          </p:nvSpPr>
          <p:spPr bwMode="auto">
            <a:xfrm>
              <a:off x="3634520" y="2620155"/>
              <a:ext cx="742298" cy="413331"/>
            </a:xfrm>
            <a:prstGeom prst="rect">
              <a:avLst/>
            </a:prstGeom>
            <a:noFill/>
            <a:ln w="9525">
              <a:noFill/>
              <a:miter lim="800000"/>
              <a:headEnd/>
              <a:tailEnd/>
            </a:ln>
          </p:spPr>
          <p:txBody>
            <a:bodyPr lIns="0" tIns="0" rIns="0" bIns="0">
              <a:spAutoFit/>
            </a:bodyPr>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r>
                <a:rPr kumimoji="0" lang="de-DE" altLang="de-DE" sz="2800" b="1" i="0" u="none" strike="noStrike" kern="0" cap="none" spc="0" normalizeH="0" baseline="0" noProof="0" dirty="0" smtClean="0">
                  <a:ln>
                    <a:noFill/>
                  </a:ln>
                  <a:solidFill>
                    <a:sysClr val="window" lastClr="FFFFFF"/>
                  </a:solidFill>
                  <a:effectLst/>
                  <a:uLnTx/>
                  <a:uFillTx/>
                  <a:latin typeface="Arial" pitchFamily="34" charset="0"/>
                  <a:ea typeface="MS Gothic" pitchFamily="49" charset="-128"/>
                  <a:cs typeface="Arial" pitchFamily="34" charset="0"/>
                </a:rPr>
                <a:t>80%</a:t>
              </a:r>
            </a:p>
          </p:txBody>
        </p:sp>
        <p:sp>
          <p:nvSpPr>
            <p:cNvPr id="119" name="Rectangle 1117"/>
            <p:cNvSpPr>
              <a:spLocks noChangeArrowheads="1"/>
            </p:cNvSpPr>
            <p:nvPr/>
          </p:nvSpPr>
          <p:spPr bwMode="auto">
            <a:xfrm>
              <a:off x="5889081" y="2321832"/>
              <a:ext cx="658341" cy="413331"/>
            </a:xfrm>
            <a:prstGeom prst="rect">
              <a:avLst/>
            </a:prstGeom>
            <a:noFill/>
            <a:ln w="9525">
              <a:noFill/>
              <a:miter lim="800000"/>
              <a:headEnd/>
              <a:tailEnd/>
            </a:ln>
          </p:spPr>
          <p:txBody>
            <a:bodyPr wrap="none" lIns="0" tIns="0" rIns="0" bIns="0">
              <a:spAutoFit/>
            </a:bodyPr>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r>
                <a:rPr kumimoji="0" lang="de-DE" altLang="de-DE" sz="2800" b="1" i="0" u="none" strike="noStrike" kern="0" cap="none" spc="0" normalizeH="0" baseline="0" noProof="0" dirty="0" smtClean="0">
                  <a:ln>
                    <a:noFill/>
                  </a:ln>
                  <a:solidFill>
                    <a:sysClr val="window" lastClr="FFFFFF"/>
                  </a:solidFill>
                  <a:effectLst/>
                  <a:uLnTx/>
                  <a:uFillTx/>
                  <a:latin typeface="Arial" pitchFamily="34" charset="0"/>
                  <a:ea typeface="MS Gothic" pitchFamily="49" charset="-128"/>
                  <a:cs typeface="Arial" pitchFamily="34" charset="0"/>
                </a:rPr>
                <a:t>35%</a:t>
              </a:r>
            </a:p>
          </p:txBody>
        </p:sp>
        <p:sp>
          <p:nvSpPr>
            <p:cNvPr id="120" name="Rectangle 1119"/>
            <p:cNvSpPr>
              <a:spLocks noChangeArrowheads="1"/>
            </p:cNvSpPr>
            <p:nvPr/>
          </p:nvSpPr>
          <p:spPr bwMode="auto">
            <a:xfrm>
              <a:off x="5530959" y="2754532"/>
              <a:ext cx="1299238" cy="354207"/>
            </a:xfrm>
            <a:prstGeom prst="rect">
              <a:avLst/>
            </a:prstGeom>
            <a:noFill/>
            <a:ln w="9525">
              <a:noFill/>
              <a:miter lim="800000"/>
              <a:headEnd/>
              <a:tailEnd/>
            </a:ln>
          </p:spPr>
          <p:txBody>
            <a:bodyPr lIns="0" tIns="0" rIns="0" bIns="0">
              <a:spAutoFit/>
            </a:bodyPr>
            <a:lstStyle/>
            <a:p>
              <a:pPr marL="0" marR="0" lvl="0" indent="0" algn="ctr"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r>
                <a:rPr kumimoji="0" lang="en-US" altLang="de-DE" sz="1200" b="1" i="0" u="none" strike="noStrike" kern="0" cap="none" spc="0" normalizeH="0" baseline="0" noProof="0" dirty="0" smtClean="0">
                  <a:ln>
                    <a:noFill/>
                  </a:ln>
                  <a:solidFill>
                    <a:sysClr val="window" lastClr="FFFFFF"/>
                  </a:solidFill>
                  <a:effectLst/>
                  <a:uLnTx/>
                  <a:uFillTx/>
                  <a:latin typeface="Arial" pitchFamily="34" charset="0"/>
                  <a:ea typeface="MS Gothic" pitchFamily="49" charset="-128"/>
                  <a:cs typeface="Arial" pitchFamily="34" charset="0"/>
                </a:rPr>
                <a:t>Guarantee</a:t>
              </a:r>
              <a:r>
                <a:rPr kumimoji="0" lang="de-DE" altLang="de-DE" sz="1200" b="1" i="0" u="none" strike="noStrike" kern="0" cap="none" spc="0" normalizeH="0" baseline="0" noProof="0" dirty="0" smtClean="0">
                  <a:ln>
                    <a:noFill/>
                  </a:ln>
                  <a:solidFill>
                    <a:sysClr val="window" lastClr="FFFFFF"/>
                  </a:solidFill>
                  <a:effectLst/>
                  <a:uLnTx/>
                  <a:uFillTx/>
                  <a:latin typeface="Arial" pitchFamily="34" charset="0"/>
                  <a:ea typeface="MS Gothic" pitchFamily="49" charset="-128"/>
                  <a:cs typeface="Arial" pitchFamily="34" charset="0"/>
                </a:rPr>
                <a:t> </a:t>
              </a:r>
            </a:p>
            <a:p>
              <a:pPr marL="0" marR="0" lvl="0" indent="0" algn="ctr"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r>
                <a:rPr kumimoji="0" lang="de-DE" altLang="de-DE" sz="1200" b="1" i="0" u="none" strike="noStrike" kern="0" cap="none" spc="0" normalizeH="0" baseline="0" noProof="0" dirty="0" smtClean="0">
                  <a:ln>
                    <a:noFill/>
                  </a:ln>
                  <a:solidFill>
                    <a:sysClr val="window" lastClr="FFFFFF"/>
                  </a:solidFill>
                  <a:effectLst/>
                  <a:uLnTx/>
                  <a:uFillTx/>
                  <a:latin typeface="Arial" pitchFamily="34" charset="0"/>
                  <a:ea typeface="MS Gothic" pitchFamily="49" charset="-128"/>
                  <a:cs typeface="Arial" pitchFamily="34" charset="0"/>
                </a:rPr>
                <a:t>Bank</a:t>
              </a:r>
            </a:p>
          </p:txBody>
        </p:sp>
        <p:sp>
          <p:nvSpPr>
            <p:cNvPr id="121" name="Rectangle 1123"/>
            <p:cNvSpPr>
              <a:spLocks noChangeArrowheads="1"/>
            </p:cNvSpPr>
            <p:nvPr/>
          </p:nvSpPr>
          <p:spPr bwMode="auto">
            <a:xfrm>
              <a:off x="5428445" y="3482110"/>
              <a:ext cx="1439741" cy="508553"/>
            </a:xfrm>
            <a:prstGeom prst="rect">
              <a:avLst/>
            </a:prstGeom>
            <a:noFill/>
            <a:ln w="9525">
              <a:noFill/>
              <a:miter lim="800000"/>
              <a:headEnd/>
              <a:tailEnd/>
            </a:ln>
          </p:spPr>
          <p:txBody>
            <a:bodyPr lIns="82945" tIns="41473" rIns="82945" bIns="41473"/>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22" name="Rectangle 1124"/>
            <p:cNvSpPr>
              <a:spLocks noChangeArrowheads="1"/>
            </p:cNvSpPr>
            <p:nvPr/>
          </p:nvSpPr>
          <p:spPr bwMode="auto">
            <a:xfrm>
              <a:off x="5889081" y="3324128"/>
              <a:ext cx="658341" cy="413331"/>
            </a:xfrm>
            <a:prstGeom prst="rect">
              <a:avLst/>
            </a:prstGeom>
            <a:noFill/>
            <a:ln w="9525">
              <a:noFill/>
              <a:miter lim="800000"/>
              <a:headEnd/>
              <a:tailEnd/>
            </a:ln>
          </p:spPr>
          <p:txBody>
            <a:bodyPr wrap="none" lIns="0" tIns="0" rIns="0" bIns="0">
              <a:spAutoFit/>
            </a:bodyPr>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r>
                <a:rPr kumimoji="0" lang="de-DE" altLang="de-DE" sz="2800" b="1" i="0" u="none" strike="noStrike" kern="0" cap="none" spc="0" normalizeH="0" baseline="0" noProof="0" dirty="0" smtClean="0">
                  <a:ln>
                    <a:noFill/>
                  </a:ln>
                  <a:solidFill>
                    <a:srgbClr val="000000"/>
                  </a:solidFill>
                  <a:effectLst/>
                  <a:uLnTx/>
                  <a:uFillTx/>
                  <a:latin typeface="Arial" pitchFamily="34" charset="0"/>
                  <a:ea typeface="MS Gothic" pitchFamily="49" charset="-128"/>
                  <a:cs typeface="Arial" pitchFamily="34" charset="0"/>
                </a:rPr>
                <a:t>39%</a:t>
              </a:r>
              <a:endParaRPr kumimoji="0" lang="de-DE" altLang="de-DE" sz="2800" b="1" i="0" u="none" strike="noStrike" kern="0" cap="none" spc="0" normalizeH="0" baseline="0" noProof="0" dirty="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23" name="Rectangle 1126"/>
            <p:cNvSpPr>
              <a:spLocks noChangeArrowheads="1"/>
            </p:cNvSpPr>
            <p:nvPr/>
          </p:nvSpPr>
          <p:spPr bwMode="auto">
            <a:xfrm>
              <a:off x="5328755" y="3706190"/>
              <a:ext cx="1263897" cy="354207"/>
            </a:xfrm>
            <a:prstGeom prst="rect">
              <a:avLst/>
            </a:prstGeom>
            <a:noFill/>
            <a:ln w="9525">
              <a:noFill/>
              <a:miter lim="800000"/>
              <a:headEnd/>
              <a:tailEnd/>
            </a:ln>
          </p:spPr>
          <p:txBody>
            <a:bodyPr wrap="none" lIns="0" tIns="0" rIns="0" bIns="0">
              <a:spAutoFit/>
            </a:bodyPr>
            <a:lstStyle/>
            <a:p>
              <a:pPr marL="0" marR="0" lvl="0" indent="0" algn="ctr"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r>
                <a:rPr kumimoji="0" lang="de-DE" altLang="de-DE" sz="1200" b="1" i="0" u="none" strike="noStrike" kern="0" cap="none" spc="0" normalizeH="0" baseline="0" noProof="0" dirty="0" smtClean="0">
                  <a:ln>
                    <a:noFill/>
                  </a:ln>
                  <a:solidFill>
                    <a:srgbClr val="000000"/>
                  </a:solidFill>
                  <a:effectLst/>
                  <a:uLnTx/>
                  <a:uFillTx/>
                  <a:latin typeface="Arial" pitchFamily="34" charset="0"/>
                  <a:ea typeface="MS Gothic" pitchFamily="49" charset="-128"/>
                  <a:cs typeface="Arial" pitchFamily="34" charset="0"/>
                </a:rPr>
                <a:t>          Federal </a:t>
              </a:r>
            </a:p>
            <a:p>
              <a:pPr marL="0" marR="0" lvl="0" indent="0" algn="ctr"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r>
                <a:rPr kumimoji="0" lang="de-DE" altLang="de-DE" sz="1200" b="1" i="0" u="none" strike="noStrike" kern="0" cap="none" spc="0" normalizeH="0" baseline="0" noProof="0" dirty="0" smtClean="0">
                  <a:ln>
                    <a:noFill/>
                  </a:ln>
                  <a:solidFill>
                    <a:srgbClr val="000000"/>
                  </a:solidFill>
                  <a:effectLst/>
                  <a:uLnTx/>
                  <a:uFillTx/>
                  <a:latin typeface="Arial" pitchFamily="34" charset="0"/>
                  <a:ea typeface="MS Gothic" pitchFamily="49" charset="-128"/>
                  <a:cs typeface="Arial" pitchFamily="34" charset="0"/>
                </a:rPr>
                <a:t>           Government</a:t>
              </a:r>
              <a:endParaRPr kumimoji="0" lang="de-DE" altLang="de-DE" sz="1200" b="1" i="0" u="none" strike="noStrike" kern="0" cap="none" spc="0" normalizeH="0" baseline="0" noProof="0" dirty="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24" name="Rectangle 1127"/>
            <p:cNvSpPr>
              <a:spLocks noChangeArrowheads="1"/>
            </p:cNvSpPr>
            <p:nvPr/>
          </p:nvSpPr>
          <p:spPr bwMode="auto">
            <a:xfrm>
              <a:off x="6330969" y="3703013"/>
              <a:ext cx="35190" cy="162356"/>
            </a:xfrm>
            <a:prstGeom prst="rect">
              <a:avLst/>
            </a:prstGeom>
            <a:noFill/>
            <a:ln w="9525">
              <a:noFill/>
              <a:miter lim="800000"/>
              <a:headEnd/>
              <a:tailEnd/>
            </a:ln>
          </p:spPr>
          <p:txBody>
            <a:bodyPr wrap="none" lIns="0" tIns="0" rIns="0" bIns="0">
              <a:spAutoFit/>
            </a:bodyPr>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r>
                <a:rPr kumimoji="0" lang="de-DE" altLang="de-DE" sz="1100" b="0" i="0" u="none" strike="noStrike" kern="0" cap="none" spc="0" normalizeH="0" baseline="0" noProof="0" smtClean="0">
                  <a:ln>
                    <a:noFill/>
                  </a:ln>
                  <a:solidFill>
                    <a:srgbClr val="000000"/>
                  </a:solidFill>
                  <a:effectLst/>
                  <a:uLnTx/>
                  <a:uFillTx/>
                  <a:latin typeface="Arial" pitchFamily="34" charset="0"/>
                  <a:ea typeface="MS Gothic" pitchFamily="49" charset="-128"/>
                  <a:cs typeface="Arial" pitchFamily="34" charset="0"/>
                </a:rPr>
                <a:t> </a:t>
              </a: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25" name="Rectangle 1131"/>
            <p:cNvSpPr>
              <a:spLocks noChangeArrowheads="1"/>
            </p:cNvSpPr>
            <p:nvPr/>
          </p:nvSpPr>
          <p:spPr bwMode="auto">
            <a:xfrm>
              <a:off x="5873193" y="4344110"/>
              <a:ext cx="873214" cy="413331"/>
            </a:xfrm>
            <a:prstGeom prst="rect">
              <a:avLst/>
            </a:prstGeom>
            <a:noFill/>
            <a:ln w="9525">
              <a:noFill/>
              <a:miter lim="800000"/>
              <a:headEnd/>
              <a:tailEnd/>
            </a:ln>
          </p:spPr>
          <p:txBody>
            <a:bodyPr lIns="0" tIns="0" rIns="0" bIns="0">
              <a:spAutoFit/>
            </a:bodyPr>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r>
                <a:rPr kumimoji="0" lang="de-DE" altLang="de-DE" sz="2800" b="1" i="0" u="none" strike="noStrike" kern="0" cap="none" spc="0" normalizeH="0" baseline="0" noProof="0" dirty="0" smtClean="0">
                  <a:ln>
                    <a:noFill/>
                  </a:ln>
                  <a:solidFill>
                    <a:sysClr val="windowText" lastClr="000000"/>
                  </a:solidFill>
                  <a:effectLst/>
                  <a:uLnTx/>
                  <a:uFillTx/>
                  <a:latin typeface="Arial" pitchFamily="34" charset="0"/>
                  <a:ea typeface="MS Gothic" pitchFamily="49" charset="-128"/>
                  <a:cs typeface="Arial" pitchFamily="34" charset="0"/>
                </a:rPr>
                <a:t>26%</a:t>
              </a:r>
            </a:p>
          </p:txBody>
        </p:sp>
        <p:sp>
          <p:nvSpPr>
            <p:cNvPr id="126" name="Rectangle 1133"/>
            <p:cNvSpPr>
              <a:spLocks noChangeArrowheads="1"/>
            </p:cNvSpPr>
            <p:nvPr/>
          </p:nvSpPr>
          <p:spPr bwMode="auto">
            <a:xfrm>
              <a:off x="5781943" y="4683356"/>
              <a:ext cx="933993" cy="177104"/>
            </a:xfrm>
            <a:prstGeom prst="rect">
              <a:avLst/>
            </a:prstGeom>
            <a:noFill/>
            <a:ln w="9525">
              <a:noFill/>
              <a:miter lim="800000"/>
              <a:headEnd/>
              <a:tailEnd/>
            </a:ln>
          </p:spPr>
          <p:txBody>
            <a:bodyPr wrap="none" lIns="0" tIns="0" rIns="0" bIns="0">
              <a:spAutoFit/>
            </a:bodyPr>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r>
                <a:rPr kumimoji="0" lang="de-DE" altLang="de-DE" sz="1200" b="1" i="0" u="none" strike="noStrike" kern="0" cap="none" spc="0" normalizeH="0" baseline="0" noProof="0" dirty="0" smtClean="0">
                  <a:ln>
                    <a:noFill/>
                  </a:ln>
                  <a:solidFill>
                    <a:sysClr val="windowText" lastClr="000000"/>
                  </a:solidFill>
                  <a:effectLst/>
                  <a:uLnTx/>
                  <a:uFillTx/>
                  <a:latin typeface="Arial" pitchFamily="34" charset="0"/>
                  <a:ea typeface="MS Gothic" pitchFamily="49" charset="-128"/>
                  <a:cs typeface="Arial" pitchFamily="34" charset="0"/>
                </a:rPr>
                <a:t>Region / Land</a:t>
              </a:r>
            </a:p>
          </p:txBody>
        </p:sp>
        <p:sp>
          <p:nvSpPr>
            <p:cNvPr id="127" name="Rectangle 1134"/>
            <p:cNvSpPr>
              <a:spLocks noChangeArrowheads="1"/>
            </p:cNvSpPr>
            <p:nvPr/>
          </p:nvSpPr>
          <p:spPr bwMode="auto">
            <a:xfrm>
              <a:off x="6317745" y="4635888"/>
              <a:ext cx="35190" cy="162356"/>
            </a:xfrm>
            <a:prstGeom prst="rect">
              <a:avLst/>
            </a:prstGeom>
            <a:noFill/>
            <a:ln w="9525">
              <a:noFill/>
              <a:miter lim="800000"/>
              <a:headEnd/>
              <a:tailEnd/>
            </a:ln>
          </p:spPr>
          <p:txBody>
            <a:bodyPr wrap="none" lIns="0" tIns="0" rIns="0" bIns="0">
              <a:spAutoFit/>
            </a:bodyPr>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r>
                <a:rPr kumimoji="0" lang="de-DE" altLang="de-DE" sz="1100" b="0" i="0" u="none" strike="noStrike" kern="0" cap="none" spc="0" normalizeH="0" baseline="0" noProof="0" smtClean="0">
                  <a:ln>
                    <a:noFill/>
                  </a:ln>
                  <a:solidFill>
                    <a:srgbClr val="000000"/>
                  </a:solidFill>
                  <a:effectLst/>
                  <a:uLnTx/>
                  <a:uFillTx/>
                  <a:latin typeface="Arial" pitchFamily="34" charset="0"/>
                  <a:ea typeface="MS Gothic" pitchFamily="49" charset="-128"/>
                  <a:cs typeface="Arial" pitchFamily="34" charset="0"/>
                </a:rPr>
                <a:t> </a:t>
              </a: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28" name="Rectangle 1138"/>
            <p:cNvSpPr>
              <a:spLocks noChangeArrowheads="1"/>
            </p:cNvSpPr>
            <p:nvPr/>
          </p:nvSpPr>
          <p:spPr bwMode="auto">
            <a:xfrm>
              <a:off x="7694827" y="1614563"/>
              <a:ext cx="564502" cy="354274"/>
            </a:xfrm>
            <a:prstGeom prst="rect">
              <a:avLst/>
            </a:prstGeom>
            <a:noFill/>
            <a:ln w="9525">
              <a:noFill/>
              <a:miter lim="800000"/>
              <a:headEnd/>
              <a:tailEnd/>
            </a:ln>
          </p:spPr>
          <p:txBody>
            <a:bodyPr wrap="none" lIns="0" tIns="0" rIns="0" bIns="0">
              <a:spAutoFit/>
            </a:bodyPr>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r>
                <a:rPr kumimoji="0" lang="de-DE" altLang="de-DE" sz="2400" b="1" i="0" u="none" strike="noStrike" kern="0" cap="none" spc="0" normalizeH="0" baseline="0" noProof="0" dirty="0" smtClean="0">
                  <a:ln>
                    <a:noFill/>
                  </a:ln>
                  <a:solidFill>
                    <a:srgbClr val="000000"/>
                  </a:solidFill>
                  <a:effectLst/>
                  <a:uLnTx/>
                  <a:uFillTx/>
                  <a:latin typeface="Arial" pitchFamily="34" charset="0"/>
                  <a:ea typeface="MS Gothic" pitchFamily="49" charset="-128"/>
                  <a:cs typeface="Arial" pitchFamily="34" charset="0"/>
                </a:rPr>
                <a:t>20%</a:t>
              </a:r>
              <a:endParaRPr kumimoji="0" lang="de-DE" altLang="de-DE" sz="2400" b="1" i="0" u="none" strike="noStrike" kern="0" cap="none" spc="0" normalizeH="0" baseline="0" noProof="0" dirty="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29" name="Rectangle 1139"/>
            <p:cNvSpPr>
              <a:spLocks noChangeArrowheads="1"/>
            </p:cNvSpPr>
            <p:nvPr/>
          </p:nvSpPr>
          <p:spPr bwMode="auto">
            <a:xfrm>
              <a:off x="8097999" y="1654499"/>
              <a:ext cx="35190" cy="162356"/>
            </a:xfrm>
            <a:prstGeom prst="rect">
              <a:avLst/>
            </a:prstGeom>
            <a:noFill/>
            <a:ln w="9525">
              <a:noFill/>
              <a:miter lim="800000"/>
              <a:headEnd/>
              <a:tailEnd/>
            </a:ln>
          </p:spPr>
          <p:txBody>
            <a:bodyPr wrap="none" lIns="0" tIns="0" rIns="0" bIns="0">
              <a:spAutoFit/>
            </a:bodyPr>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r>
                <a:rPr kumimoji="0" lang="de-DE" altLang="de-DE" sz="1100" b="0" i="0" u="none" strike="noStrike" kern="0" cap="none" spc="0" normalizeH="0" baseline="0" noProof="0" smtClean="0">
                  <a:ln>
                    <a:noFill/>
                  </a:ln>
                  <a:solidFill>
                    <a:srgbClr val="000000"/>
                  </a:solidFill>
                  <a:effectLst/>
                  <a:uLnTx/>
                  <a:uFillTx/>
                  <a:latin typeface="Arial" pitchFamily="34" charset="0"/>
                  <a:ea typeface="MS Gothic" pitchFamily="49" charset="-128"/>
                  <a:cs typeface="Arial" pitchFamily="34" charset="0"/>
                </a:rPr>
                <a:t> </a:t>
              </a: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30" name="Rectangle 1143"/>
            <p:cNvSpPr>
              <a:spLocks noChangeArrowheads="1"/>
            </p:cNvSpPr>
            <p:nvPr/>
          </p:nvSpPr>
          <p:spPr bwMode="auto">
            <a:xfrm>
              <a:off x="7737562" y="2494565"/>
              <a:ext cx="676244" cy="354274"/>
            </a:xfrm>
            <a:prstGeom prst="rect">
              <a:avLst/>
            </a:prstGeom>
            <a:noFill/>
            <a:ln w="9525">
              <a:noFill/>
              <a:miter lim="800000"/>
              <a:headEnd/>
              <a:tailEnd/>
            </a:ln>
          </p:spPr>
          <p:txBody>
            <a:bodyPr lIns="0" tIns="0" rIns="0" bIns="0">
              <a:spAutoFit/>
            </a:bodyPr>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r>
                <a:rPr kumimoji="0" lang="de-DE" altLang="de-DE" sz="2400" b="1" i="0" u="none" strike="noStrike" kern="0" cap="none" spc="0" normalizeH="0" baseline="0" noProof="0" dirty="0" smtClean="0">
                  <a:ln>
                    <a:noFill/>
                  </a:ln>
                  <a:solidFill>
                    <a:sysClr val="window" lastClr="FFFFFF"/>
                  </a:solidFill>
                  <a:effectLst/>
                  <a:uLnTx/>
                  <a:uFillTx/>
                  <a:latin typeface="Arial" pitchFamily="34" charset="0"/>
                  <a:ea typeface="MS Gothic" pitchFamily="49" charset="-128"/>
                  <a:cs typeface="Arial" pitchFamily="34" charset="0"/>
                </a:rPr>
                <a:t>28%</a:t>
              </a:r>
            </a:p>
          </p:txBody>
        </p:sp>
        <p:sp>
          <p:nvSpPr>
            <p:cNvPr id="131" name="Rectangle 1148"/>
            <p:cNvSpPr>
              <a:spLocks noChangeArrowheads="1"/>
            </p:cNvSpPr>
            <p:nvPr/>
          </p:nvSpPr>
          <p:spPr bwMode="auto">
            <a:xfrm>
              <a:off x="7586385" y="3583421"/>
              <a:ext cx="799100" cy="354274"/>
            </a:xfrm>
            <a:prstGeom prst="rect">
              <a:avLst/>
            </a:prstGeom>
            <a:noFill/>
            <a:ln w="9525">
              <a:noFill/>
              <a:miter lim="800000"/>
              <a:headEnd/>
              <a:tailEnd/>
            </a:ln>
            <a:effectLst>
              <a:outerShdw blurRad="50800" dist="50800" dir="5400000" algn="ctr" rotWithShape="0">
                <a:sysClr val="window" lastClr="FFFFFF"/>
              </a:outerShdw>
            </a:effectLst>
          </p:spPr>
          <p:txBody>
            <a:bodyPr wrap="none" lIns="0" tIns="0" rIns="0" bIns="0">
              <a:spAutoFit/>
            </a:bodyPr>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r>
                <a:rPr kumimoji="0" lang="de-DE" altLang="de-DE" sz="2400" b="1" i="0" u="none" strike="noStrike" kern="0" cap="none" spc="0" normalizeH="0" baseline="0" noProof="0" dirty="0">
                  <a:ln>
                    <a:noFill/>
                  </a:ln>
                  <a:solidFill>
                    <a:srgbClr val="000000"/>
                  </a:solidFill>
                  <a:effectLst/>
                  <a:uLnTx/>
                  <a:uFillTx/>
                  <a:latin typeface="Arial" pitchFamily="34" charset="0"/>
                  <a:ea typeface="MS Gothic" pitchFamily="49" charset="-128"/>
                  <a:cs typeface="Arial" pitchFamily="34" charset="0"/>
                </a:rPr>
                <a:t>31,2%</a:t>
              </a:r>
              <a:endParaRPr kumimoji="0" lang="de-DE" altLang="de-DE" sz="2400" b="1" i="0" u="none" strike="noStrike" kern="0" cap="none" spc="0" normalizeH="0" baseline="0" noProof="0" dirty="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32" name="Rectangle 1149"/>
            <p:cNvSpPr>
              <a:spLocks noChangeArrowheads="1"/>
            </p:cNvSpPr>
            <p:nvPr/>
          </p:nvSpPr>
          <p:spPr bwMode="auto">
            <a:xfrm>
              <a:off x="8165771" y="3671228"/>
              <a:ext cx="35190" cy="162356"/>
            </a:xfrm>
            <a:prstGeom prst="rect">
              <a:avLst/>
            </a:prstGeom>
            <a:noFill/>
            <a:ln w="9525">
              <a:noFill/>
              <a:miter lim="800000"/>
              <a:headEnd/>
              <a:tailEnd/>
            </a:ln>
          </p:spPr>
          <p:txBody>
            <a:bodyPr wrap="none" lIns="0" tIns="0" rIns="0" bIns="0">
              <a:spAutoFit/>
            </a:bodyPr>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r>
                <a:rPr kumimoji="0" lang="de-DE" altLang="de-DE" sz="1100" b="0" i="0" u="none" strike="noStrike" kern="0" cap="none" spc="0" normalizeH="0" baseline="0" noProof="0" smtClean="0">
                  <a:ln>
                    <a:noFill/>
                  </a:ln>
                  <a:solidFill>
                    <a:srgbClr val="000000"/>
                  </a:solidFill>
                  <a:effectLst/>
                  <a:uLnTx/>
                  <a:uFillTx/>
                  <a:latin typeface="Arial" pitchFamily="34" charset="0"/>
                  <a:ea typeface="MS Gothic" pitchFamily="49" charset="-128"/>
                  <a:cs typeface="Arial" pitchFamily="34" charset="0"/>
                </a:rPr>
                <a:t> </a:t>
              </a: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33" name="Rectangle 1153"/>
            <p:cNvSpPr>
              <a:spLocks noChangeArrowheads="1"/>
            </p:cNvSpPr>
            <p:nvPr/>
          </p:nvSpPr>
          <p:spPr bwMode="auto">
            <a:xfrm>
              <a:off x="7586385" y="4418751"/>
              <a:ext cx="756579" cy="354274"/>
            </a:xfrm>
            <a:prstGeom prst="rect">
              <a:avLst/>
            </a:prstGeom>
            <a:noFill/>
            <a:ln w="9525">
              <a:noFill/>
              <a:miter lim="800000"/>
              <a:headEnd/>
              <a:tailEnd/>
            </a:ln>
          </p:spPr>
          <p:txBody>
            <a:bodyPr wrap="none" lIns="0" tIns="0" rIns="0" bIns="0">
              <a:spAutoFit/>
            </a:bodyPr>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r>
                <a:rPr kumimoji="0" lang="de-DE" altLang="de-DE" sz="2400" b="1" i="0" u="none" strike="noStrike" kern="0" cap="none" spc="0" normalizeH="0" baseline="0" noProof="0" dirty="0" smtClean="0">
                  <a:ln>
                    <a:noFill/>
                  </a:ln>
                  <a:solidFill>
                    <a:srgbClr val="000000"/>
                  </a:solidFill>
                  <a:effectLst/>
                  <a:uLnTx/>
                  <a:uFillTx/>
                  <a:latin typeface="Arial" pitchFamily="34" charset="0"/>
                  <a:ea typeface="MS Gothic" pitchFamily="49" charset="-128"/>
                  <a:cs typeface="Arial" pitchFamily="34" charset="0"/>
                </a:rPr>
                <a:t>20,8</a:t>
              </a:r>
              <a:r>
                <a:rPr kumimoji="0" lang="de-DE" altLang="de-DE" sz="2000" b="1" i="0" u="none" strike="noStrike" kern="0" cap="none" spc="0" normalizeH="0" baseline="0" noProof="0" dirty="0" smtClean="0">
                  <a:ln>
                    <a:noFill/>
                  </a:ln>
                  <a:solidFill>
                    <a:srgbClr val="000000"/>
                  </a:solidFill>
                  <a:effectLst/>
                  <a:uLnTx/>
                  <a:uFillTx/>
                  <a:latin typeface="Arial" pitchFamily="34" charset="0"/>
                  <a:ea typeface="MS Gothic" pitchFamily="49" charset="-128"/>
                  <a:cs typeface="Arial" pitchFamily="34" charset="0"/>
                </a:rPr>
                <a:t>%</a:t>
              </a:r>
              <a:endParaRPr kumimoji="0" lang="de-DE" altLang="de-DE" sz="2000" b="1" i="0" u="none" strike="noStrike" kern="0" cap="none" spc="0" normalizeH="0" baseline="0" noProof="0" dirty="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34" name="Rectangle 1154"/>
            <p:cNvSpPr>
              <a:spLocks noChangeArrowheads="1"/>
            </p:cNvSpPr>
            <p:nvPr/>
          </p:nvSpPr>
          <p:spPr bwMode="auto">
            <a:xfrm>
              <a:off x="8165771" y="4605693"/>
              <a:ext cx="35190" cy="162356"/>
            </a:xfrm>
            <a:prstGeom prst="rect">
              <a:avLst/>
            </a:prstGeom>
            <a:noFill/>
            <a:ln w="9525">
              <a:noFill/>
              <a:miter lim="800000"/>
              <a:headEnd/>
              <a:tailEnd/>
            </a:ln>
          </p:spPr>
          <p:txBody>
            <a:bodyPr wrap="none" lIns="0" tIns="0" rIns="0" bIns="0">
              <a:spAutoFit/>
            </a:bodyPr>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r>
                <a:rPr kumimoji="0" lang="de-DE" altLang="de-DE" sz="1100" b="0" i="0" u="none" strike="noStrike" kern="0" cap="none" spc="0" normalizeH="0" baseline="0" noProof="0" smtClean="0">
                  <a:ln>
                    <a:noFill/>
                  </a:ln>
                  <a:solidFill>
                    <a:srgbClr val="000000"/>
                  </a:solidFill>
                  <a:effectLst/>
                  <a:uLnTx/>
                  <a:uFillTx/>
                  <a:latin typeface="Arial" pitchFamily="34" charset="0"/>
                  <a:ea typeface="MS Gothic" pitchFamily="49" charset="-128"/>
                  <a:cs typeface="Arial" pitchFamily="34" charset="0"/>
                </a:rPr>
                <a:t> </a:t>
              </a: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35" name="Rectangle 1155"/>
            <p:cNvSpPr>
              <a:spLocks noChangeArrowheads="1"/>
            </p:cNvSpPr>
            <p:nvPr/>
          </p:nvSpPr>
          <p:spPr bwMode="auto">
            <a:xfrm>
              <a:off x="3278187" y="1404938"/>
              <a:ext cx="1446212" cy="725487"/>
            </a:xfrm>
            <a:prstGeom prst="rect">
              <a:avLst/>
            </a:prstGeom>
            <a:solidFill>
              <a:srgbClr val="FFC000"/>
            </a:solidFill>
            <a:ln w="12700">
              <a:solidFill>
                <a:srgbClr val="000000"/>
              </a:solidFill>
              <a:miter lim="800000"/>
              <a:headEnd/>
              <a:tailEnd/>
            </a:ln>
          </p:spPr>
          <p:txBody>
            <a:bodyPr lIns="82945" tIns="41473" rIns="82945" bIns="41473"/>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36" name="Rectangle 1156"/>
            <p:cNvSpPr>
              <a:spLocks noChangeArrowheads="1"/>
            </p:cNvSpPr>
            <p:nvPr/>
          </p:nvSpPr>
          <p:spPr bwMode="auto">
            <a:xfrm>
              <a:off x="3268663" y="1392238"/>
              <a:ext cx="19050" cy="731837"/>
            </a:xfrm>
            <a:prstGeom prst="rect">
              <a:avLst/>
            </a:prstGeom>
            <a:solidFill>
              <a:srgbClr val="000000"/>
            </a:solidFill>
            <a:ln w="12700">
              <a:solidFill>
                <a:srgbClr val="000000"/>
              </a:solidFill>
              <a:miter lim="800000"/>
              <a:headEnd/>
              <a:tailEnd/>
            </a:ln>
          </p:spPr>
          <p:txBody>
            <a:bodyPr lIns="82945" tIns="41473" rIns="82945" bIns="41473"/>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37" name="Rectangle 1157"/>
            <p:cNvSpPr>
              <a:spLocks noChangeArrowheads="1"/>
            </p:cNvSpPr>
            <p:nvPr/>
          </p:nvSpPr>
          <p:spPr bwMode="auto">
            <a:xfrm>
              <a:off x="4702175" y="1392238"/>
              <a:ext cx="19050" cy="731837"/>
            </a:xfrm>
            <a:prstGeom prst="rect">
              <a:avLst/>
            </a:prstGeom>
            <a:solidFill>
              <a:srgbClr val="000000"/>
            </a:solidFill>
            <a:ln w="9525">
              <a:noFill/>
              <a:miter lim="800000"/>
              <a:headEnd/>
              <a:tailEnd/>
            </a:ln>
          </p:spPr>
          <p:txBody>
            <a:bodyPr lIns="82945" tIns="41473" rIns="82945" bIns="41473"/>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38" name="Rectangle 1158"/>
            <p:cNvSpPr>
              <a:spLocks noChangeArrowheads="1"/>
            </p:cNvSpPr>
            <p:nvPr/>
          </p:nvSpPr>
          <p:spPr bwMode="auto">
            <a:xfrm>
              <a:off x="3268663" y="1392238"/>
              <a:ext cx="1452562" cy="17462"/>
            </a:xfrm>
            <a:prstGeom prst="rect">
              <a:avLst/>
            </a:prstGeom>
            <a:solidFill>
              <a:srgbClr val="000000"/>
            </a:solidFill>
            <a:ln w="9525">
              <a:noFill/>
              <a:miter lim="800000"/>
              <a:headEnd/>
              <a:tailEnd/>
            </a:ln>
          </p:spPr>
          <p:txBody>
            <a:bodyPr lIns="82945" tIns="41473" rIns="82945" bIns="41473"/>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39" name="Rectangle 1163"/>
            <p:cNvSpPr>
              <a:spLocks noChangeArrowheads="1"/>
            </p:cNvSpPr>
            <p:nvPr/>
          </p:nvSpPr>
          <p:spPr bwMode="auto">
            <a:xfrm>
              <a:off x="3706983" y="1460105"/>
              <a:ext cx="658341" cy="413331"/>
            </a:xfrm>
            <a:prstGeom prst="rect">
              <a:avLst/>
            </a:prstGeom>
            <a:noFill/>
            <a:ln w="9525">
              <a:noFill/>
              <a:miter lim="800000"/>
              <a:headEnd/>
              <a:tailEnd/>
            </a:ln>
          </p:spPr>
          <p:txBody>
            <a:bodyPr wrap="none" lIns="0" tIns="0" rIns="0" bIns="0">
              <a:spAutoFit/>
            </a:bodyPr>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r>
                <a:rPr kumimoji="0" lang="de-DE" altLang="de-DE" sz="2800" b="1" i="0" u="none" strike="noStrike" kern="0" cap="none" spc="0" normalizeH="0" baseline="0" noProof="0" dirty="0" smtClean="0">
                  <a:ln>
                    <a:noFill/>
                  </a:ln>
                  <a:solidFill>
                    <a:srgbClr val="000000"/>
                  </a:solidFill>
                  <a:effectLst/>
                  <a:uLnTx/>
                  <a:uFillTx/>
                  <a:latin typeface="Arial" pitchFamily="34" charset="0"/>
                  <a:ea typeface="MS Gothic" pitchFamily="49" charset="-128"/>
                  <a:cs typeface="Arial" pitchFamily="34" charset="0"/>
                </a:rPr>
                <a:t>20%</a:t>
              </a:r>
            </a:p>
          </p:txBody>
        </p:sp>
        <p:sp>
          <p:nvSpPr>
            <p:cNvPr id="140" name="Rectangle 1165"/>
            <p:cNvSpPr>
              <a:spLocks noChangeArrowheads="1"/>
            </p:cNvSpPr>
            <p:nvPr/>
          </p:nvSpPr>
          <p:spPr bwMode="auto">
            <a:xfrm>
              <a:off x="3371244" y="1877473"/>
              <a:ext cx="1186187" cy="177104"/>
            </a:xfrm>
            <a:prstGeom prst="rect">
              <a:avLst/>
            </a:prstGeom>
            <a:noFill/>
            <a:ln w="9525">
              <a:noFill/>
              <a:miter lim="800000"/>
              <a:headEnd/>
              <a:tailEnd/>
            </a:ln>
          </p:spPr>
          <p:txBody>
            <a:bodyPr wrap="none" lIns="0" tIns="0" rIns="0" bIns="0">
              <a:spAutoFit/>
            </a:bodyPr>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r>
                <a:rPr kumimoji="0" lang="en-US" altLang="de-DE" sz="1200" b="1" i="0" u="none" strike="noStrike" kern="0" cap="none" spc="0" normalizeH="0" baseline="0" noProof="0" dirty="0" smtClean="0">
                  <a:ln>
                    <a:noFill/>
                  </a:ln>
                  <a:solidFill>
                    <a:sysClr val="windowText" lastClr="000000"/>
                  </a:solidFill>
                  <a:effectLst/>
                  <a:uLnTx/>
                  <a:uFillTx/>
                  <a:latin typeface="Arial" pitchFamily="34" charset="0"/>
                  <a:ea typeface="MS Gothic" pitchFamily="49" charset="-128"/>
                  <a:cs typeface="Arial" pitchFamily="34" charset="0"/>
                </a:rPr>
                <a:t>Commercial Bank</a:t>
              </a:r>
            </a:p>
          </p:txBody>
        </p:sp>
        <p:sp>
          <p:nvSpPr>
            <p:cNvPr id="141" name="Rectangle 1166"/>
            <p:cNvSpPr>
              <a:spLocks noChangeArrowheads="1"/>
            </p:cNvSpPr>
            <p:nvPr/>
          </p:nvSpPr>
          <p:spPr bwMode="auto">
            <a:xfrm>
              <a:off x="4337481" y="1759388"/>
              <a:ext cx="35190" cy="162356"/>
            </a:xfrm>
            <a:prstGeom prst="rect">
              <a:avLst/>
            </a:prstGeom>
            <a:noFill/>
            <a:ln w="9525">
              <a:noFill/>
              <a:miter lim="800000"/>
              <a:headEnd/>
              <a:tailEnd/>
            </a:ln>
          </p:spPr>
          <p:txBody>
            <a:bodyPr wrap="none" lIns="0" tIns="0" rIns="0" bIns="0">
              <a:spAutoFit/>
            </a:bodyPr>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r>
                <a:rPr kumimoji="0" lang="de-DE" altLang="de-DE" sz="1100" b="0" i="0" u="none" strike="noStrike" kern="0" cap="none" spc="0" normalizeH="0" baseline="0" noProof="0" smtClean="0">
                  <a:ln>
                    <a:noFill/>
                  </a:ln>
                  <a:solidFill>
                    <a:srgbClr val="000000"/>
                  </a:solidFill>
                  <a:effectLst/>
                  <a:uLnTx/>
                  <a:uFillTx/>
                  <a:latin typeface="Arial" pitchFamily="34" charset="0"/>
                  <a:ea typeface="MS Gothic" pitchFamily="49" charset="-128"/>
                  <a:cs typeface="Arial" pitchFamily="34" charset="0"/>
                </a:rPr>
                <a:t> </a:t>
              </a: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42" name="Rectangle 1167"/>
            <p:cNvSpPr>
              <a:spLocks noChangeArrowheads="1"/>
            </p:cNvSpPr>
            <p:nvPr/>
          </p:nvSpPr>
          <p:spPr bwMode="auto">
            <a:xfrm>
              <a:off x="5427663" y="2111375"/>
              <a:ext cx="19050" cy="2895600"/>
            </a:xfrm>
            <a:prstGeom prst="rect">
              <a:avLst/>
            </a:prstGeom>
            <a:solidFill>
              <a:srgbClr val="000000"/>
            </a:solidFill>
            <a:ln w="9525">
              <a:noFill/>
              <a:miter lim="800000"/>
              <a:headEnd/>
              <a:tailEnd/>
            </a:ln>
          </p:spPr>
          <p:txBody>
            <a:bodyPr lIns="82945" tIns="41473" rIns="82945" bIns="41473"/>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43" name="Rectangle 1168"/>
            <p:cNvSpPr>
              <a:spLocks noChangeArrowheads="1"/>
            </p:cNvSpPr>
            <p:nvPr/>
          </p:nvSpPr>
          <p:spPr bwMode="auto">
            <a:xfrm>
              <a:off x="6867525" y="2105970"/>
              <a:ext cx="17463" cy="2895600"/>
            </a:xfrm>
            <a:prstGeom prst="rect">
              <a:avLst/>
            </a:prstGeom>
            <a:solidFill>
              <a:srgbClr val="000000"/>
            </a:solidFill>
            <a:ln w="9525">
              <a:noFill/>
              <a:miter lim="800000"/>
              <a:headEnd/>
              <a:tailEnd/>
            </a:ln>
          </p:spPr>
          <p:txBody>
            <a:bodyPr lIns="82945" tIns="41473" rIns="82945" bIns="41473"/>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44" name="Rectangle 1170"/>
            <p:cNvSpPr>
              <a:spLocks noChangeArrowheads="1"/>
            </p:cNvSpPr>
            <p:nvPr/>
          </p:nvSpPr>
          <p:spPr bwMode="auto">
            <a:xfrm>
              <a:off x="5427663" y="4989513"/>
              <a:ext cx="1450975" cy="17462"/>
            </a:xfrm>
            <a:prstGeom prst="rect">
              <a:avLst/>
            </a:prstGeom>
            <a:solidFill>
              <a:srgbClr val="000000"/>
            </a:solidFill>
            <a:ln w="9525">
              <a:noFill/>
              <a:miter lim="800000"/>
              <a:headEnd/>
              <a:tailEnd/>
            </a:ln>
          </p:spPr>
          <p:txBody>
            <a:bodyPr lIns="82945" tIns="41473" rIns="82945" bIns="41473"/>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45" name="Rectangle 1176"/>
            <p:cNvSpPr>
              <a:spLocks noChangeArrowheads="1"/>
            </p:cNvSpPr>
            <p:nvPr/>
          </p:nvSpPr>
          <p:spPr bwMode="auto">
            <a:xfrm>
              <a:off x="4702175" y="1392238"/>
              <a:ext cx="19050" cy="3614737"/>
            </a:xfrm>
            <a:prstGeom prst="rect">
              <a:avLst/>
            </a:prstGeom>
            <a:solidFill>
              <a:srgbClr val="000000"/>
            </a:solidFill>
            <a:ln w="12700">
              <a:solidFill>
                <a:srgbClr val="000000"/>
              </a:solidFill>
              <a:miter lim="800000"/>
              <a:headEnd/>
              <a:tailEnd/>
            </a:ln>
          </p:spPr>
          <p:txBody>
            <a:bodyPr lIns="82945" tIns="41473" rIns="82945" bIns="41473"/>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46" name="Rectangle 1178"/>
            <p:cNvSpPr>
              <a:spLocks noChangeArrowheads="1"/>
            </p:cNvSpPr>
            <p:nvPr/>
          </p:nvSpPr>
          <p:spPr bwMode="auto">
            <a:xfrm>
              <a:off x="3268663" y="4989513"/>
              <a:ext cx="1452562" cy="17462"/>
            </a:xfrm>
            <a:prstGeom prst="rect">
              <a:avLst/>
            </a:prstGeom>
            <a:solidFill>
              <a:srgbClr val="00CCFF"/>
            </a:solidFill>
            <a:ln w="12700">
              <a:solidFill>
                <a:srgbClr val="000000"/>
              </a:solidFill>
              <a:miter lim="800000"/>
              <a:headEnd/>
              <a:tailEnd/>
            </a:ln>
          </p:spPr>
          <p:txBody>
            <a:bodyPr lIns="82945" tIns="41473" rIns="82945" bIns="41473"/>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47" name="Rectangle 1183"/>
            <p:cNvSpPr>
              <a:spLocks noChangeArrowheads="1"/>
            </p:cNvSpPr>
            <p:nvPr/>
          </p:nvSpPr>
          <p:spPr bwMode="auto">
            <a:xfrm>
              <a:off x="7586663" y="1392238"/>
              <a:ext cx="17462" cy="3614737"/>
            </a:xfrm>
            <a:prstGeom prst="rect">
              <a:avLst/>
            </a:prstGeom>
            <a:solidFill>
              <a:srgbClr val="000000"/>
            </a:solidFill>
            <a:ln w="12700">
              <a:solidFill>
                <a:srgbClr val="000000"/>
              </a:solidFill>
              <a:miter lim="800000"/>
              <a:headEnd/>
              <a:tailEnd/>
            </a:ln>
          </p:spPr>
          <p:txBody>
            <a:bodyPr lIns="82945" tIns="41473" rIns="82945" bIns="41473"/>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48" name="Rectangle 1185"/>
            <p:cNvSpPr>
              <a:spLocks noChangeArrowheads="1"/>
            </p:cNvSpPr>
            <p:nvPr/>
          </p:nvSpPr>
          <p:spPr bwMode="auto">
            <a:xfrm>
              <a:off x="7586663" y="1392238"/>
              <a:ext cx="731837" cy="17462"/>
            </a:xfrm>
            <a:prstGeom prst="rect">
              <a:avLst/>
            </a:prstGeom>
            <a:solidFill>
              <a:srgbClr val="000000"/>
            </a:solidFill>
            <a:ln w="12700">
              <a:solidFill>
                <a:srgbClr val="000000"/>
              </a:solidFill>
              <a:miter lim="800000"/>
              <a:headEnd/>
              <a:tailEnd/>
            </a:ln>
          </p:spPr>
          <p:txBody>
            <a:bodyPr lIns="82945" tIns="41473" rIns="82945" bIns="41473"/>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49" name="Rectangle 1186"/>
            <p:cNvSpPr>
              <a:spLocks noChangeArrowheads="1"/>
            </p:cNvSpPr>
            <p:nvPr/>
          </p:nvSpPr>
          <p:spPr bwMode="auto">
            <a:xfrm>
              <a:off x="7586663" y="4989513"/>
              <a:ext cx="731837" cy="17462"/>
            </a:xfrm>
            <a:prstGeom prst="rect">
              <a:avLst/>
            </a:prstGeom>
            <a:solidFill>
              <a:srgbClr val="000000"/>
            </a:solidFill>
            <a:ln w="12700">
              <a:solidFill>
                <a:srgbClr val="000000"/>
              </a:solidFill>
              <a:miter lim="800000"/>
              <a:headEnd/>
              <a:tailEnd/>
            </a:ln>
          </p:spPr>
          <p:txBody>
            <a:bodyPr lIns="82945" tIns="41473" rIns="82945" bIns="41473"/>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50" name="Rectangle 1187"/>
            <p:cNvSpPr>
              <a:spLocks noChangeArrowheads="1"/>
            </p:cNvSpPr>
            <p:nvPr/>
          </p:nvSpPr>
          <p:spPr bwMode="auto">
            <a:xfrm>
              <a:off x="7408863" y="5208588"/>
              <a:ext cx="1085850" cy="530225"/>
            </a:xfrm>
            <a:prstGeom prst="rect">
              <a:avLst/>
            </a:prstGeom>
            <a:solidFill>
              <a:srgbClr val="FFFFFF"/>
            </a:solidFill>
            <a:ln w="9525">
              <a:noFill/>
              <a:miter lim="800000"/>
              <a:headEnd/>
              <a:tailEnd/>
            </a:ln>
          </p:spPr>
          <p:txBody>
            <a:bodyPr lIns="82945" tIns="41473" rIns="82945" bIns="41473"/>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51" name="Rectangle 1188"/>
            <p:cNvSpPr>
              <a:spLocks noChangeArrowheads="1"/>
            </p:cNvSpPr>
            <p:nvPr/>
          </p:nvSpPr>
          <p:spPr bwMode="auto">
            <a:xfrm>
              <a:off x="7408863" y="5208588"/>
              <a:ext cx="1079500" cy="523875"/>
            </a:xfrm>
            <a:prstGeom prst="rect">
              <a:avLst/>
            </a:prstGeom>
            <a:solidFill>
              <a:srgbClr val="FFFFFF"/>
            </a:solidFill>
            <a:ln w="9525">
              <a:noFill/>
              <a:miter lim="800000"/>
              <a:headEnd/>
              <a:tailEnd/>
            </a:ln>
          </p:spPr>
          <p:txBody>
            <a:bodyPr lIns="82945" tIns="41473" rIns="82945" bIns="41473"/>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52" name="Rectangle 1189"/>
            <p:cNvSpPr>
              <a:spLocks noChangeArrowheads="1"/>
            </p:cNvSpPr>
            <p:nvPr/>
          </p:nvSpPr>
          <p:spPr bwMode="auto">
            <a:xfrm>
              <a:off x="7408863" y="5208588"/>
              <a:ext cx="1079500" cy="523875"/>
            </a:xfrm>
            <a:prstGeom prst="rect">
              <a:avLst/>
            </a:prstGeom>
            <a:solidFill>
              <a:srgbClr val="FFFFFF"/>
            </a:solidFill>
            <a:ln w="9525">
              <a:noFill/>
              <a:miter lim="800000"/>
              <a:headEnd/>
              <a:tailEnd/>
            </a:ln>
          </p:spPr>
          <p:txBody>
            <a:bodyPr lIns="82945" tIns="41473" rIns="82945" bIns="41473"/>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53" name="Rectangle 1190"/>
            <p:cNvSpPr>
              <a:spLocks noChangeArrowheads="1"/>
            </p:cNvSpPr>
            <p:nvPr/>
          </p:nvSpPr>
          <p:spPr bwMode="auto">
            <a:xfrm>
              <a:off x="7577312" y="5263633"/>
              <a:ext cx="884142" cy="177104"/>
            </a:xfrm>
            <a:prstGeom prst="rect">
              <a:avLst/>
            </a:prstGeom>
            <a:noFill/>
            <a:ln w="9525">
              <a:noFill/>
              <a:miter lim="800000"/>
              <a:headEnd/>
              <a:tailEnd/>
            </a:ln>
          </p:spPr>
          <p:txBody>
            <a:bodyPr wrap="none" lIns="0" tIns="0" rIns="0" bIns="0">
              <a:spAutoFit/>
            </a:bodyPr>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r>
                <a:rPr kumimoji="0" lang="en-US" altLang="de-DE" sz="1200" b="1" i="0" u="none" strike="noStrike" kern="0" cap="none" spc="0" normalizeH="0" baseline="0" noProof="0" smtClean="0">
                  <a:ln>
                    <a:noFill/>
                  </a:ln>
                  <a:solidFill>
                    <a:srgbClr val="000000"/>
                  </a:solidFill>
                  <a:effectLst/>
                  <a:uLnTx/>
                  <a:uFillTx/>
                  <a:latin typeface="Arial" pitchFamily="34" charset="0"/>
                  <a:ea typeface="MS Gothic" pitchFamily="49" charset="-128"/>
                  <a:cs typeface="Arial" pitchFamily="34" charset="0"/>
                </a:rPr>
                <a:t>Risk sharing</a:t>
              </a:r>
              <a:r>
                <a:rPr kumimoji="0" lang="de-DE" altLang="de-DE" sz="1200" b="1" i="0" u="none" strike="noStrike" kern="0" cap="none" spc="0" normalizeH="0" baseline="0" noProof="0" smtClean="0">
                  <a:ln>
                    <a:noFill/>
                  </a:ln>
                  <a:solidFill>
                    <a:srgbClr val="000000"/>
                  </a:solidFill>
                  <a:effectLst/>
                  <a:uLnTx/>
                  <a:uFillTx/>
                  <a:latin typeface="Arial" pitchFamily="34" charset="0"/>
                  <a:ea typeface="MS Gothic" pitchFamily="49" charset="-128"/>
                  <a:cs typeface="Arial" pitchFamily="34" charset="0"/>
                </a:rPr>
                <a:t> </a:t>
              </a:r>
              <a:endParaRPr kumimoji="0" lang="de-DE" altLang="de-DE" sz="1200" b="1"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54" name="Rectangle 1191"/>
            <p:cNvSpPr>
              <a:spLocks noChangeArrowheads="1"/>
            </p:cNvSpPr>
            <p:nvPr/>
          </p:nvSpPr>
          <p:spPr bwMode="auto">
            <a:xfrm>
              <a:off x="8441189" y="5250920"/>
              <a:ext cx="35190" cy="162356"/>
            </a:xfrm>
            <a:prstGeom prst="rect">
              <a:avLst/>
            </a:prstGeom>
            <a:noFill/>
            <a:ln w="9525">
              <a:noFill/>
              <a:miter lim="800000"/>
              <a:headEnd/>
              <a:tailEnd/>
            </a:ln>
          </p:spPr>
          <p:txBody>
            <a:bodyPr wrap="none" lIns="0" tIns="0" rIns="0" bIns="0">
              <a:spAutoFit/>
            </a:bodyPr>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r>
                <a:rPr kumimoji="0" lang="de-DE" altLang="de-DE" sz="1100" b="0" i="0" u="none" strike="noStrike" kern="0" cap="none" spc="0" normalizeH="0" baseline="0" noProof="0" smtClean="0">
                  <a:ln>
                    <a:noFill/>
                  </a:ln>
                  <a:solidFill>
                    <a:srgbClr val="000000"/>
                  </a:solidFill>
                  <a:effectLst/>
                  <a:uLnTx/>
                  <a:uFillTx/>
                  <a:latin typeface="Arial" pitchFamily="34" charset="0"/>
                  <a:ea typeface="MS Gothic" pitchFamily="49" charset="-128"/>
                  <a:cs typeface="Arial" pitchFamily="34" charset="0"/>
                </a:rPr>
                <a:t> </a:t>
              </a: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55" name="Rectangle 1192"/>
            <p:cNvSpPr>
              <a:spLocks noChangeArrowheads="1"/>
            </p:cNvSpPr>
            <p:nvPr/>
          </p:nvSpPr>
          <p:spPr bwMode="auto">
            <a:xfrm>
              <a:off x="7604853" y="5427323"/>
              <a:ext cx="59" cy="236160"/>
            </a:xfrm>
            <a:prstGeom prst="rect">
              <a:avLst/>
            </a:prstGeom>
            <a:noFill/>
            <a:ln w="9525">
              <a:noFill/>
              <a:miter lim="800000"/>
              <a:headEnd/>
              <a:tailEnd/>
            </a:ln>
          </p:spPr>
          <p:txBody>
            <a:bodyPr wrap="none" lIns="0" tIns="0" rIns="0" bIns="0">
              <a:spAutoFit/>
            </a:bodyPr>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56" name="Rectangle 1193"/>
            <p:cNvSpPr>
              <a:spLocks noChangeArrowheads="1"/>
            </p:cNvSpPr>
            <p:nvPr/>
          </p:nvSpPr>
          <p:spPr bwMode="auto">
            <a:xfrm>
              <a:off x="8299045" y="5427323"/>
              <a:ext cx="35190" cy="162356"/>
            </a:xfrm>
            <a:prstGeom prst="rect">
              <a:avLst/>
            </a:prstGeom>
            <a:noFill/>
            <a:ln w="9525">
              <a:noFill/>
              <a:miter lim="800000"/>
              <a:headEnd/>
              <a:tailEnd/>
            </a:ln>
          </p:spPr>
          <p:txBody>
            <a:bodyPr wrap="none" lIns="0" tIns="0" rIns="0" bIns="0">
              <a:spAutoFit/>
            </a:bodyPr>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r>
                <a:rPr kumimoji="0" lang="de-DE" altLang="de-DE" sz="1100" b="0" i="0" u="none" strike="noStrike" kern="0" cap="none" spc="0" normalizeH="0" baseline="0" noProof="0" smtClean="0">
                  <a:ln>
                    <a:noFill/>
                  </a:ln>
                  <a:solidFill>
                    <a:srgbClr val="000000"/>
                  </a:solidFill>
                  <a:effectLst/>
                  <a:uLnTx/>
                  <a:uFillTx/>
                  <a:latin typeface="Arial" pitchFamily="34" charset="0"/>
                  <a:ea typeface="MS Gothic" pitchFamily="49" charset="-128"/>
                  <a:cs typeface="Arial" pitchFamily="34" charset="0"/>
                </a:rPr>
                <a:t> </a:t>
              </a: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57" name="Line 1203"/>
            <p:cNvSpPr>
              <a:spLocks noChangeShapeType="1"/>
            </p:cNvSpPr>
            <p:nvPr/>
          </p:nvSpPr>
          <p:spPr bwMode="auto">
            <a:xfrm>
              <a:off x="3276600" y="3429000"/>
              <a:ext cx="0" cy="457200"/>
            </a:xfrm>
            <a:prstGeom prst="line">
              <a:avLst/>
            </a:prstGeom>
            <a:noFill/>
            <a:ln w="28575">
              <a:solidFill>
                <a:sysClr val="windowText" lastClr="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latin typeface="Arial" pitchFamily="34" charset="0"/>
                <a:cs typeface="Arial" pitchFamily="34" charset="0"/>
              </a:endParaRPr>
            </a:p>
          </p:txBody>
        </p:sp>
        <p:sp>
          <p:nvSpPr>
            <p:cNvPr id="158" name="Rectangle 1039"/>
            <p:cNvSpPr>
              <a:spLocks noChangeArrowheads="1"/>
            </p:cNvSpPr>
            <p:nvPr/>
          </p:nvSpPr>
          <p:spPr bwMode="auto">
            <a:xfrm>
              <a:off x="7596188" y="3143250"/>
              <a:ext cx="719137" cy="19050"/>
            </a:xfrm>
            <a:prstGeom prst="rect">
              <a:avLst/>
            </a:prstGeom>
            <a:solidFill>
              <a:srgbClr val="000000"/>
            </a:solidFill>
            <a:ln w="9525">
              <a:noFill/>
              <a:miter lim="800000"/>
              <a:headEnd/>
              <a:tailEnd/>
            </a:ln>
          </p:spPr>
          <p:txBody>
            <a:bodyPr lIns="82945" tIns="41473" rIns="82945" bIns="41473"/>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59" name="Rectangle 1177"/>
            <p:cNvSpPr>
              <a:spLocks noChangeArrowheads="1"/>
            </p:cNvSpPr>
            <p:nvPr/>
          </p:nvSpPr>
          <p:spPr bwMode="auto">
            <a:xfrm>
              <a:off x="3265488" y="4989513"/>
              <a:ext cx="1452562" cy="17462"/>
            </a:xfrm>
            <a:prstGeom prst="rect">
              <a:avLst/>
            </a:prstGeom>
            <a:solidFill>
              <a:srgbClr val="000000"/>
            </a:solidFill>
            <a:ln w="12700">
              <a:solidFill>
                <a:srgbClr val="000000"/>
              </a:solidFill>
              <a:miter lim="800000"/>
              <a:headEnd/>
              <a:tailEnd/>
            </a:ln>
          </p:spPr>
          <p:txBody>
            <a:bodyPr lIns="82945" tIns="41473" rIns="82945" bIns="41473"/>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grpSp>
      <p:sp>
        <p:nvSpPr>
          <p:cNvPr id="162" name="Rectangle 1186"/>
          <p:cNvSpPr>
            <a:spLocks noChangeArrowheads="1"/>
          </p:cNvSpPr>
          <p:nvPr/>
        </p:nvSpPr>
        <p:spPr bwMode="auto">
          <a:xfrm>
            <a:off x="7740352" y="4924237"/>
            <a:ext cx="800100" cy="16931"/>
          </a:xfrm>
          <a:prstGeom prst="rect">
            <a:avLst/>
          </a:prstGeom>
          <a:solidFill>
            <a:srgbClr val="000000"/>
          </a:solidFill>
          <a:ln w="12700">
            <a:solidFill>
              <a:srgbClr val="000000"/>
            </a:solidFill>
            <a:miter lim="800000"/>
            <a:headEnd/>
            <a:tailEnd/>
          </a:ln>
        </p:spPr>
        <p:txBody>
          <a:bodyPr lIns="82945" tIns="41473" rIns="82945" bIns="41473"/>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64" name="Rectangle 1037"/>
          <p:cNvSpPr>
            <a:spLocks noChangeArrowheads="1"/>
          </p:cNvSpPr>
          <p:nvPr/>
        </p:nvSpPr>
        <p:spPr bwMode="auto">
          <a:xfrm>
            <a:off x="8558729" y="2132856"/>
            <a:ext cx="45719" cy="3456384"/>
          </a:xfrm>
          <a:prstGeom prst="rect">
            <a:avLst/>
          </a:prstGeom>
          <a:solidFill>
            <a:srgbClr val="000000"/>
          </a:solidFill>
          <a:ln w="9525">
            <a:noFill/>
            <a:miter lim="800000"/>
            <a:headEnd/>
            <a:tailEnd/>
          </a:ln>
        </p:spPr>
        <p:txBody>
          <a:bodyPr lIns="82945" tIns="41473" rIns="82945" bIns="41473"/>
          <a:lstStyle/>
          <a:p>
            <a:pPr marL="0" marR="0" lvl="0" indent="0" defTabSz="828675" eaLnBrk="1" fontAlgn="auto" latinLnBrk="0" hangingPunct="1">
              <a:lnSpc>
                <a:spcPct val="93000"/>
              </a:lnSpc>
              <a:spcBef>
                <a:spcPts val="0"/>
              </a:spcBef>
              <a:spcAft>
                <a:spcPts val="0"/>
              </a:spcAft>
              <a:buClr>
                <a:srgbClr val="000000"/>
              </a:buClr>
              <a:buSzPct val="100000"/>
              <a:buFont typeface="Times New Roman" pitchFamily="18" charset="0"/>
              <a:buNone/>
              <a:tabLst/>
              <a:defRPr/>
            </a:pPr>
            <a:endParaRPr kumimoji="0" lang="de-DE" altLang="de-DE" sz="1600" b="0" i="0" u="none" strike="noStrike" kern="0" cap="none" spc="0" normalizeH="0" baseline="0" noProof="0" smtClean="0">
              <a:ln>
                <a:noFill/>
              </a:ln>
              <a:solidFill>
                <a:sysClr val="windowText" lastClr="000000"/>
              </a:solidFill>
              <a:effectLst/>
              <a:uLnTx/>
              <a:uFillTx/>
              <a:latin typeface="Arial" pitchFamily="34" charset="0"/>
              <a:ea typeface="MS Gothic" pitchFamily="49" charset="-128"/>
              <a:cs typeface="Arial" pitchFamily="34" charset="0"/>
            </a:endParaRPr>
          </a:p>
        </p:txBody>
      </p:sp>
      <p:sp>
        <p:nvSpPr>
          <p:cNvPr id="165" name="Rectangle 1065"/>
          <p:cNvSpPr>
            <a:spLocks noChangeArrowheads="1"/>
          </p:cNvSpPr>
          <p:nvPr/>
        </p:nvSpPr>
        <p:spPr bwMode="auto">
          <a:xfrm>
            <a:off x="3008830" y="2780928"/>
            <a:ext cx="1563170" cy="2808312"/>
          </a:xfrm>
          <a:prstGeom prst="rect">
            <a:avLst/>
          </a:prstGeom>
          <a:solidFill>
            <a:srgbClr val="4F81BD">
              <a:lumMod val="75000"/>
            </a:srgbClr>
          </a:solidFill>
          <a:ln w="12700">
            <a:solidFill>
              <a:sysClr val="windowText" lastClr="000000"/>
            </a:solidFill>
            <a:miter lim="800000"/>
            <a:headEnd/>
            <a:tailEnd/>
          </a:ln>
        </p:spPr>
        <p:txBody>
          <a:bodyPr lIns="82945" tIns="41473" rIns="82945" bIns="41473"/>
          <a:lstStyle/>
          <a:p>
            <a:pPr lvl="0" defTabSz="828675">
              <a:lnSpc>
                <a:spcPct val="93000"/>
              </a:lnSpc>
              <a:buClr>
                <a:srgbClr val="000000"/>
              </a:buClr>
              <a:buSzPct val="100000"/>
              <a:defRPr/>
            </a:pPr>
            <a:r>
              <a:rPr lang="de-DE" altLang="de-DE" sz="2800" b="1" kern="0" dirty="0" smtClean="0">
                <a:solidFill>
                  <a:sysClr val="window" lastClr="FFFFFF"/>
                </a:solidFill>
                <a:latin typeface="Arial" pitchFamily="34" charset="0"/>
                <a:ea typeface="MS Gothic" pitchFamily="49" charset="-128"/>
                <a:cs typeface="Arial" pitchFamily="34" charset="0"/>
              </a:rPr>
              <a:t>   </a:t>
            </a:r>
          </a:p>
          <a:p>
            <a:pPr lvl="0" defTabSz="828675">
              <a:lnSpc>
                <a:spcPct val="93000"/>
              </a:lnSpc>
              <a:buClr>
                <a:srgbClr val="000000"/>
              </a:buClr>
              <a:buSzPct val="100000"/>
              <a:defRPr/>
            </a:pPr>
            <a:endParaRPr lang="de-DE" altLang="de-DE" sz="2800" b="1" kern="0" dirty="0" smtClean="0">
              <a:solidFill>
                <a:sysClr val="window" lastClr="FFFFFF"/>
              </a:solidFill>
              <a:latin typeface="Arial" pitchFamily="34" charset="0"/>
              <a:ea typeface="MS Gothic" pitchFamily="49" charset="-128"/>
              <a:cs typeface="Arial" pitchFamily="34" charset="0"/>
            </a:endParaRPr>
          </a:p>
          <a:p>
            <a:pPr lvl="0" defTabSz="828675">
              <a:lnSpc>
                <a:spcPct val="93000"/>
              </a:lnSpc>
              <a:buClr>
                <a:srgbClr val="000000"/>
              </a:buClr>
              <a:buSzPct val="100000"/>
              <a:defRPr/>
            </a:pPr>
            <a:r>
              <a:rPr lang="de-DE" altLang="de-DE" sz="2800" b="1" kern="0" dirty="0" smtClean="0">
                <a:solidFill>
                  <a:sysClr val="window" lastClr="FFFFFF"/>
                </a:solidFill>
                <a:latin typeface="Arial" pitchFamily="34" charset="0"/>
                <a:ea typeface="MS Gothic" pitchFamily="49" charset="-128"/>
                <a:cs typeface="Arial" pitchFamily="34" charset="0"/>
              </a:rPr>
              <a:t>    80%</a:t>
            </a:r>
          </a:p>
          <a:p>
            <a:pPr lvl="0" algn="ctr" defTabSz="828675">
              <a:lnSpc>
                <a:spcPct val="93000"/>
              </a:lnSpc>
              <a:buClr>
                <a:srgbClr val="000000"/>
              </a:buClr>
              <a:buSzPct val="100000"/>
              <a:defRPr/>
            </a:pPr>
            <a:r>
              <a:rPr lang="de-DE" altLang="de-DE" sz="1200" b="1" kern="0" dirty="0" smtClean="0">
                <a:solidFill>
                  <a:sysClr val="window" lastClr="FFFFFF"/>
                </a:solidFill>
                <a:latin typeface="Arial" pitchFamily="34" charset="0"/>
                <a:ea typeface="MS Gothic" pitchFamily="49" charset="-128"/>
                <a:cs typeface="Arial" pitchFamily="34" charset="0"/>
              </a:rPr>
              <a:t>Guarantee Bank</a:t>
            </a:r>
            <a:endParaRPr lang="de-DE" altLang="de-DE" sz="1200" b="1" kern="0" dirty="0" smtClean="0">
              <a:solidFill>
                <a:sysClr val="window" lastClr="FFFFFF"/>
              </a:solidFill>
              <a:latin typeface="Arial" pitchFamily="34" charset="0"/>
              <a:ea typeface="MS Gothic" pitchFamily="49" charset="-128"/>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ubtitle 2"/>
          <p:cNvSpPr>
            <a:spLocks noGrp="1"/>
          </p:cNvSpPr>
          <p:nvPr>
            <p:ph type="subTitle" idx="1"/>
          </p:nvPr>
        </p:nvSpPr>
        <p:spPr>
          <a:xfrm>
            <a:off x="179833" y="260648"/>
            <a:ext cx="8856663" cy="1223963"/>
          </a:xfrm>
        </p:spPr>
        <p:txBody>
          <a:bodyPr/>
          <a:lstStyle/>
          <a:p>
            <a:pPr marL="712788" indent="-712788" algn="l">
              <a:defRPr/>
            </a:pPr>
            <a:r>
              <a:rPr lang="it-IT" sz="2400" b="1" dirty="0" smtClean="0">
                <a:solidFill>
                  <a:srgbClr val="22252A"/>
                </a:solidFill>
                <a:latin typeface="Arial" pitchFamily="34" charset="0"/>
                <a:cs typeface="Arial" pitchFamily="34" charset="0"/>
              </a:rPr>
              <a:t>Example </a:t>
            </a:r>
            <a:r>
              <a:rPr lang="it-IT" sz="2400" b="1" dirty="0" smtClean="0">
                <a:solidFill>
                  <a:srgbClr val="22252A"/>
                </a:solidFill>
                <a:latin typeface="Arial" pitchFamily="34" charset="0"/>
                <a:cs typeface="Arial" pitchFamily="34" charset="0"/>
              </a:rPr>
              <a:t>of risk </a:t>
            </a:r>
            <a:r>
              <a:rPr lang="it-IT" sz="2400" b="1" dirty="0" smtClean="0">
                <a:solidFill>
                  <a:srgbClr val="22252A"/>
                </a:solidFill>
                <a:latin typeface="Arial" pitchFamily="34" charset="0"/>
                <a:cs typeface="Arial" pitchFamily="34" charset="0"/>
              </a:rPr>
              <a:t>sharing: the Portuguese </a:t>
            </a:r>
            <a:r>
              <a:rPr lang="it-IT" sz="2400" b="1" dirty="0" smtClean="0">
                <a:solidFill>
                  <a:srgbClr val="22252A"/>
                </a:solidFill>
                <a:latin typeface="Arial" pitchFamily="34" charset="0"/>
                <a:cs typeface="Arial" pitchFamily="34" charset="0"/>
              </a:rPr>
              <a:t>guarantee scheme</a:t>
            </a:r>
            <a:endParaRPr altLang="fr-FR" sz="1800" dirty="0" smtClean="0">
              <a:solidFill>
                <a:srgbClr val="22252A"/>
              </a:solidFill>
              <a:latin typeface="Arial" pitchFamily="34" charset="0"/>
              <a:cs typeface="Arial" pitchFamily="34" charset="0"/>
            </a:endParaRPr>
          </a:p>
        </p:txBody>
      </p:sp>
      <p:grpSp>
        <p:nvGrpSpPr>
          <p:cNvPr id="2" name="Group 14"/>
          <p:cNvGrpSpPr>
            <a:grpSpLocks/>
          </p:cNvGrpSpPr>
          <p:nvPr/>
        </p:nvGrpSpPr>
        <p:grpSpPr bwMode="auto">
          <a:xfrm>
            <a:off x="539552" y="3644898"/>
            <a:ext cx="8353623" cy="1296269"/>
            <a:chOff x="1979712" y="2996952"/>
            <a:chExt cx="6912768" cy="792089"/>
          </a:xfrm>
        </p:grpSpPr>
        <p:sp>
          <p:nvSpPr>
            <p:cNvPr id="4" name="Pentagon 3"/>
            <p:cNvSpPr/>
            <p:nvPr/>
          </p:nvSpPr>
          <p:spPr>
            <a:xfrm>
              <a:off x="1979712" y="2996952"/>
              <a:ext cx="1223821" cy="792088"/>
            </a:xfrm>
            <a:prstGeom prst="homePlate">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a:solidFill>
                    <a:srgbClr val="22252A"/>
                  </a:solidFill>
                  <a:latin typeface="Arial" pitchFamily="34" charset="0"/>
                  <a:cs typeface="Arial" pitchFamily="34" charset="0"/>
                </a:rPr>
                <a:t>EIF / EU</a:t>
              </a:r>
            </a:p>
            <a:p>
              <a:pPr algn="ctr">
                <a:defRPr/>
              </a:pPr>
              <a:r>
                <a:rPr lang="en-US" sz="1400" b="1" dirty="0">
                  <a:solidFill>
                    <a:srgbClr val="22252A"/>
                  </a:solidFill>
                  <a:latin typeface="Arial" pitchFamily="34" charset="0"/>
                  <a:cs typeface="Arial" pitchFamily="34" charset="0"/>
                </a:rPr>
                <a:t>guarantees</a:t>
              </a:r>
            </a:p>
            <a:p>
              <a:pPr algn="ctr">
                <a:defRPr/>
              </a:pPr>
              <a:r>
                <a:rPr lang="en-US" sz="1400" b="1" dirty="0">
                  <a:solidFill>
                    <a:srgbClr val="22252A"/>
                  </a:solidFill>
                  <a:latin typeface="Arial" pitchFamily="34" charset="0"/>
                  <a:cs typeface="Arial" pitchFamily="34" charset="0"/>
                </a:rPr>
                <a:t>the FCGM</a:t>
              </a:r>
            </a:p>
          </p:txBody>
        </p:sp>
        <p:sp>
          <p:nvSpPr>
            <p:cNvPr id="10" name="Pentagon 9"/>
            <p:cNvSpPr/>
            <p:nvPr/>
          </p:nvSpPr>
          <p:spPr>
            <a:xfrm>
              <a:off x="3276550" y="2996952"/>
              <a:ext cx="1439698" cy="792088"/>
            </a:xfrm>
            <a:prstGeom prst="homePlate">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400" b="1" dirty="0">
                  <a:solidFill>
                    <a:srgbClr val="22252A"/>
                  </a:solidFill>
                  <a:latin typeface="Arial" pitchFamily="34" charset="0"/>
                  <a:cs typeface="Arial" pitchFamily="34" charset="0"/>
                </a:rPr>
                <a:t>FCGM counter guarantees the MGS </a:t>
              </a:r>
            </a:p>
          </p:txBody>
        </p:sp>
        <p:sp>
          <p:nvSpPr>
            <p:cNvPr id="12" name="Pentagon 11"/>
            <p:cNvSpPr/>
            <p:nvPr/>
          </p:nvSpPr>
          <p:spPr>
            <a:xfrm>
              <a:off x="4787676" y="2996953"/>
              <a:ext cx="1223822" cy="792088"/>
            </a:xfrm>
            <a:prstGeom prst="homePlate">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BE" sz="1400" b="1" dirty="0">
                  <a:solidFill>
                    <a:srgbClr val="22252A"/>
                  </a:solidFill>
                  <a:latin typeface="Arial" pitchFamily="34" charset="0"/>
                  <a:cs typeface="Arial" pitchFamily="34" charset="0"/>
                </a:rPr>
                <a:t>MGS </a:t>
              </a:r>
              <a:r>
                <a:rPr lang="en-US" sz="1400" b="1" dirty="0">
                  <a:solidFill>
                    <a:srgbClr val="22252A"/>
                  </a:solidFill>
                  <a:latin typeface="Arial" pitchFamily="34" charset="0"/>
                  <a:cs typeface="Arial" pitchFamily="34" charset="0"/>
                </a:rPr>
                <a:t>guarantees</a:t>
              </a:r>
              <a:r>
                <a:rPr lang="fr-BE" sz="1400" b="1" dirty="0">
                  <a:solidFill>
                    <a:srgbClr val="22252A"/>
                  </a:solidFill>
                  <a:latin typeface="Arial" pitchFamily="34" charset="0"/>
                  <a:cs typeface="Arial" pitchFamily="34" charset="0"/>
                </a:rPr>
                <a:t> the Banks</a:t>
              </a:r>
              <a:endParaRPr lang="en-US" sz="1400" b="1" dirty="0">
                <a:solidFill>
                  <a:srgbClr val="22252A"/>
                </a:solidFill>
                <a:latin typeface="Arial" pitchFamily="34" charset="0"/>
                <a:cs typeface="Arial" pitchFamily="34" charset="0"/>
              </a:endParaRPr>
            </a:p>
          </p:txBody>
        </p:sp>
        <p:sp>
          <p:nvSpPr>
            <p:cNvPr id="14" name="Pentagon 13"/>
            <p:cNvSpPr/>
            <p:nvPr/>
          </p:nvSpPr>
          <p:spPr>
            <a:xfrm>
              <a:off x="7452783" y="2996952"/>
              <a:ext cx="1439697" cy="792088"/>
            </a:xfrm>
            <a:prstGeom prst="homePlat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a:solidFill>
                    <a:srgbClr val="22252A"/>
                  </a:solidFill>
                  <a:latin typeface="Arial" pitchFamily="34" charset="0"/>
                  <a:cs typeface="Arial" pitchFamily="34" charset="0"/>
                </a:rPr>
                <a:t>SME use</a:t>
              </a:r>
            </a:p>
            <a:p>
              <a:pPr algn="ctr">
                <a:defRPr/>
              </a:pPr>
              <a:r>
                <a:rPr lang="en-US" sz="1400" b="1" dirty="0">
                  <a:solidFill>
                    <a:srgbClr val="22252A"/>
                  </a:solidFill>
                  <a:latin typeface="Arial" pitchFamily="34" charset="0"/>
                  <a:cs typeface="Arial" pitchFamily="34" charset="0"/>
                </a:rPr>
                <a:t>loans</a:t>
              </a:r>
            </a:p>
            <a:p>
              <a:pPr algn="ctr">
                <a:defRPr/>
              </a:pPr>
              <a:r>
                <a:rPr lang="en-US" sz="1100" b="1" dirty="0">
                  <a:solidFill>
                    <a:srgbClr val="22252A"/>
                  </a:solidFill>
                  <a:latin typeface="Arial" pitchFamily="34" charset="0"/>
                  <a:cs typeface="Arial" pitchFamily="34" charset="0"/>
                </a:rPr>
                <a:t>for investment or</a:t>
              </a:r>
            </a:p>
            <a:p>
              <a:pPr algn="ctr">
                <a:defRPr/>
              </a:pPr>
              <a:r>
                <a:rPr lang="en-US" sz="1100" b="1" dirty="0">
                  <a:solidFill>
                    <a:srgbClr val="22252A"/>
                  </a:solidFill>
                  <a:latin typeface="Arial" pitchFamily="34" charset="0"/>
                  <a:cs typeface="Arial" pitchFamily="34" charset="0"/>
                </a:rPr>
                <a:t>working capital</a:t>
              </a:r>
            </a:p>
          </p:txBody>
        </p:sp>
      </p:grpSp>
      <p:sp>
        <p:nvSpPr>
          <p:cNvPr id="5" name="Cloud Callout 4"/>
          <p:cNvSpPr/>
          <p:nvPr/>
        </p:nvSpPr>
        <p:spPr>
          <a:xfrm>
            <a:off x="35397" y="1124744"/>
            <a:ext cx="3240459" cy="2176115"/>
          </a:xfrm>
          <a:prstGeom prst="cloudCallou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400" b="1" dirty="0">
                <a:solidFill>
                  <a:srgbClr val="22252A"/>
                </a:solidFill>
                <a:latin typeface="Arial" pitchFamily="34" charset="0"/>
                <a:cs typeface="Arial" pitchFamily="34" charset="0"/>
              </a:rPr>
              <a:t>50% of each counter-guarantee with “cap rate” of 8%: 200.000.000 nominal EIF guarantee, limit of losses 32.000.000</a:t>
            </a:r>
            <a:endParaRPr lang="en-US" sz="1200" dirty="0">
              <a:solidFill>
                <a:srgbClr val="22252A"/>
              </a:solidFill>
              <a:latin typeface="Arial" pitchFamily="34" charset="0"/>
              <a:cs typeface="Arial" pitchFamily="34" charset="0"/>
            </a:endParaRPr>
          </a:p>
        </p:txBody>
      </p:sp>
      <p:sp>
        <p:nvSpPr>
          <p:cNvPr id="17" name="Cloud Callout 16"/>
          <p:cNvSpPr/>
          <p:nvPr/>
        </p:nvSpPr>
        <p:spPr>
          <a:xfrm>
            <a:off x="3707904" y="1971675"/>
            <a:ext cx="2519362" cy="1457325"/>
          </a:xfrm>
          <a:prstGeom prst="cloudCallou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500" b="1" dirty="0">
                <a:solidFill>
                  <a:srgbClr val="22252A"/>
                </a:solidFill>
                <a:latin typeface="Arial" pitchFamily="34" charset="0"/>
                <a:cs typeface="Arial" pitchFamily="34" charset="0"/>
              </a:rPr>
              <a:t>50% of each</a:t>
            </a:r>
          </a:p>
          <a:p>
            <a:pPr>
              <a:defRPr/>
            </a:pPr>
            <a:r>
              <a:rPr lang="en-US" sz="1500" b="1" dirty="0">
                <a:solidFill>
                  <a:srgbClr val="22252A"/>
                </a:solidFill>
                <a:latin typeface="Arial" pitchFamily="34" charset="0"/>
                <a:cs typeface="Arial" pitchFamily="34" charset="0"/>
              </a:rPr>
              <a:t>loan (principal):</a:t>
            </a:r>
          </a:p>
          <a:p>
            <a:pPr>
              <a:defRPr/>
            </a:pPr>
            <a:r>
              <a:rPr lang="en-US" sz="1500" b="1" dirty="0">
                <a:solidFill>
                  <a:srgbClr val="22252A"/>
                </a:solidFill>
                <a:latin typeface="Arial" pitchFamily="34" charset="0"/>
                <a:cs typeface="Arial" pitchFamily="34" charset="0"/>
              </a:rPr>
              <a:t>500.000.000</a:t>
            </a:r>
            <a:endParaRPr lang="en-US" sz="1500" dirty="0">
              <a:solidFill>
                <a:srgbClr val="22252A"/>
              </a:solidFill>
              <a:latin typeface="Arial" pitchFamily="34" charset="0"/>
              <a:cs typeface="Arial" pitchFamily="34" charset="0"/>
            </a:endParaRPr>
          </a:p>
        </p:txBody>
      </p:sp>
      <p:sp>
        <p:nvSpPr>
          <p:cNvPr id="19" name="Cloud Callout 18"/>
          <p:cNvSpPr/>
          <p:nvPr/>
        </p:nvSpPr>
        <p:spPr>
          <a:xfrm>
            <a:off x="683568" y="5085184"/>
            <a:ext cx="2375793" cy="1700808"/>
          </a:xfrm>
          <a:prstGeom prst="cloudCallout">
            <a:avLst>
              <a:gd name="adj1" fmla="val 31353"/>
              <a:gd name="adj2" fmla="val -58862"/>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b="1" dirty="0">
                <a:solidFill>
                  <a:srgbClr val="22252A"/>
                </a:solidFill>
                <a:latin typeface="Arial" pitchFamily="34" charset="0"/>
                <a:cs typeface="Arial" pitchFamily="34" charset="0"/>
              </a:rPr>
              <a:t>80% of each</a:t>
            </a:r>
          </a:p>
          <a:p>
            <a:pPr>
              <a:defRPr/>
            </a:pPr>
            <a:r>
              <a:rPr lang="en-US" b="1" dirty="0">
                <a:solidFill>
                  <a:srgbClr val="22252A"/>
                </a:solidFill>
                <a:latin typeface="Arial" pitchFamily="34" charset="0"/>
                <a:cs typeface="Arial" pitchFamily="34" charset="0"/>
              </a:rPr>
              <a:t>guarantee:</a:t>
            </a:r>
          </a:p>
          <a:p>
            <a:pPr>
              <a:defRPr/>
            </a:pPr>
            <a:r>
              <a:rPr lang="en-US" b="1" dirty="0">
                <a:solidFill>
                  <a:srgbClr val="22252A"/>
                </a:solidFill>
                <a:latin typeface="Arial" pitchFamily="34" charset="0"/>
                <a:cs typeface="Arial" pitchFamily="34" charset="0"/>
              </a:rPr>
              <a:t>400.000.000</a:t>
            </a:r>
            <a:endParaRPr lang="en-US" dirty="0">
              <a:solidFill>
                <a:srgbClr val="22252A"/>
              </a:solidFill>
              <a:latin typeface="Arial" pitchFamily="34" charset="0"/>
              <a:cs typeface="Arial" pitchFamily="34" charset="0"/>
            </a:endParaRPr>
          </a:p>
        </p:txBody>
      </p:sp>
      <p:sp>
        <p:nvSpPr>
          <p:cNvPr id="20" name="Cloud Callout 19"/>
          <p:cNvSpPr/>
          <p:nvPr/>
        </p:nvSpPr>
        <p:spPr>
          <a:xfrm>
            <a:off x="4644008" y="5301208"/>
            <a:ext cx="2880320" cy="1556792"/>
          </a:xfrm>
          <a:prstGeom prst="cloudCallout">
            <a:avLst>
              <a:gd name="adj1" fmla="val 3766"/>
              <a:gd name="adj2" fmla="val -71379"/>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000" b="1" dirty="0">
                <a:solidFill>
                  <a:srgbClr val="22252A"/>
                </a:solidFill>
                <a:latin typeface="Arial" pitchFamily="34" charset="0"/>
                <a:cs typeface="Arial" pitchFamily="34" charset="0"/>
              </a:rPr>
              <a:t>Credit line of:</a:t>
            </a:r>
          </a:p>
          <a:p>
            <a:pPr>
              <a:defRPr/>
            </a:pPr>
            <a:r>
              <a:rPr lang="en-US" sz="2000" b="1" dirty="0">
                <a:solidFill>
                  <a:srgbClr val="22252A"/>
                </a:solidFill>
                <a:latin typeface="Arial" pitchFamily="34" charset="0"/>
                <a:cs typeface="Arial" pitchFamily="34" charset="0"/>
              </a:rPr>
              <a:t>1.000.000.000</a:t>
            </a:r>
            <a:endParaRPr lang="en-US" sz="2000" dirty="0">
              <a:solidFill>
                <a:srgbClr val="22252A"/>
              </a:solidFill>
              <a:latin typeface="Arial" pitchFamily="34" charset="0"/>
              <a:cs typeface="Arial" pitchFamily="34" charset="0"/>
            </a:endParaRPr>
          </a:p>
        </p:txBody>
      </p:sp>
      <p:sp>
        <p:nvSpPr>
          <p:cNvPr id="15" name="Pentagon 14"/>
          <p:cNvSpPr/>
          <p:nvPr/>
        </p:nvSpPr>
        <p:spPr bwMode="auto">
          <a:xfrm>
            <a:off x="5541364" y="3645024"/>
            <a:ext cx="1478908" cy="1296268"/>
          </a:xfrm>
          <a:prstGeom prst="homePlate">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BE" sz="1400" b="1" dirty="0" smtClean="0">
                <a:solidFill>
                  <a:srgbClr val="22252A"/>
                </a:solidFill>
                <a:latin typeface="Arial" pitchFamily="34" charset="0"/>
                <a:cs typeface="Arial" pitchFamily="34" charset="0"/>
              </a:rPr>
              <a:t>Banks </a:t>
            </a:r>
            <a:r>
              <a:rPr lang="fr-BE" sz="1400" b="1" dirty="0" err="1" smtClean="0">
                <a:solidFill>
                  <a:srgbClr val="22252A"/>
                </a:solidFill>
                <a:latin typeface="Arial" pitchFamily="34" charset="0"/>
                <a:cs typeface="Arial" pitchFamily="34" charset="0"/>
              </a:rPr>
              <a:t>lend</a:t>
            </a:r>
            <a:r>
              <a:rPr lang="fr-BE" sz="1400" b="1" dirty="0" smtClean="0">
                <a:solidFill>
                  <a:srgbClr val="22252A"/>
                </a:solidFill>
                <a:latin typeface="Arial" pitchFamily="34" charset="0"/>
                <a:cs typeface="Arial" pitchFamily="34" charset="0"/>
              </a:rPr>
              <a:t> to SME</a:t>
            </a:r>
            <a:endParaRPr lang="en-US" sz="1400" b="1" dirty="0">
              <a:solidFill>
                <a:srgbClr val="22252A"/>
              </a:solidFill>
              <a:latin typeface="Arial" pitchFamily="34" charset="0"/>
              <a:cs typeface="Arial" pitchFamily="34" charset="0"/>
            </a:endParaRPr>
          </a:p>
        </p:txBody>
      </p:sp>
    </p:spTree>
  </p:cSld>
  <p:clrMapOvr>
    <a:masterClrMapping/>
  </p:clrMapOvr>
  <p:transition spd="slow">
    <p:wip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ROGRESS-DOTS-CONFIG__" val="version3 50 50 500 12 7,8 8 0:128:128 186:223:226 0:128:128 186:223:226 arial"/>
</p:tagLst>
</file>

<file path=ppt/theme/theme1.xml><?xml version="1.0" encoding="utf-8"?>
<a:theme xmlns:a="http://schemas.openxmlformats.org/drawingml/2006/main" name="AECM ppt template">
  <a:themeElements>
    <a:clrScheme name="Custom AECM">
      <a:dk1>
        <a:srgbClr val="29496F"/>
      </a:dk1>
      <a:lt1>
        <a:srgbClr val="C6D9F0"/>
      </a:lt1>
      <a:dk2>
        <a:srgbClr val="386295"/>
      </a:dk2>
      <a:lt2>
        <a:srgbClr val="244061"/>
      </a:lt2>
      <a:accent1>
        <a:srgbClr val="1F497D"/>
      </a:accent1>
      <a:accent2>
        <a:srgbClr val="1F497D"/>
      </a:accent2>
      <a:accent3>
        <a:srgbClr val="B8CCE4"/>
      </a:accent3>
      <a:accent4>
        <a:srgbClr val="4F81BD"/>
      </a:accent4>
      <a:accent5>
        <a:srgbClr val="244061"/>
      </a:accent5>
      <a:accent6>
        <a:srgbClr val="386295"/>
      </a:accent6>
      <a:hlink>
        <a:srgbClr val="17365D"/>
      </a:hlink>
      <a:folHlink>
        <a:srgbClr val="1F497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AECM ppt template</Template>
  <TotalTime>2796</TotalTime>
  <Words>1499</Words>
  <Application>Microsoft Office PowerPoint</Application>
  <PresentationFormat>On-screen Show (4:3)</PresentationFormat>
  <Paragraphs>289</Paragraphs>
  <Slides>32</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AECM ppt template</vt:lpstr>
      <vt:lpstr>Worksheet</vt:lpstr>
      <vt:lpstr>Designing the future Financial Instruments: Guarantee schemes to facilitate investments in innovation  </vt:lpstr>
      <vt:lpstr>Content:</vt:lpstr>
      <vt:lpstr>Content:</vt:lpstr>
      <vt:lpstr>AECM – The European Association of Guarantee Institutions</vt:lpstr>
      <vt:lpstr>AECM: legal background</vt:lpstr>
      <vt:lpstr>AECM’s mission </vt:lpstr>
      <vt:lpstr>Provision of guarantees: who is involved in Europe</vt:lpstr>
      <vt:lpstr>Example of risk sharing: the German guarantee scheme</vt:lpstr>
      <vt:lpstr>Slide 9</vt:lpstr>
      <vt:lpstr>AECM’s members: types of ownership</vt:lpstr>
      <vt:lpstr>AECM’s members: legal form</vt:lpstr>
      <vt:lpstr>AECM’s members: banking supervision</vt:lpstr>
      <vt:lpstr>AECM’s members: distribution</vt:lpstr>
      <vt:lpstr>AECM’s members: product types</vt:lpstr>
      <vt:lpstr>AECM’s members: their beneficiaries</vt:lpstr>
      <vt:lpstr>Content:</vt:lpstr>
      <vt:lpstr>CGS’ customers: the importance of SMEs (1)</vt:lpstr>
      <vt:lpstr>CGS’ customers: the importance of SMEs (2)</vt:lpstr>
      <vt:lpstr>CGS’ customers: the importance of SMEs (3)</vt:lpstr>
      <vt:lpstr>CGS’ customers: SMEs and access to finance (1)</vt:lpstr>
      <vt:lpstr>CGS’ customers: SMEs and access to finance (2)</vt:lpstr>
      <vt:lpstr>CGS’ customers: SMEs and access to finance (3)</vt:lpstr>
      <vt:lpstr>Slide 23</vt:lpstr>
      <vt:lpstr>Slide 24</vt:lpstr>
      <vt:lpstr>Slide 25</vt:lpstr>
      <vt:lpstr>Slide 26</vt:lpstr>
      <vt:lpstr>Slide 27</vt:lpstr>
      <vt:lpstr>Content:</vt:lpstr>
      <vt:lpstr>Slide 29</vt:lpstr>
      <vt:lpstr>Slide 30</vt:lpstr>
      <vt:lpstr>Slide 31</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Katrin Sturm</dc:creator>
  <cp:lastModifiedBy>Katrin Sturm</cp:lastModifiedBy>
  <cp:revision>558</cp:revision>
  <cp:lastPrinted>2016-03-17T06:58:03Z</cp:lastPrinted>
  <dcterms:created xsi:type="dcterms:W3CDTF">2015-09-01T09:37:16Z</dcterms:created>
  <dcterms:modified xsi:type="dcterms:W3CDTF">2016-05-22T15:27:19Z</dcterms:modified>
</cp:coreProperties>
</file>