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7" r:id="rId3"/>
  </p:sldMasterIdLst>
  <p:notesMasterIdLst>
    <p:notesMasterId r:id="rId25"/>
  </p:notesMasterIdLst>
  <p:sldIdLst>
    <p:sldId id="540" r:id="rId4"/>
    <p:sldId id="541" r:id="rId5"/>
    <p:sldId id="522" r:id="rId6"/>
    <p:sldId id="553" r:id="rId7"/>
    <p:sldId id="389" r:id="rId8"/>
    <p:sldId id="524" r:id="rId9"/>
    <p:sldId id="505" r:id="rId10"/>
    <p:sldId id="542" r:id="rId11"/>
    <p:sldId id="544" r:id="rId12"/>
    <p:sldId id="545" r:id="rId13"/>
    <p:sldId id="555" r:id="rId14"/>
    <p:sldId id="551" r:id="rId15"/>
    <p:sldId id="550" r:id="rId16"/>
    <p:sldId id="552" r:id="rId17"/>
    <p:sldId id="554" r:id="rId18"/>
    <p:sldId id="556" r:id="rId19"/>
    <p:sldId id="557" r:id="rId20"/>
    <p:sldId id="546" r:id="rId21"/>
    <p:sldId id="547" r:id="rId22"/>
    <p:sldId id="548" r:id="rId23"/>
    <p:sldId id="527" r:id="rId24"/>
  </p:sldIdLst>
  <p:sldSz cx="10691813" cy="7559675"/>
  <p:notesSz cx="6797675" cy="9926638"/>
  <p:custDataLst>
    <p:tags r:id="rId26"/>
  </p:custDataLst>
  <p:defaultTextStyle>
    <a:defPPr>
      <a:defRPr lang="fr-FR"/>
    </a:defPPr>
    <a:lvl1pPr marL="0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1042744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orient="horz" pos="4676" userDrawn="1">
          <p15:clr>
            <a:srgbClr val="A4A3A4"/>
          </p15:clr>
        </p15:guide>
        <p15:guide id="3" orient="horz" pos="4134" userDrawn="1">
          <p15:clr>
            <a:srgbClr val="A4A3A4"/>
          </p15:clr>
        </p15:guide>
        <p15:guide id="4" orient="horz" pos="2231" userDrawn="1">
          <p15:clr>
            <a:srgbClr val="A4A3A4"/>
          </p15:clr>
        </p15:guide>
        <p15:guide id="5" orient="horz" pos="306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orient="horz" pos="1431" userDrawn="1">
          <p15:clr>
            <a:srgbClr val="A4A3A4"/>
          </p15:clr>
        </p15:guide>
        <p15:guide id="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ine BOULAY" initials="AB" lastIdx="1" clrIdx="0"/>
  <p:cmAuthor id="1" name="Cedric Giorgi" initials="C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14D"/>
    <a:srgbClr val="E0E0E0"/>
    <a:srgbClr val="FFCD00"/>
    <a:srgbClr val="4D0000"/>
    <a:srgbClr val="EEC100"/>
    <a:srgbClr val="A50191"/>
    <a:srgbClr val="FFED9F"/>
    <a:srgbClr val="A568D2"/>
    <a:srgbClr val="CFAFE7"/>
    <a:srgbClr val="F1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 autoAdjust="0"/>
    <p:restoredTop sz="97842" autoAdjust="0"/>
  </p:normalViewPr>
  <p:slideViewPr>
    <p:cSldViewPr>
      <p:cViewPr varScale="1">
        <p:scale>
          <a:sx n="62" d="100"/>
          <a:sy n="62" d="100"/>
        </p:scale>
        <p:origin x="912" y="72"/>
      </p:cViewPr>
      <p:guideLst>
        <p:guide orient="horz" pos="2381"/>
        <p:guide orient="horz" pos="4676"/>
        <p:guide orient="horz" pos="4134"/>
        <p:guide orient="horz" pos="2231"/>
        <p:guide orient="horz" pos="306"/>
        <p:guide pos="3368"/>
        <p:guide orient="horz" pos="1431"/>
        <p:guide/>
      </p:guideLst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24/05/2016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3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1042744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0B7C-4499-4FA0-8339-80CC1B79558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04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060931" y="-268312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0987096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9050568" y="-268312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pic>
        <p:nvPicPr>
          <p:cNvPr id="13" name="Image 12" descr="couv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2142" y="539477"/>
            <a:ext cx="9247239" cy="65261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399891" y="1954201"/>
            <a:ext cx="9892032" cy="334352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5531978"/>
            <a:ext cx="9892032" cy="10302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99891" y="1000957"/>
            <a:ext cx="9892032" cy="953244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2509831"/>
            <a:ext cx="3767260" cy="1666884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399891" y="4605093"/>
            <a:ext cx="3767260" cy="1666884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4336124" y="2509832"/>
            <a:ext cx="4462347" cy="1667679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5" name="Espace réservé du graphique 13"/>
          <p:cNvSpPr>
            <a:spLocks noGrp="1"/>
          </p:cNvSpPr>
          <p:nvPr>
            <p:ph type="chart" sz="quarter" idx="16" hasCustomPrompt="1"/>
          </p:nvPr>
        </p:nvSpPr>
        <p:spPr>
          <a:xfrm>
            <a:off x="4336124" y="4605092"/>
            <a:ext cx="4462347" cy="1667679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4336124" y="4292561"/>
            <a:ext cx="4462347" cy="237990"/>
          </a:xfrm>
        </p:spPr>
        <p:txBody>
          <a:bodyPr/>
          <a:lstStyle>
            <a:lvl1pPr>
              <a:spcAft>
                <a:spcPts val="0"/>
              </a:spcAft>
              <a:defRPr sz="882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4336124" y="6380993"/>
            <a:ext cx="4462347" cy="237990"/>
          </a:xfrm>
        </p:spPr>
        <p:txBody>
          <a:bodyPr/>
          <a:lstStyle>
            <a:lvl1pPr>
              <a:spcAft>
                <a:spcPts val="0"/>
              </a:spcAft>
              <a:defRPr sz="882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99889" y="702397"/>
            <a:ext cx="9892032" cy="150843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23"/>
          </p:nvPr>
        </p:nvSpPr>
        <p:spPr>
          <a:xfrm>
            <a:off x="2252898" y="2221669"/>
            <a:ext cx="7134458" cy="4325483"/>
          </a:xfrm>
          <a:ln w="38100">
            <a:solidFill>
              <a:schemeClr val="accent2"/>
            </a:solidFill>
          </a:ln>
        </p:spPr>
        <p:txBody>
          <a:bodyPr tIns="288000"/>
          <a:lstStyle>
            <a:lvl1pPr marL="2215375" indent="0">
              <a:spcBef>
                <a:spcPts val="1323"/>
              </a:spcBef>
              <a:spcAft>
                <a:spcPts val="0"/>
              </a:spcAft>
              <a:defRPr sz="1653">
                <a:latin typeface="+mj-lt"/>
              </a:defRPr>
            </a:lvl1pPr>
            <a:lvl2pPr marL="2215375" indent="0">
              <a:defRPr sz="1213"/>
            </a:lvl2pPr>
            <a:lvl3pPr marL="461974" indent="0">
              <a:lnSpc>
                <a:spcPct val="100000"/>
              </a:lnSpc>
              <a:defRPr sz="1984">
                <a:latin typeface="+mj-lt"/>
              </a:defRPr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2221670"/>
            <a:ext cx="1725844" cy="1388917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2252898" y="6685231"/>
            <a:ext cx="7134458" cy="627074"/>
          </a:xfrm>
        </p:spPr>
        <p:txBody>
          <a:bodyPr/>
          <a:lstStyle>
            <a:lvl1pPr>
              <a:spcAft>
                <a:spcPts val="0"/>
              </a:spcAft>
              <a:defRPr sz="882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20"/>
          </p:nvPr>
        </p:nvSpPr>
        <p:spPr>
          <a:xfrm>
            <a:off x="399891" y="5158562"/>
            <a:ext cx="1725844" cy="1388917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21"/>
          </p:nvPr>
        </p:nvSpPr>
        <p:spPr>
          <a:xfrm>
            <a:off x="399891" y="3693685"/>
            <a:ext cx="1725844" cy="1388917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460939" y="2351079"/>
            <a:ext cx="1936528" cy="1588303"/>
          </a:xfrm>
          <a:ln w="0">
            <a:noFill/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4" name="Espace réservé du graphique 13"/>
          <p:cNvSpPr>
            <a:spLocks noGrp="1"/>
          </p:cNvSpPr>
          <p:nvPr>
            <p:ph type="chart" sz="quarter" idx="22" hasCustomPrompt="1"/>
          </p:nvPr>
        </p:nvSpPr>
        <p:spPr>
          <a:xfrm>
            <a:off x="2460939" y="4162852"/>
            <a:ext cx="1936528" cy="1588303"/>
          </a:xfrm>
          <a:ln w="0">
            <a:noFill/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99889" y="702397"/>
            <a:ext cx="9892032" cy="150843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577772" y="3488795"/>
            <a:ext cx="3093891" cy="1475378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545969" indent="0">
              <a:spcAft>
                <a:spcPts val="661"/>
              </a:spcAft>
              <a:defRPr sz="2866" cap="all" baseline="0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99889" y="1000022"/>
            <a:ext cx="9892032" cy="926885"/>
          </a:xfrm>
        </p:spPr>
        <p:txBody>
          <a:bodyPr anchor="t" anchorCtr="0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577774" y="1916408"/>
            <a:ext cx="6271969" cy="1460257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545969" indent="0">
              <a:spcAft>
                <a:spcPts val="661"/>
              </a:spcAft>
              <a:defRPr sz="3638"/>
            </a:lvl1pPr>
            <a:lvl2pPr marL="545969" indent="0">
              <a:lnSpc>
                <a:spcPct val="100000"/>
              </a:lnSpc>
              <a:defRPr sz="1653" baseline="0"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99889" y="1916408"/>
            <a:ext cx="3093891" cy="3047767"/>
          </a:xfrm>
          <a:solidFill>
            <a:schemeClr val="accent2"/>
          </a:solidFill>
        </p:spPr>
        <p:txBody>
          <a:bodyPr lIns="0" tIns="216000" rIns="0" bIns="0" numCol="1"/>
          <a:lstStyle>
            <a:lvl1pPr marL="545969" indent="0">
              <a:spcAft>
                <a:spcPts val="661"/>
              </a:spcAft>
              <a:defRPr sz="3638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6755852" y="3488795"/>
            <a:ext cx="3093891" cy="1475378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545969" indent="0">
              <a:spcAft>
                <a:spcPts val="0"/>
              </a:spcAft>
              <a:defRPr sz="3638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99889" y="5075047"/>
            <a:ext cx="3093891" cy="1475378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545969" indent="0">
              <a:spcAft>
                <a:spcPts val="0"/>
              </a:spcAft>
              <a:defRPr sz="3638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577772" y="5075047"/>
            <a:ext cx="3093891" cy="1475378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545969" indent="0">
              <a:spcAft>
                <a:spcPts val="0"/>
              </a:spcAft>
              <a:defRPr sz="3638">
                <a:solidFill>
                  <a:schemeClr val="accent1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fin_ja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6532" y="1312444"/>
            <a:ext cx="8418750" cy="49347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3197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060931" y="-347685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107129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9050568" y="-347688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c 60"/>
          <p:cNvSpPr>
            <a:spLocks/>
          </p:cNvSpPr>
          <p:nvPr userDrawn="1"/>
        </p:nvSpPr>
        <p:spPr>
          <a:xfrm rot="9233829">
            <a:off x="-515848" y="2147203"/>
            <a:ext cx="11333021" cy="2835461"/>
          </a:xfrm>
          <a:prstGeom prst="arc">
            <a:avLst>
              <a:gd name="adj1" fmla="val 11023616"/>
              <a:gd name="adj2" fmla="val 20924083"/>
            </a:avLst>
          </a:prstGeom>
          <a:ln w="127000"/>
          <a:scene3d>
            <a:camera prst="orthographicFront"/>
            <a:lightRig rig="threePt" dir="t"/>
          </a:scene3d>
          <a:sp3d>
            <a:bevelB h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fr-FR" sz="2263"/>
          </a:p>
        </p:txBody>
      </p:sp>
      <p:cxnSp>
        <p:nvCxnSpPr>
          <p:cNvPr id="42" name="Connecteur droit 41"/>
          <p:cNvCxnSpPr/>
          <p:nvPr userDrawn="1"/>
        </p:nvCxnSpPr>
        <p:spPr>
          <a:xfrm>
            <a:off x="377622" y="3649959"/>
            <a:ext cx="0" cy="2590520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Titre 6"/>
          <p:cNvSpPr txBox="1">
            <a:spLocks/>
          </p:cNvSpPr>
          <p:nvPr userDrawn="1"/>
        </p:nvSpPr>
        <p:spPr bwMode="gray">
          <a:xfrm>
            <a:off x="489232" y="5077688"/>
            <a:ext cx="2062831" cy="425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61"/>
              </a:spcAft>
            </a:pPr>
            <a:r>
              <a:rPr lang="fr-FR" sz="882" dirty="0"/>
              <a:t>Nous soutenons les projets innovants, individuels et collaboratifs, sous forme d’aides à la R&amp;D, puis de financement </a:t>
            </a:r>
            <a:br>
              <a:rPr lang="fr-FR" sz="882" dirty="0"/>
            </a:br>
            <a:r>
              <a:rPr lang="fr-FR" sz="882" dirty="0"/>
              <a:t>pour le lancement industriel </a:t>
            </a:r>
            <a:br>
              <a:rPr lang="fr-FR" sz="882" dirty="0"/>
            </a:br>
            <a:r>
              <a:rPr lang="fr-FR" sz="882" dirty="0"/>
              <a:t>et commercial, ou encore </a:t>
            </a:r>
            <a:br>
              <a:rPr lang="fr-FR" sz="882" dirty="0"/>
            </a:br>
            <a:r>
              <a:rPr lang="fr-FR" sz="882" dirty="0"/>
              <a:t>sous forme de prise de participation :</a:t>
            </a:r>
          </a:p>
          <a:p>
            <a:pPr marL="79366" indent="-79366">
              <a:spcBef>
                <a:spcPts val="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Aide à l’Innovation : subvention,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avance remboursable,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prêts à taux zéro</a:t>
            </a:r>
          </a:p>
          <a:p>
            <a:pPr marL="79366" indent="-79366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Prêt d’Amorçage pour préparer</a:t>
            </a:r>
            <a:r>
              <a:rPr lang="fr-FR" sz="772" baseline="0" dirty="0">
                <a:latin typeface="+mn-lt"/>
              </a:rPr>
              <a:t> </a:t>
            </a:r>
            <a:br>
              <a:rPr lang="fr-FR" sz="772" baseline="0" dirty="0">
                <a:latin typeface="+mn-lt"/>
              </a:rPr>
            </a:br>
            <a:r>
              <a:rPr lang="fr-FR" sz="772" dirty="0">
                <a:latin typeface="+mn-lt"/>
              </a:rPr>
              <a:t>la levée de fonds</a:t>
            </a:r>
          </a:p>
          <a:p>
            <a:pPr marL="79366" indent="-79366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Prêt Innovation pour lancer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sur le marché des produits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et services innovants</a:t>
            </a:r>
          </a:p>
          <a:p>
            <a:pPr marL="79366" indent="-79366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Investissement en fonds propres,</a:t>
            </a:r>
            <a:r>
              <a:rPr lang="fr-FR" sz="772" baseline="0" dirty="0">
                <a:latin typeface="+mn-lt"/>
              </a:rPr>
              <a:t> </a:t>
            </a:r>
            <a:br>
              <a:rPr lang="fr-FR" sz="772" baseline="0" dirty="0">
                <a:latin typeface="+mn-lt"/>
              </a:rPr>
            </a:br>
            <a:r>
              <a:rPr lang="fr-FR" sz="772" dirty="0">
                <a:latin typeface="+mn-lt"/>
              </a:rPr>
              <a:t>en direct ou </a:t>
            </a:r>
            <a:r>
              <a:rPr lang="fr-FR" sz="772" b="0" i="1" baseline="0" dirty="0">
                <a:latin typeface="+mn-lt"/>
              </a:rPr>
              <a:t>via</a:t>
            </a:r>
            <a:r>
              <a:rPr lang="fr-FR" sz="772" dirty="0">
                <a:latin typeface="+mn-lt"/>
              </a:rPr>
              <a:t> les fonds partenaires</a:t>
            </a:r>
            <a:endParaRPr lang="fr-FR" sz="220" dirty="0">
              <a:latin typeface="+mn-lt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2904837" y="2271705"/>
            <a:ext cx="0" cy="3571296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465757" y="5103178"/>
            <a:ext cx="0" cy="1899420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8022438" y="1760696"/>
            <a:ext cx="0" cy="1589489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>
            <a:off x="10428919" y="2293972"/>
            <a:ext cx="0" cy="2914624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6"/>
          <p:cNvSpPr txBox="1">
            <a:spLocks/>
          </p:cNvSpPr>
          <p:nvPr userDrawn="1"/>
        </p:nvSpPr>
        <p:spPr bwMode="gray">
          <a:xfrm>
            <a:off x="2999255" y="3874579"/>
            <a:ext cx="3045730" cy="7902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82" dirty="0"/>
              <a:t>Nous intervenons en cofinancement </a:t>
            </a:r>
            <a:br>
              <a:rPr lang="fr-FR" sz="882" dirty="0"/>
            </a:br>
            <a:r>
              <a:rPr lang="fr-FR" sz="882" dirty="0"/>
              <a:t>aux côtés des banques pour les investissements  </a:t>
            </a:r>
            <a:br>
              <a:rPr lang="fr-FR" sz="882" dirty="0"/>
            </a:br>
            <a:r>
              <a:rPr lang="fr-FR" sz="882" dirty="0"/>
              <a:t>des entreprises de toutes tailles :</a:t>
            </a:r>
          </a:p>
          <a:p>
            <a:pPr marL="79366" indent="-79366" algn="l">
              <a:spcBef>
                <a:spcPts val="661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Prêt à moyen et long terme 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Crédit-bail mobilier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Crédit-bail immobilier</a:t>
            </a:r>
            <a:endParaRPr lang="fr-FR" sz="882" dirty="0"/>
          </a:p>
          <a:p>
            <a:pPr algn="l"/>
            <a:endParaRPr lang="fr-FR" sz="882" dirty="0"/>
          </a:p>
          <a:p>
            <a:pPr algn="l"/>
            <a:r>
              <a:rPr lang="fr-FR" sz="882" dirty="0"/>
              <a:t>Nous proposons des Prêts de Développement,</a:t>
            </a:r>
          </a:p>
          <a:p>
            <a:pPr algn="l"/>
            <a:r>
              <a:rPr lang="fr-FR" sz="882" dirty="0"/>
              <a:t>longs et patients, sans prise de garantie, pour financer</a:t>
            </a:r>
          </a:p>
          <a:p>
            <a:pPr algn="l"/>
            <a:r>
              <a:rPr lang="fr-FR" sz="882" dirty="0"/>
              <a:t>l’immatériel et les besoins en fonds de roulement :</a:t>
            </a:r>
          </a:p>
          <a:p>
            <a:pPr marL="79366" indent="-79366" algn="l">
              <a:spcBef>
                <a:spcPts val="661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Prêt Croissance, Prêt d’Avenir 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Prêt Vert, Prêt Numérique… à taux bonifié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Prêts Participatifs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  <a:tabLst>
                <a:tab pos="1284428" algn="l"/>
              </a:tabLst>
            </a:pPr>
            <a:endParaRPr lang="fr-FR" sz="772" dirty="0">
              <a:latin typeface="+mn-lt"/>
            </a:endParaRPr>
          </a:p>
          <a:p>
            <a:r>
              <a:rPr lang="fr-FR" sz="882" dirty="0"/>
              <a:t>Nous renforçons la trésorerie des entreprises  :</a:t>
            </a:r>
          </a:p>
          <a:p>
            <a:pPr algn="just"/>
            <a:endParaRPr lang="fr-FR" sz="551" dirty="0"/>
          </a:p>
          <a:p>
            <a:pPr marL="79366" indent="-79366"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Mobilisation des créances publiques et privées</a:t>
            </a:r>
            <a:r>
              <a:rPr lang="fr-FR" sz="772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marL="79366" indent="-79366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Préfinancement du Crédit d’Impôt 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 Compétitivité Emploi</a:t>
            </a:r>
            <a:r>
              <a:rPr lang="fr-FR" sz="772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(</a:t>
            </a: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CICE) et 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fr-FR" sz="772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 du Crédit d’Impôt Recherche (CIR)</a:t>
            </a:r>
            <a:endParaRPr lang="fr-FR" sz="772" dirty="0">
              <a:latin typeface="+mn-lt"/>
            </a:endParaRPr>
          </a:p>
        </p:txBody>
      </p:sp>
      <p:sp>
        <p:nvSpPr>
          <p:cNvPr id="38" name="Titre 6"/>
          <p:cNvSpPr txBox="1">
            <a:spLocks/>
          </p:cNvSpPr>
          <p:nvPr userDrawn="1"/>
        </p:nvSpPr>
        <p:spPr bwMode="gray">
          <a:xfrm>
            <a:off x="5607086" y="6685096"/>
            <a:ext cx="2315429" cy="425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82" dirty="0"/>
              <a:t>Nous apportons aux banques</a:t>
            </a:r>
          </a:p>
          <a:p>
            <a:pPr algn="l"/>
            <a:r>
              <a:rPr lang="fr-FR" sz="882" dirty="0"/>
              <a:t>notre garantie à hauteur</a:t>
            </a:r>
            <a:r>
              <a:rPr lang="fr-FR" sz="882" baseline="0" dirty="0"/>
              <a:t> de 40 % à 60 % </a:t>
            </a:r>
            <a:endParaRPr lang="fr-FR" sz="882" dirty="0"/>
          </a:p>
          <a:p>
            <a:pPr algn="l"/>
            <a:r>
              <a:rPr lang="fr-FR" sz="882" dirty="0"/>
              <a:t>pour les inciter à financer les PME</a:t>
            </a:r>
          </a:p>
          <a:p>
            <a:pPr algn="l"/>
            <a:r>
              <a:rPr lang="fr-FR" sz="882" dirty="0"/>
              <a:t>dans les phases les plus risquées :</a:t>
            </a:r>
          </a:p>
          <a:p>
            <a:pPr algn="l"/>
            <a:endParaRPr lang="fr-FR" sz="551" dirty="0"/>
          </a:p>
          <a:p>
            <a:pPr marL="79366" indent="-79366" algn="l"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Création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Reprise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Innovation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International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Développement</a:t>
            </a:r>
          </a:p>
          <a:p>
            <a:pPr marL="79366" indent="-79366" algn="l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Renforcement</a:t>
            </a:r>
            <a:r>
              <a:rPr lang="fr-FR" sz="772" baseline="0" dirty="0">
                <a:latin typeface="+mn-lt"/>
              </a:rPr>
              <a:t> de la trésorerie*</a:t>
            </a:r>
            <a:endParaRPr lang="fr-FR" sz="772" dirty="0">
              <a:latin typeface="+mn-lt"/>
            </a:endParaRPr>
          </a:p>
          <a:p>
            <a:pPr algn="l">
              <a:spcBef>
                <a:spcPts val="220"/>
              </a:spcBef>
            </a:pPr>
            <a:endParaRPr lang="fr-FR" sz="772" dirty="0">
              <a:latin typeface="+mn-lt"/>
            </a:endParaRPr>
          </a:p>
        </p:txBody>
      </p:sp>
      <p:sp>
        <p:nvSpPr>
          <p:cNvPr id="39" name="Titre 6"/>
          <p:cNvSpPr txBox="1">
            <a:spLocks/>
          </p:cNvSpPr>
          <p:nvPr userDrawn="1"/>
        </p:nvSpPr>
        <p:spPr bwMode="gray">
          <a:xfrm>
            <a:off x="5832717" y="2549317"/>
            <a:ext cx="2049300" cy="425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882" dirty="0"/>
              <a:t>Nous prenons des participations</a:t>
            </a:r>
          </a:p>
          <a:p>
            <a:pPr algn="r"/>
            <a:r>
              <a:rPr lang="fr-FR" sz="882" dirty="0"/>
              <a:t>minoritaires dans les entreprises</a:t>
            </a:r>
          </a:p>
          <a:p>
            <a:pPr algn="r"/>
            <a:r>
              <a:rPr lang="fr-FR" sz="882" dirty="0"/>
              <a:t>de croissance, de l’amorçage</a:t>
            </a:r>
          </a:p>
          <a:p>
            <a:pPr algn="r"/>
            <a:r>
              <a:rPr lang="fr-FR" sz="882" dirty="0"/>
              <a:t>à la transmission, le plus souvent</a:t>
            </a:r>
          </a:p>
          <a:p>
            <a:pPr algn="r"/>
            <a:r>
              <a:rPr lang="fr-FR" sz="882" dirty="0"/>
              <a:t>aux côtés de fonds privés,</a:t>
            </a:r>
          </a:p>
          <a:p>
            <a:pPr algn="r">
              <a:spcAft>
                <a:spcPts val="661"/>
              </a:spcAft>
            </a:pPr>
            <a:r>
              <a:rPr lang="fr-FR" sz="882" dirty="0"/>
              <a:t>nationaux ou régionaux </a:t>
            </a:r>
            <a:r>
              <a:rPr lang="fr-FR" sz="882" b="1" dirty="0"/>
              <a:t>:</a:t>
            </a:r>
            <a:endParaRPr lang="fr-FR" sz="882" dirty="0"/>
          </a:p>
          <a:p>
            <a:pPr marL="79366" indent="-79366" algn="r">
              <a:spcBef>
                <a:spcPts val="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Prise de participation dans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l’entreprise, quelle que soit sa taille </a:t>
            </a:r>
          </a:p>
          <a:p>
            <a:pPr marL="79366" indent="-79366" algn="r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Fonds sectoriels</a:t>
            </a:r>
          </a:p>
          <a:p>
            <a:pPr marL="79366" indent="-79366" algn="r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Obligations convertibles</a:t>
            </a:r>
            <a:endParaRPr lang="fr-FR" sz="220" dirty="0">
              <a:latin typeface="+mn-lt"/>
            </a:endParaRPr>
          </a:p>
        </p:txBody>
      </p:sp>
      <p:sp>
        <p:nvSpPr>
          <p:cNvPr id="40" name="Titre 6"/>
          <p:cNvSpPr txBox="1">
            <a:spLocks/>
          </p:cNvSpPr>
          <p:nvPr userDrawn="1"/>
        </p:nvSpPr>
        <p:spPr bwMode="gray">
          <a:xfrm>
            <a:off x="7703420" y="3635014"/>
            <a:ext cx="2554482" cy="16164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882" dirty="0"/>
              <a:t>Nous accompagnons</a:t>
            </a:r>
            <a:r>
              <a:rPr lang="fr-FR" sz="882" baseline="0" dirty="0"/>
              <a:t> </a:t>
            </a:r>
            <a:br>
              <a:rPr lang="fr-FR" sz="882" baseline="0" dirty="0"/>
            </a:br>
            <a:r>
              <a:rPr lang="fr-FR" sz="882" dirty="0"/>
              <a:t>les projets à l’export</a:t>
            </a:r>
            <a:r>
              <a:rPr lang="fr-FR" sz="882" baseline="0" dirty="0"/>
              <a:t> </a:t>
            </a:r>
            <a:br>
              <a:rPr lang="fr-FR" sz="882" baseline="0" dirty="0"/>
            </a:br>
            <a:r>
              <a:rPr lang="fr-FR" sz="882" dirty="0"/>
              <a:t>avec UBIFRANCE et Coface,</a:t>
            </a:r>
            <a:r>
              <a:rPr lang="fr-FR" sz="882" baseline="0" dirty="0"/>
              <a:t> </a:t>
            </a:r>
            <a:br>
              <a:rPr lang="fr-FR" sz="882" baseline="0" dirty="0"/>
            </a:br>
            <a:r>
              <a:rPr lang="fr-FR" sz="882" dirty="0"/>
              <a:t>nos partenaires </a:t>
            </a:r>
            <a:br>
              <a:rPr lang="fr-FR" sz="882" dirty="0"/>
            </a:br>
            <a:r>
              <a:rPr lang="fr-FR" sz="882" dirty="0"/>
              <a:t>de </a:t>
            </a:r>
            <a:r>
              <a:rPr lang="fr-FR" sz="882" dirty="0" err="1"/>
              <a:t>Bpifrance</a:t>
            </a:r>
            <a:r>
              <a:rPr lang="fr-FR" sz="882" dirty="0"/>
              <a:t> Export :</a:t>
            </a:r>
          </a:p>
          <a:p>
            <a:pPr marL="79366" indent="-79366" algn="r">
              <a:spcBef>
                <a:spcPts val="661"/>
              </a:spcBef>
              <a:buClr>
                <a:schemeClr val="accent2"/>
              </a:buClr>
              <a:buFont typeface="Symbol" pitchFamily="18" charset="2"/>
              <a:buChar char="·"/>
              <a:tabLst/>
            </a:pPr>
            <a:r>
              <a:rPr lang="fr-FR" sz="772" dirty="0">
                <a:latin typeface="+mn-lt"/>
              </a:rPr>
              <a:t>Accompagnement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au développement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ou à l’implantation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(UBIFRANCE)</a:t>
            </a:r>
          </a:p>
          <a:p>
            <a:pPr marL="79366" indent="-79366" algn="r">
              <a:lnSpc>
                <a:spcPct val="85000"/>
              </a:lnSpc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Assurance Prospection, </a:t>
            </a:r>
            <a:br>
              <a:rPr lang="fr-FR" sz="772" dirty="0">
                <a:latin typeface="+mn-lt"/>
              </a:rPr>
            </a:br>
            <a:r>
              <a:rPr lang="fr-FR" sz="772" dirty="0">
                <a:latin typeface="+mn-lt"/>
              </a:rPr>
              <a:t>caution, préfinancement</a:t>
            </a:r>
            <a:r>
              <a:rPr lang="fr-FR" sz="772" baseline="0" dirty="0">
                <a:latin typeface="+mn-lt"/>
              </a:rPr>
              <a:t>, </a:t>
            </a:r>
            <a:br>
              <a:rPr lang="fr-FR" sz="772" baseline="0" dirty="0">
                <a:latin typeface="+mn-lt"/>
              </a:rPr>
            </a:br>
            <a:r>
              <a:rPr lang="fr-FR" sz="772" baseline="0" dirty="0">
                <a:latin typeface="+mn-lt"/>
              </a:rPr>
              <a:t>crédit, change, </a:t>
            </a:r>
            <a:br>
              <a:rPr lang="fr-FR" sz="772" baseline="0" dirty="0">
                <a:latin typeface="+mn-lt"/>
              </a:rPr>
            </a:br>
            <a:r>
              <a:rPr lang="fr-FR" sz="772" baseline="0" dirty="0">
                <a:latin typeface="+mn-lt"/>
              </a:rPr>
              <a:t>investissement </a:t>
            </a:r>
            <a:r>
              <a:rPr lang="fr-FR" sz="772" dirty="0">
                <a:latin typeface="+mn-lt"/>
              </a:rPr>
              <a:t>(Coface)</a:t>
            </a:r>
          </a:p>
          <a:p>
            <a:pPr marL="79366" indent="-79366" algn="r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Prêt</a:t>
            </a:r>
            <a:r>
              <a:rPr lang="fr-FR" sz="772" baseline="0" dirty="0">
                <a:latin typeface="+mn-lt"/>
              </a:rPr>
              <a:t> </a:t>
            </a:r>
            <a:r>
              <a:rPr lang="fr-FR" sz="772" dirty="0">
                <a:latin typeface="+mn-lt"/>
              </a:rPr>
              <a:t>Export</a:t>
            </a:r>
          </a:p>
          <a:p>
            <a:pPr marL="79366" indent="-79366" algn="r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Fonds Propres (</a:t>
            </a:r>
            <a:r>
              <a:rPr lang="fr-FR" sz="772" b="1" dirty="0" err="1">
                <a:latin typeface="+mn-lt"/>
              </a:rPr>
              <a:t>Bpifrance</a:t>
            </a:r>
            <a:r>
              <a:rPr lang="fr-FR" sz="772" dirty="0">
                <a:latin typeface="+mn-lt"/>
              </a:rPr>
              <a:t>)</a:t>
            </a:r>
          </a:p>
          <a:p>
            <a:pPr marL="79366" indent="-79366" algn="r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Garantie des financements </a:t>
            </a:r>
          </a:p>
          <a:p>
            <a:pPr marL="79366" indent="-79366" algn="r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bancaires dédiés </a:t>
            </a:r>
          </a:p>
          <a:p>
            <a:pPr marL="79366" indent="-79366" algn="r">
              <a:spcBef>
                <a:spcPts val="22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772" dirty="0">
                <a:latin typeface="+mn-lt"/>
              </a:rPr>
              <a:t>à</a:t>
            </a:r>
            <a:r>
              <a:rPr lang="fr-FR" sz="772" baseline="0" dirty="0">
                <a:latin typeface="+mn-lt"/>
              </a:rPr>
              <a:t> </a:t>
            </a:r>
            <a:r>
              <a:rPr lang="fr-FR" sz="772" dirty="0">
                <a:latin typeface="+mn-lt"/>
              </a:rPr>
              <a:t>l’international (</a:t>
            </a:r>
            <a:r>
              <a:rPr lang="fr-FR" sz="772" b="1" dirty="0" err="1">
                <a:latin typeface="+mn-lt"/>
              </a:rPr>
              <a:t>Bpifrance</a:t>
            </a:r>
            <a:r>
              <a:rPr lang="fr-FR" sz="772" dirty="0">
                <a:latin typeface="+mn-lt"/>
              </a:rPr>
              <a:t>)  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5682694" y="7178521"/>
            <a:ext cx="2157008" cy="21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72" dirty="0">
                <a:solidFill>
                  <a:schemeClr val="accent2"/>
                </a:solidFill>
              </a:rPr>
              <a:t>* Jusqu’à 70 % avec les</a:t>
            </a:r>
            <a:r>
              <a:rPr lang="fr-FR" sz="772" baseline="0" dirty="0">
                <a:solidFill>
                  <a:schemeClr val="accent2"/>
                </a:solidFill>
              </a:rPr>
              <a:t> régions</a:t>
            </a:r>
            <a:endParaRPr lang="fr-FR" sz="772" dirty="0">
              <a:solidFill>
                <a:schemeClr val="accent2"/>
              </a:solidFill>
            </a:endParaRPr>
          </a:p>
        </p:txBody>
      </p:sp>
      <p:sp>
        <p:nvSpPr>
          <p:cNvPr id="45" name="Ellipse 44"/>
          <p:cNvSpPr>
            <a:spLocks noChangeAspect="1"/>
          </p:cNvSpPr>
          <p:nvPr userDrawn="1"/>
        </p:nvSpPr>
        <p:spPr>
          <a:xfrm>
            <a:off x="393249" y="5814505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chemeClr val="accent2"/>
                </a:solidFill>
                <a:latin typeface="+mj-lt"/>
              </a:rPr>
              <a:t>INNOVATION</a:t>
            </a:r>
            <a:r>
              <a:rPr lang="fr-FR" sz="1323" b="1" dirty="0">
                <a:solidFill>
                  <a:schemeClr val="accent2"/>
                </a:solidFill>
                <a:latin typeface="+mj-lt"/>
              </a:rPr>
              <a:t> </a:t>
            </a:r>
          </a:p>
        </p:txBody>
      </p:sp>
      <p:sp>
        <p:nvSpPr>
          <p:cNvPr id="46" name="Ellipse 45"/>
          <p:cNvSpPr>
            <a:spLocks noChangeAspect="1"/>
          </p:cNvSpPr>
          <p:nvPr userDrawn="1"/>
        </p:nvSpPr>
        <p:spPr>
          <a:xfrm>
            <a:off x="5345908" y="4256092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chemeClr val="accent2"/>
                </a:solidFill>
                <a:latin typeface="+mj-lt"/>
              </a:rPr>
              <a:t>GARANTIE</a:t>
            </a:r>
          </a:p>
        </p:txBody>
      </p:sp>
      <p:sp>
        <p:nvSpPr>
          <p:cNvPr id="47" name="Ellipse 46"/>
          <p:cNvSpPr>
            <a:spLocks noChangeAspect="1"/>
          </p:cNvSpPr>
          <p:nvPr userDrawn="1"/>
        </p:nvSpPr>
        <p:spPr>
          <a:xfrm>
            <a:off x="7450828" y="3144835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chemeClr val="accent2"/>
                </a:solidFill>
                <a:latin typeface="+mj-lt"/>
              </a:rPr>
              <a:t>FONDS</a:t>
            </a:r>
          </a:p>
          <a:p>
            <a:pPr algn="ctr"/>
            <a:r>
              <a:rPr lang="fr-FR" sz="1323" dirty="0">
                <a:solidFill>
                  <a:schemeClr val="accent2"/>
                </a:solidFill>
                <a:latin typeface="+mj-lt"/>
              </a:rPr>
              <a:t>PROPRES</a:t>
            </a:r>
          </a:p>
        </p:txBody>
      </p:sp>
      <p:sp>
        <p:nvSpPr>
          <p:cNvPr id="48" name="Ellipse 47"/>
          <p:cNvSpPr>
            <a:spLocks noChangeAspect="1"/>
          </p:cNvSpPr>
          <p:nvPr userDrawn="1"/>
        </p:nvSpPr>
        <p:spPr>
          <a:xfrm>
            <a:off x="9303160" y="1477950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chemeClr val="accent2"/>
                </a:solidFill>
                <a:latin typeface="+mj-lt"/>
              </a:rPr>
              <a:t>EXPORT</a:t>
            </a:r>
          </a:p>
        </p:txBody>
      </p:sp>
      <p:sp>
        <p:nvSpPr>
          <p:cNvPr id="49" name="Ellipse 48"/>
          <p:cNvSpPr>
            <a:spLocks noChangeAspect="1"/>
          </p:cNvSpPr>
          <p:nvPr userDrawn="1"/>
        </p:nvSpPr>
        <p:spPr>
          <a:xfrm>
            <a:off x="2924310" y="5076396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chemeClr val="accent2"/>
                </a:solidFill>
                <a:latin typeface="+mj-lt"/>
              </a:rPr>
              <a:t>FINANCEMENT</a:t>
            </a:r>
          </a:p>
        </p:txBody>
      </p:sp>
    </p:spTree>
    <p:extLst>
      <p:ext uri="{BB962C8B-B14F-4D97-AF65-F5344CB8AC3E}">
        <p14:creationId xmlns:p14="http://schemas.microsoft.com/office/powerpoint/2010/main" val="385240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24/05/2016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Titre de la présentation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6809643" y="4335468"/>
            <a:ext cx="372879" cy="103682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6809643" y="4486841"/>
            <a:ext cx="1020073" cy="885452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6809641" y="4395523"/>
            <a:ext cx="0" cy="976770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 userDrawn="1"/>
        </p:nvSpPr>
        <p:spPr>
          <a:xfrm>
            <a:off x="5766892" y="1325952"/>
            <a:ext cx="3452071" cy="31999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263" dirty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8376997" y="804475"/>
            <a:ext cx="1431345" cy="1349382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fontAlgn="auto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endParaRPr lang="fr-FR" sz="2315" dirty="0">
              <a:solidFill>
                <a:srgbClr val="FFCD00"/>
              </a:solidFill>
              <a:latin typeface="Impact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925574" y="5372293"/>
            <a:ext cx="1768134" cy="16668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263" dirty="0" err="1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8396600" y="4395523"/>
            <a:ext cx="2001118" cy="1886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263" dirty="0" err="1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8777176" y="4690733"/>
            <a:ext cx="1262953" cy="13909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fr-FR" sz="2579" spc="-110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1 200 000</a:t>
            </a:r>
          </a:p>
          <a:p>
            <a:pPr algn="just" fontAlgn="auto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712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EMPLOIS</a:t>
            </a:r>
          </a:p>
          <a:p>
            <a:pPr algn="dist" fontAlgn="auto">
              <a:lnSpc>
                <a:spcPts val="1543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47" spc="-44" dirty="0">
                <a:solidFill>
                  <a:srgbClr val="786E64"/>
                </a:solidFill>
                <a:latin typeface="Impact"/>
                <a:ea typeface="+mn-ea"/>
                <a:cs typeface="+mn-cs"/>
              </a:rPr>
              <a:t>dans les entreprises</a:t>
            </a:r>
          </a:p>
          <a:p>
            <a:pPr algn="dist" fontAlgn="auto">
              <a:spcBef>
                <a:spcPts val="0"/>
              </a:spcBef>
              <a:spcAft>
                <a:spcPts val="0"/>
              </a:spcAft>
            </a:pPr>
            <a:r>
              <a:rPr lang="fr-FR" sz="1797" spc="220" dirty="0">
                <a:solidFill>
                  <a:srgbClr val="786E64"/>
                </a:solidFill>
                <a:latin typeface="Impact"/>
                <a:ea typeface="+mn-ea"/>
                <a:cs typeface="+mn-cs"/>
              </a:rPr>
              <a:t>financées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fr-FR" sz="1433" spc="408" dirty="0">
              <a:solidFill>
                <a:srgbClr val="786E64"/>
              </a:solidFill>
              <a:latin typeface="Impact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6103678" y="5672324"/>
            <a:ext cx="1768134" cy="113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fr-FR" sz="3560" spc="-22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78 400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fr-FR" sz="1764" spc="22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ENTREPRISES</a:t>
            </a:r>
            <a:endParaRPr lang="fr-FR" sz="1764" spc="22" dirty="0">
              <a:solidFill>
                <a:srgbClr val="786E64"/>
              </a:solidFill>
              <a:latin typeface="Impac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33">
                <a:solidFill>
                  <a:srgbClr val="FFCD00"/>
                </a:solidFill>
                <a:latin typeface="Impact"/>
                <a:ea typeface="+mn-ea"/>
                <a:cs typeface="+mn-cs"/>
              </a:rPr>
              <a:t>ACCOMPAGNÉES</a:t>
            </a:r>
            <a:r>
              <a:rPr lang="fr-FR" sz="1433" dirty="0">
                <a:solidFill>
                  <a:srgbClr val="FFCD00"/>
                </a:solidFill>
                <a:latin typeface="Impact"/>
                <a:ea typeface="+mn-ea"/>
                <a:cs typeface="+mn-cs"/>
              </a:rPr>
              <a:t>**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438516" y="915568"/>
            <a:ext cx="1305051" cy="12767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auto">
              <a:lnSpc>
                <a:spcPts val="22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56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EFFET</a:t>
            </a:r>
            <a:r>
              <a:rPr lang="fr-FR" sz="2646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 </a:t>
            </a:r>
            <a:r>
              <a:rPr lang="fr-FR" sz="2315" dirty="0">
                <a:solidFill>
                  <a:srgbClr val="FFCD00"/>
                </a:solidFill>
                <a:latin typeface="Impact"/>
                <a:ea typeface="+mn-ea"/>
                <a:cs typeface="+mn-cs"/>
              </a:rPr>
              <a:t>LEVIER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4" name="Titre 15"/>
          <p:cNvSpPr>
            <a:spLocks noGrp="1"/>
          </p:cNvSpPr>
          <p:nvPr>
            <p:ph type="title"/>
          </p:nvPr>
        </p:nvSpPr>
        <p:spPr>
          <a:xfrm>
            <a:off x="862922" y="0"/>
            <a:ext cx="9429000" cy="5218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6188867" y="7151770"/>
            <a:ext cx="1094559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2" dirty="0">
                <a:solidFill>
                  <a:srgbClr val="786E64"/>
                </a:solidFill>
                <a:latin typeface="Arial"/>
                <a:ea typeface="+mn-ea"/>
                <a:cs typeface="+mn-cs"/>
              </a:rPr>
              <a:t>** en 2013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650959" y="1317354"/>
            <a:ext cx="1683937" cy="291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fr-FR" sz="11023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18</a:t>
            </a:r>
          </a:p>
          <a:p>
            <a:pPr algn="just" fontAlgn="auto">
              <a:lnSpc>
                <a:spcPts val="99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25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MILLIARDS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fr-FR" sz="3086" dirty="0">
                <a:solidFill>
                  <a:srgbClr val="FFFFFF"/>
                </a:solidFill>
                <a:latin typeface="Impact"/>
                <a:ea typeface="+mn-ea"/>
                <a:cs typeface="+mn-cs"/>
              </a:rPr>
              <a:t>D’EUROS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fr-FR" sz="2315" dirty="0">
                <a:solidFill>
                  <a:srgbClr val="786E64"/>
                </a:solidFill>
                <a:latin typeface="Impact"/>
                <a:ea typeface="+mn-ea"/>
                <a:cs typeface="+mn-cs"/>
              </a:rPr>
              <a:t>MOBILISÉS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2" dirty="0">
                <a:solidFill>
                  <a:srgbClr val="786E64"/>
                </a:solidFill>
                <a:latin typeface="Impact"/>
                <a:ea typeface="+mn-ea"/>
                <a:cs typeface="+mn-cs"/>
              </a:rPr>
              <a:t>POUR LES ENTREPRISES**</a:t>
            </a:r>
          </a:p>
        </p:txBody>
      </p:sp>
    </p:spTree>
    <p:extLst>
      <p:ext uri="{BB962C8B-B14F-4D97-AF65-F5344CB8AC3E}">
        <p14:creationId xmlns:p14="http://schemas.microsoft.com/office/powerpoint/2010/main" val="386804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/>
          <a:srcRect r="6279"/>
          <a:stretch/>
        </p:blipFill>
        <p:spPr>
          <a:xfrm>
            <a:off x="594" y="-49728"/>
            <a:ext cx="10691813" cy="75999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6207" y="3751839"/>
            <a:ext cx="44549" cy="419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6207" y="3751839"/>
            <a:ext cx="44549" cy="4199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818" y="446067"/>
            <a:ext cx="2875167" cy="793755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1767542" y="3943279"/>
            <a:ext cx="7956284" cy="436565"/>
          </a:xfrm>
        </p:spPr>
        <p:txBody>
          <a:bodyPr/>
          <a:lstStyle>
            <a:lvl1pPr>
              <a:defRPr sz="3527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1767119" y="4455310"/>
            <a:ext cx="7957024" cy="435786"/>
          </a:xfrm>
        </p:spPr>
        <p:txBody>
          <a:bodyPr/>
          <a:lstStyle>
            <a:lvl1pPr>
              <a:defRPr sz="3086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1767119" y="4926041"/>
            <a:ext cx="7957024" cy="436619"/>
          </a:xfrm>
        </p:spPr>
        <p:txBody>
          <a:bodyPr/>
          <a:lstStyle>
            <a:lvl1pPr>
              <a:defRPr sz="1984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00/00/00</a:t>
            </a:r>
          </a:p>
        </p:txBody>
      </p:sp>
    </p:spTree>
    <p:extLst>
      <p:ext uri="{BB962C8B-B14F-4D97-AF65-F5344CB8AC3E}">
        <p14:creationId xmlns:p14="http://schemas.microsoft.com/office/powerpoint/2010/main" val="738352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9730" y="3751839"/>
            <a:ext cx="73929" cy="4199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490" y="366693"/>
            <a:ext cx="2400427" cy="702945"/>
          </a:xfrm>
          <a:prstGeom prst="rect">
            <a:avLst/>
          </a:prstGeom>
        </p:spPr>
      </p:pic>
      <p:sp>
        <p:nvSpPr>
          <p:cNvPr id="2" name="Ellipse 1"/>
          <p:cNvSpPr/>
          <p:nvPr userDrawn="1"/>
        </p:nvSpPr>
        <p:spPr>
          <a:xfrm>
            <a:off x="646176" y="2286287"/>
            <a:ext cx="3070711" cy="30680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4083376" y="3065458"/>
            <a:ext cx="5472760" cy="674692"/>
          </a:xfrm>
        </p:spPr>
        <p:txBody>
          <a:bodyPr/>
          <a:lstStyle>
            <a:lvl1pPr>
              <a:defRPr sz="5512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082482" y="3740150"/>
            <a:ext cx="5473269" cy="635004"/>
          </a:xfrm>
        </p:spPr>
        <p:txBody>
          <a:bodyPr/>
          <a:lstStyle>
            <a:lvl1pPr>
              <a:defRPr sz="48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4082956" y="4414843"/>
            <a:ext cx="5473269" cy="436619"/>
          </a:xfrm>
        </p:spPr>
        <p:txBody>
          <a:bodyPr/>
          <a:lstStyle>
            <a:lvl1pPr>
              <a:defRPr sz="3086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00/00/0000</a:t>
            </a:r>
          </a:p>
        </p:txBody>
      </p:sp>
    </p:spTree>
    <p:extLst>
      <p:ext uri="{BB962C8B-B14F-4D97-AF65-F5344CB8AC3E}">
        <p14:creationId xmlns:p14="http://schemas.microsoft.com/office/powerpoint/2010/main" val="44646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0882" y="645018"/>
            <a:ext cx="1107031" cy="1046490"/>
          </a:xfrm>
        </p:spPr>
        <p:txBody>
          <a:bodyPr anchor="b" anchorCtr="0"/>
          <a:lstStyle>
            <a:lvl1pPr algn="dist">
              <a:defRPr sz="6173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1893835" y="644506"/>
            <a:ext cx="8209194" cy="952506"/>
          </a:xfrm>
        </p:spPr>
        <p:txBody>
          <a:bodyPr anchor="b" anchorCtr="0"/>
          <a:lstStyle>
            <a:lvl1pPr>
              <a:spcAft>
                <a:spcPts val="0"/>
              </a:spcAft>
              <a:defRPr sz="264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630882" y="1773175"/>
            <a:ext cx="1107031" cy="1046490"/>
          </a:xfrm>
        </p:spPr>
        <p:txBody>
          <a:bodyPr anchor="b" anchorCtr="0"/>
          <a:lstStyle>
            <a:lvl1pPr algn="dist">
              <a:defRPr sz="6173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1893836" y="1772663"/>
            <a:ext cx="8209557" cy="952506"/>
          </a:xfrm>
        </p:spPr>
        <p:txBody>
          <a:bodyPr anchor="b" anchorCtr="0"/>
          <a:lstStyle>
            <a:lvl1pPr>
              <a:spcAft>
                <a:spcPts val="0"/>
              </a:spcAft>
              <a:defRPr sz="264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630882" y="2911097"/>
            <a:ext cx="1107031" cy="1046490"/>
          </a:xfrm>
        </p:spPr>
        <p:txBody>
          <a:bodyPr anchor="b" anchorCtr="0"/>
          <a:lstStyle>
            <a:lvl1pPr algn="dist">
              <a:defRPr sz="6173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1893836" y="2910585"/>
            <a:ext cx="8209557" cy="952506"/>
          </a:xfrm>
        </p:spPr>
        <p:txBody>
          <a:bodyPr anchor="b" anchorCtr="0"/>
          <a:lstStyle>
            <a:lvl1pPr>
              <a:spcAft>
                <a:spcPts val="0"/>
              </a:spcAft>
              <a:defRPr sz="264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0882" y="4048709"/>
            <a:ext cx="1107031" cy="1046490"/>
          </a:xfrm>
        </p:spPr>
        <p:txBody>
          <a:bodyPr anchor="b" anchorCtr="0"/>
          <a:lstStyle>
            <a:lvl1pPr algn="dist">
              <a:defRPr sz="6173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1893836" y="4048197"/>
            <a:ext cx="8209557" cy="952506"/>
          </a:xfrm>
        </p:spPr>
        <p:txBody>
          <a:bodyPr anchor="b" anchorCtr="0"/>
          <a:lstStyle>
            <a:lvl1pPr>
              <a:spcAft>
                <a:spcPts val="0"/>
              </a:spcAft>
              <a:defRPr sz="264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0882" y="5199655"/>
            <a:ext cx="1107031" cy="1046490"/>
          </a:xfrm>
        </p:spPr>
        <p:txBody>
          <a:bodyPr anchor="b" anchorCtr="0"/>
          <a:lstStyle>
            <a:lvl1pPr algn="dist">
              <a:defRPr sz="6173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1893836" y="5199142"/>
            <a:ext cx="8209557" cy="952506"/>
          </a:xfrm>
        </p:spPr>
        <p:txBody>
          <a:bodyPr anchor="b" anchorCtr="0"/>
          <a:lstStyle>
            <a:lvl1pPr>
              <a:spcAft>
                <a:spcPts val="0"/>
              </a:spcAft>
              <a:defRPr sz="264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pic>
        <p:nvPicPr>
          <p:cNvPr id="52" name="Imag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66736"/>
            <a:ext cx="10691813" cy="9097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15" y="6660157"/>
            <a:ext cx="10691813" cy="9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060931" y="-268312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0987096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9050568" y="-268312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pic>
        <p:nvPicPr>
          <p:cNvPr id="6" name="Image 5" descr="couv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94" y="950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0" y="-4140"/>
            <a:ext cx="10691813" cy="2421882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63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Triangle rectangle 14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63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336194" y="-893868"/>
            <a:ext cx="3746760" cy="3760889"/>
          </a:xfrm>
        </p:spPr>
        <p:txBody>
          <a:bodyPr anchor="b" anchorCtr="0"/>
          <a:lstStyle>
            <a:lvl1pPr algn="l">
              <a:defRPr sz="1984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167151" y="689406"/>
            <a:ext cx="5936242" cy="273324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527" baseline="0">
                <a:solidFill>
                  <a:schemeClr val="bg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le titre 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0391" y="3306454"/>
            <a:ext cx="9683002" cy="3684029"/>
          </a:xfrm>
        </p:spPr>
        <p:txBody>
          <a:bodyPr/>
          <a:lstStyle>
            <a:lvl1pPr marL="199489" indent="-199489">
              <a:lnSpc>
                <a:spcPct val="100000"/>
              </a:lnSpc>
              <a:spcBef>
                <a:spcPts val="1984"/>
              </a:spcBef>
              <a:spcAft>
                <a:spcPts val="0"/>
              </a:spcAft>
              <a:buFont typeface="+mj-lt"/>
              <a:buAutoNum type="alphaLcPeriod"/>
              <a:defRPr sz="1764">
                <a:solidFill>
                  <a:schemeClr val="tx2"/>
                </a:solidFill>
              </a:defRPr>
            </a:lvl1pPr>
            <a:lvl2pPr marL="198414" indent="0">
              <a:spcBef>
                <a:spcPts val="661"/>
              </a:spcBef>
              <a:buFont typeface="+mj-lt"/>
              <a:buNone/>
              <a:defRPr sz="1543">
                <a:solidFill>
                  <a:schemeClr val="tx2"/>
                </a:solidFill>
                <a:latin typeface="+mn-lt"/>
              </a:defRPr>
            </a:lvl2pPr>
            <a:lvl3pPr marL="198414" indent="0"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 bwMode="gray">
          <a:xfrm flipV="1">
            <a:off x="10170184" y="7113608"/>
            <a:ext cx="0" cy="2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26" y="7130792"/>
            <a:ext cx="921808" cy="249264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20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33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0" y="-4140"/>
            <a:ext cx="10691813" cy="2421882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63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Triangle rectangle 13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63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6193" y="-893868"/>
            <a:ext cx="4302122" cy="3760889"/>
          </a:xfrm>
        </p:spPr>
        <p:txBody>
          <a:bodyPr anchor="b" anchorCtr="0"/>
          <a:lstStyle>
            <a:lvl1pPr algn="l">
              <a:defRPr sz="1984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0392" y="3105146"/>
            <a:ext cx="4518207" cy="3730648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5291" baseline="0">
                <a:solidFill>
                  <a:srgbClr val="5E514D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</a:t>
            </a:r>
          </a:p>
          <a:p>
            <a:r>
              <a:rPr lang="fr-FR" dirty="0"/>
              <a:t>le titre</a:t>
            </a:r>
          </a:p>
        </p:txBody>
      </p:sp>
      <p:sp>
        <p:nvSpPr>
          <p:cNvPr id="18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5441983" y="2549517"/>
            <a:ext cx="4630827" cy="4281166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Visuel</a:t>
            </a:r>
          </a:p>
        </p:txBody>
      </p:sp>
      <p:cxnSp>
        <p:nvCxnSpPr>
          <p:cNvPr id="19" name="Connecteur droit 18"/>
          <p:cNvCxnSpPr/>
          <p:nvPr userDrawn="1"/>
        </p:nvCxnSpPr>
        <p:spPr bwMode="gray">
          <a:xfrm flipV="1">
            <a:off x="10170184" y="7113608"/>
            <a:ext cx="0" cy="2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26" y="7130792"/>
            <a:ext cx="921808" cy="249264"/>
          </a:xfrm>
          <a:prstGeom prst="rect">
            <a:avLst/>
          </a:prstGeom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343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946306" y="7087006"/>
            <a:ext cx="1152128" cy="4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586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0215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419505" y="1158901"/>
            <a:ext cx="9852803" cy="54387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314" y="721245"/>
            <a:ext cx="10674499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179"/>
          <p:cNvSpPr txBox="1">
            <a:spLocks noChangeArrowheads="1"/>
          </p:cNvSpPr>
          <p:nvPr userDrawn="1"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2200" dirty="0">
                <a:solidFill>
                  <a:srgbClr val="FFFFFF"/>
                </a:solidFill>
                <a:latin typeface="+mj-lt"/>
              </a:rPr>
              <a:t>How </a:t>
            </a:r>
            <a:r>
              <a:rPr lang="fr-FR" sz="2200" dirty="0" err="1">
                <a:solidFill>
                  <a:srgbClr val="FFFFFF"/>
                </a:solidFill>
                <a:latin typeface="+mj-lt"/>
              </a:rPr>
              <a:t>will</a:t>
            </a:r>
            <a:r>
              <a:rPr lang="fr-FR" sz="2200" dirty="0">
                <a:solidFill>
                  <a:srgbClr val="FFFFFF"/>
                </a:solidFill>
                <a:latin typeface="+mj-lt"/>
              </a:rPr>
              <a:t> the </a:t>
            </a:r>
            <a:r>
              <a:rPr lang="fr-FR" sz="2200" dirty="0" err="1">
                <a:solidFill>
                  <a:srgbClr val="FFFFFF"/>
                </a:solidFill>
                <a:latin typeface="+mj-lt"/>
              </a:rPr>
              <a:t>transfer</a:t>
            </a:r>
            <a:r>
              <a:rPr lang="fr-FR" sz="2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2200" dirty="0" err="1">
                <a:solidFill>
                  <a:srgbClr val="FFFFFF"/>
                </a:solidFill>
                <a:latin typeface="+mj-lt"/>
              </a:rPr>
              <a:t>work</a:t>
            </a:r>
            <a:r>
              <a:rPr lang="fr-FR" sz="2200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014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09933" y="1160167"/>
            <a:ext cx="4514991" cy="527423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5724792" y="1160167"/>
            <a:ext cx="4546399" cy="527423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30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09933" y="1160167"/>
            <a:ext cx="4514991" cy="527423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5724793" y="1160446"/>
            <a:ext cx="4546630" cy="527927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132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09933" y="1160167"/>
            <a:ext cx="4514991" cy="527423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5709162" y="1160201"/>
            <a:ext cx="4546630" cy="527952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5708727" y="1160448"/>
            <a:ext cx="4631262" cy="913461"/>
          </a:xfrm>
        </p:spPr>
        <p:txBody>
          <a:bodyPr/>
          <a:lstStyle>
            <a:lvl1pPr>
              <a:defRPr sz="1543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5724793" y="1423525"/>
            <a:ext cx="4546630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6488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5709162" y="1160201"/>
            <a:ext cx="4546630" cy="527952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5708727" y="1160448"/>
            <a:ext cx="4631262" cy="913461"/>
          </a:xfrm>
        </p:spPr>
        <p:txBody>
          <a:bodyPr/>
          <a:lstStyle>
            <a:lvl1pPr>
              <a:defRPr sz="1543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5724793" y="1423525"/>
            <a:ext cx="4546630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420390" y="1160201"/>
            <a:ext cx="4546630" cy="527952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19955" y="1160448"/>
            <a:ext cx="4631262" cy="913461"/>
          </a:xfrm>
        </p:spPr>
        <p:txBody>
          <a:bodyPr/>
          <a:lstStyle>
            <a:lvl1pPr>
              <a:defRPr sz="1543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36021" y="1423525"/>
            <a:ext cx="4546630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94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420391" y="1160201"/>
            <a:ext cx="9851032" cy="527952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19955" y="1160448"/>
            <a:ext cx="4631262" cy="913461"/>
          </a:xfrm>
        </p:spPr>
        <p:txBody>
          <a:bodyPr/>
          <a:lstStyle>
            <a:lvl1pPr>
              <a:defRPr sz="1543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36021" y="1423525"/>
            <a:ext cx="983540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3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titre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6532" y="3280070"/>
            <a:ext cx="8418750" cy="1674022"/>
          </a:xfrm>
        </p:spPr>
        <p:txBody>
          <a:bodyPr anchor="t" anchorCtr="0"/>
          <a:lstStyle>
            <a:lvl1pPr>
              <a:lnSpc>
                <a:spcPct val="85000"/>
              </a:lnSpc>
              <a:defRPr sz="3197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1136532" y="4892956"/>
            <a:ext cx="8418750" cy="793667"/>
          </a:xfrm>
          <a:prstGeom prst="rect">
            <a:avLst/>
          </a:prstGeom>
        </p:spPr>
        <p:txBody>
          <a:bodyPr anchor="t" anchorCtr="0"/>
          <a:lstStyle>
            <a:lvl1pPr algn="l">
              <a:defRPr sz="3197">
                <a:solidFill>
                  <a:schemeClr val="accent1"/>
                </a:solidFill>
                <a:latin typeface="+mj-lt"/>
              </a:defRPr>
            </a:lvl1pPr>
          </a:lstStyle>
          <a:p>
            <a:fld id="{121F5AB3-A377-4667-B84E-E4C429C77C9B}" type="datetime1">
              <a:rPr lang="fr-FR" smtClean="0"/>
              <a:pPr/>
              <a:t>24/05/2016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3" y="9502"/>
            <a:ext cx="9177458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62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99891" y="1952419"/>
            <a:ext cx="9892032" cy="4609798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323"/>
            </a:lvl1pPr>
          </a:lstStyle>
          <a:p>
            <a:r>
              <a:rPr lang="fr-FR" dirty="0"/>
              <a:t>Tableau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78669" y="1398572"/>
            <a:ext cx="9892754" cy="5159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617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577772" y="3488795"/>
            <a:ext cx="3093891" cy="1475378"/>
          </a:xfrm>
          <a:solidFill>
            <a:srgbClr val="FFCD00"/>
          </a:solidFill>
        </p:spPr>
        <p:txBody>
          <a:bodyPr lIns="0" tIns="0" rIns="0" bIns="0" numCol="1" anchor="ctr" anchorCtr="0"/>
          <a:lstStyle>
            <a:lvl1pPr marL="309526" indent="0" algn="l">
              <a:spcAft>
                <a:spcPts val="661"/>
              </a:spcAft>
              <a:defRPr sz="2866" b="0" cap="all" baseline="0">
                <a:solidFill>
                  <a:schemeClr val="tx2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577774" y="1916408"/>
            <a:ext cx="6271969" cy="1460257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09526" indent="0" algn="l">
              <a:spcAft>
                <a:spcPts val="661"/>
              </a:spcAft>
              <a:defRPr sz="3638" b="0"/>
            </a:lvl1pPr>
            <a:lvl2pPr marL="309526" indent="0" algn="l">
              <a:lnSpc>
                <a:spcPct val="100000"/>
              </a:lnSpc>
              <a:defRPr sz="1653" b="0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99889" y="1916408"/>
            <a:ext cx="3093891" cy="3047767"/>
          </a:xfrm>
          <a:solidFill>
            <a:srgbClr val="5E514D"/>
          </a:solidFill>
        </p:spPr>
        <p:txBody>
          <a:bodyPr lIns="0" tIns="216000" rIns="0" bIns="0" numCol="1"/>
          <a:lstStyle>
            <a:lvl1pPr marL="309526" indent="0" algn="l">
              <a:spcAft>
                <a:spcPts val="661"/>
              </a:spcAft>
              <a:defRPr sz="3638" b="0">
                <a:solidFill>
                  <a:schemeClr val="bg2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6755852" y="3488795"/>
            <a:ext cx="3093891" cy="1475378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09526" indent="0" algn="l">
              <a:spcAft>
                <a:spcPts val="0"/>
              </a:spcAft>
              <a:defRPr sz="3638" b="0">
                <a:solidFill>
                  <a:srgbClr val="FFFFFF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99889" y="5075047"/>
            <a:ext cx="3093891" cy="1475378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309526" indent="0" algn="l">
              <a:spcAft>
                <a:spcPts val="0"/>
              </a:spcAft>
              <a:defRPr sz="3638" b="0">
                <a:solidFill>
                  <a:schemeClr val="bg1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577772" y="5075047"/>
            <a:ext cx="3093891" cy="1475378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09526" indent="0" algn="l">
              <a:spcAft>
                <a:spcPts val="0"/>
              </a:spcAft>
              <a:defRPr sz="3638" b="0">
                <a:solidFill>
                  <a:schemeClr val="accent1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15793" y="1398572"/>
            <a:ext cx="9892754" cy="51594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936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577772" y="3488795"/>
            <a:ext cx="3093891" cy="1475378"/>
          </a:xfrm>
          <a:solidFill>
            <a:schemeClr val="accent3"/>
          </a:solidFill>
        </p:spPr>
        <p:txBody>
          <a:bodyPr lIns="0" tIns="0" rIns="0" bIns="0" numCol="1" anchor="ctr" anchorCtr="0"/>
          <a:lstStyle>
            <a:lvl1pPr marL="309526" indent="0" algn="l">
              <a:spcAft>
                <a:spcPts val="661"/>
              </a:spcAft>
              <a:defRPr sz="2866" b="0" cap="all" baseline="0">
                <a:solidFill>
                  <a:srgbClr val="FFFFFF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577774" y="1916408"/>
            <a:ext cx="6271969" cy="1460257"/>
          </a:xfrm>
          <a:solidFill>
            <a:schemeClr val="bg2"/>
          </a:solidFill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09526" indent="0" algn="l">
              <a:spcAft>
                <a:spcPts val="661"/>
              </a:spcAft>
              <a:defRPr sz="3638" b="0">
                <a:solidFill>
                  <a:srgbClr val="FFFFFF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99889" y="1916408"/>
            <a:ext cx="3093891" cy="3047767"/>
          </a:xfrm>
          <a:solidFill>
            <a:srgbClr val="5E514D"/>
          </a:solidFill>
        </p:spPr>
        <p:txBody>
          <a:bodyPr lIns="0" tIns="216000" rIns="0" bIns="0" numCol="1"/>
          <a:lstStyle>
            <a:lvl1pPr marL="309526" indent="0" algn="l">
              <a:spcAft>
                <a:spcPts val="661"/>
              </a:spcAft>
              <a:defRPr sz="3638" b="0">
                <a:solidFill>
                  <a:schemeClr val="bg2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6755852" y="3488795"/>
            <a:ext cx="3093891" cy="1475378"/>
          </a:xfrm>
          <a:solidFill>
            <a:schemeClr val="accent4"/>
          </a:solidFill>
        </p:spPr>
        <p:txBody>
          <a:bodyPr lIns="0" tIns="0" rIns="0" bIns="0" numCol="1" anchor="ctr" anchorCtr="0"/>
          <a:lstStyle>
            <a:lvl1pPr marL="309526" indent="0" algn="l">
              <a:spcAft>
                <a:spcPts val="0"/>
              </a:spcAft>
              <a:defRPr sz="3638" b="0">
                <a:solidFill>
                  <a:srgbClr val="FFFFFF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99889" y="5075047"/>
            <a:ext cx="3093891" cy="1475378"/>
          </a:xfrm>
          <a:solidFill>
            <a:schemeClr val="accent2"/>
          </a:solidFill>
        </p:spPr>
        <p:txBody>
          <a:bodyPr lIns="0" tIns="0" rIns="0" bIns="0" numCol="1" anchor="ctr" anchorCtr="0"/>
          <a:lstStyle>
            <a:lvl1pPr marL="309526" indent="0" algn="l">
              <a:spcAft>
                <a:spcPts val="0"/>
              </a:spcAft>
              <a:defRPr sz="3638" b="0">
                <a:solidFill>
                  <a:schemeClr val="bg1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577772" y="5075047"/>
            <a:ext cx="3093891" cy="1475378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09526" indent="0" algn="l">
              <a:spcAft>
                <a:spcPts val="0"/>
              </a:spcAft>
              <a:defRPr sz="3638" b="0">
                <a:solidFill>
                  <a:schemeClr val="accent1"/>
                </a:solidFill>
              </a:defRPr>
            </a:lvl1pPr>
            <a:lvl2pPr marL="309526" indent="0" algn="l">
              <a:lnSpc>
                <a:spcPct val="100000"/>
              </a:lnSpc>
              <a:defRPr sz="1653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15793" y="1398572"/>
            <a:ext cx="9892754" cy="51594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393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15793" y="1398572"/>
            <a:ext cx="9892754" cy="51594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504589" y="2073266"/>
            <a:ext cx="2219736" cy="20926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988396" y="2073266"/>
            <a:ext cx="2219736" cy="2092627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5476029" y="2073266"/>
            <a:ext cx="2219736" cy="2092627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7967492" y="2073266"/>
            <a:ext cx="2219736" cy="20926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04589" y="4364332"/>
            <a:ext cx="2219736" cy="20926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992223" y="4364332"/>
            <a:ext cx="2219736" cy="2092627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79856" y="4364332"/>
            <a:ext cx="2219736" cy="2092627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7967492" y="4364332"/>
            <a:ext cx="2219736" cy="2092627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5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504587" y="4375154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308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32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7998108" y="2033578"/>
            <a:ext cx="2189118" cy="2182826"/>
          </a:xfrm>
          <a:noFill/>
        </p:spPr>
        <p:txBody>
          <a:bodyPr lIns="0" tIns="216000" rIns="0" bIns="0" numCol="1" anchor="ctr" anchorCtr="0"/>
          <a:lstStyle>
            <a:lvl1pPr marL="428574" indent="0" algn="l">
              <a:spcAft>
                <a:spcPts val="661"/>
              </a:spcAft>
              <a:defRPr sz="2646" b="0">
                <a:solidFill>
                  <a:schemeClr val="bg2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7956009" y="4335466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205" b="0" cap="all" baseline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32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988396" y="2033577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646" b="0" cap="all" baseline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54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30103" y="4375154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946296" y="4335466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205" b="0" cap="none" baseline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323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504587" y="2033577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5430103" y="2066333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646" b="0" cap="none" baseline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543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190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15793" y="1398572"/>
            <a:ext cx="9892754" cy="51594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504589" y="2073266"/>
            <a:ext cx="2219736" cy="20926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992223" y="2073266"/>
            <a:ext cx="2219736" cy="20926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5479856" y="2073266"/>
            <a:ext cx="2219736" cy="2092627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7967492" y="2073266"/>
            <a:ext cx="2219736" cy="20926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04589" y="4364332"/>
            <a:ext cx="2219736" cy="20926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992223" y="4364332"/>
            <a:ext cx="2219736" cy="20926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79856" y="4364332"/>
            <a:ext cx="2219736" cy="20926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7967492" y="4364332"/>
            <a:ext cx="2219736" cy="20926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5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504587" y="4335466"/>
            <a:ext cx="2231217" cy="2143138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308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32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7998108" y="2033578"/>
            <a:ext cx="2189118" cy="2182826"/>
          </a:xfrm>
          <a:noFill/>
        </p:spPr>
        <p:txBody>
          <a:bodyPr lIns="0" tIns="216000" rIns="0" bIns="0" numCol="1" anchor="ctr" anchorCtr="0"/>
          <a:lstStyle>
            <a:lvl1pPr marL="428574" indent="0" algn="l">
              <a:spcAft>
                <a:spcPts val="661"/>
              </a:spcAft>
              <a:defRPr sz="2646" b="0">
                <a:solidFill>
                  <a:schemeClr val="bg2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7956009" y="4335466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205" b="0" cap="all" baseline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32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988396" y="2033577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646" b="0" cap="all" baseline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54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30103" y="4335466"/>
            <a:ext cx="2231217" cy="2143138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946296" y="4295780"/>
            <a:ext cx="2273315" cy="2150068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205" b="0" cap="none" baseline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323" b="0" cap="none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504587" y="2033577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5430103" y="2082411"/>
            <a:ext cx="2273315" cy="2094304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646" b="0" cap="none" baseline="0">
                <a:solidFill>
                  <a:srgbClr val="FFFFFF"/>
                </a:solidFill>
              </a:defRPr>
            </a:lvl1pPr>
            <a:lvl2pPr marL="428574" indent="0" algn="l">
              <a:lnSpc>
                <a:spcPct val="100000"/>
              </a:lnSpc>
              <a:defRPr sz="1543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061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4672332" y="2311392"/>
            <a:ext cx="210492" cy="833443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2020131" y="3541711"/>
            <a:ext cx="1557642" cy="27781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956658" y="4375155"/>
            <a:ext cx="547280" cy="1349383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5682694" y="4375153"/>
            <a:ext cx="1810232" cy="1150945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6398367" y="2351079"/>
            <a:ext cx="1726036" cy="99219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914560" y="3263897"/>
            <a:ext cx="3115284" cy="515942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3451479" y="842946"/>
            <a:ext cx="2219736" cy="20926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167620" y="1312268"/>
            <a:ext cx="2219736" cy="2092627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841375" y="2470144"/>
            <a:ext cx="2219736" cy="20926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823828" y="4721521"/>
            <a:ext cx="2219736" cy="20926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6363923" y="4414843"/>
            <a:ext cx="2219736" cy="2092627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841374" y="2480966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308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32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7114042" y="1351954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646" b="0" cap="all" baseline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54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6314170" y="4425665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777902" y="4692655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205" b="0" cap="none" baseline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323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3451477" y="803257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037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4672332" y="2311392"/>
            <a:ext cx="210492" cy="833443"/>
          </a:xfrm>
          <a:prstGeom prst="line">
            <a:avLst/>
          </a:prstGeom>
          <a:ln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2020131" y="3541711"/>
            <a:ext cx="1557642" cy="277814"/>
          </a:xfrm>
          <a:prstGeom prst="line">
            <a:avLst/>
          </a:prstGeom>
          <a:ln cap="rnd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956658" y="4375155"/>
            <a:ext cx="547280" cy="1349383"/>
          </a:xfrm>
          <a:prstGeom prst="line">
            <a:avLst/>
          </a:prstGeom>
          <a:ln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5682694" y="4375153"/>
            <a:ext cx="1810232" cy="1150945"/>
          </a:xfrm>
          <a:prstGeom prst="line">
            <a:avLst/>
          </a:prstGeom>
          <a:ln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6398367" y="2351079"/>
            <a:ext cx="1726036" cy="992194"/>
          </a:xfrm>
          <a:prstGeom prst="line">
            <a:avLst/>
          </a:prstGeom>
          <a:ln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914560" y="3263897"/>
            <a:ext cx="3115284" cy="992194"/>
          </a:xfr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3451479" y="842946"/>
            <a:ext cx="2219736" cy="20926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167620" y="1312268"/>
            <a:ext cx="2219736" cy="20926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841375" y="2470144"/>
            <a:ext cx="2219736" cy="20926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823828" y="4721521"/>
            <a:ext cx="2219736" cy="20926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6363923" y="4414843"/>
            <a:ext cx="2219736" cy="20926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841374" y="2470143"/>
            <a:ext cx="2231217" cy="2114273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308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32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7114042" y="1351954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646" b="0" cap="all" baseline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54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6356270" y="4414842"/>
            <a:ext cx="2231217" cy="2114273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bg1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777902" y="4692655"/>
            <a:ext cx="2273315" cy="2110382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661"/>
              </a:spcAft>
              <a:defRPr sz="2205" b="0" cap="none" baseline="0">
                <a:solidFill>
                  <a:srgbClr val="FFFFFF"/>
                </a:solidFill>
              </a:defRPr>
            </a:lvl1pPr>
            <a:lvl2pPr marL="428574" indent="0" algn="l">
              <a:lnSpc>
                <a:spcPct val="100000"/>
              </a:lnSpc>
              <a:defRPr sz="1323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3451477" y="803257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2646" b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121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863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 flipV="1">
            <a:off x="2188524" y="2946395"/>
            <a:ext cx="968264" cy="317502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-1600332" y="2020039"/>
            <a:ext cx="3932397" cy="37072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2104329" y="4613280"/>
            <a:ext cx="1894429" cy="476253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1"/>
          <p:cNvSpPr>
            <a:spLocks noGrp="1"/>
          </p:cNvSpPr>
          <p:nvPr>
            <p:ph type="body" sz="quarter" idx="31" hasCustomPrompt="1"/>
          </p:nvPr>
        </p:nvSpPr>
        <p:spPr>
          <a:xfrm>
            <a:off x="167801" y="2867020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4409" b="0">
                <a:solidFill>
                  <a:schemeClr val="bg2"/>
                </a:solidFill>
              </a:defRPr>
            </a:lvl1pPr>
            <a:lvl2pPr marL="428574" indent="0" algn="l">
              <a:lnSpc>
                <a:spcPct val="100000"/>
              </a:lnSpc>
              <a:defRPr sz="2646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llipse 28"/>
          <p:cNvSpPr/>
          <p:nvPr userDrawn="1"/>
        </p:nvSpPr>
        <p:spPr>
          <a:xfrm>
            <a:off x="3114690" y="1557325"/>
            <a:ext cx="2219736" cy="20926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3998757" y="4216404"/>
            <a:ext cx="2219736" cy="20926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0" hasCustomPrompt="1"/>
          </p:nvPr>
        </p:nvSpPr>
        <p:spPr>
          <a:xfrm>
            <a:off x="3114691" y="1477949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3968" b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220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0" name="Espace réservé du texte 21"/>
          <p:cNvSpPr>
            <a:spLocks noGrp="1"/>
          </p:cNvSpPr>
          <p:nvPr>
            <p:ph type="body" sz="quarter" idx="32" hasCustomPrompt="1"/>
          </p:nvPr>
        </p:nvSpPr>
        <p:spPr>
          <a:xfrm>
            <a:off x="3998758" y="4216403"/>
            <a:ext cx="2231217" cy="2103450"/>
          </a:xfrm>
          <a:noFill/>
        </p:spPr>
        <p:txBody>
          <a:bodyPr lIns="0" tIns="0" rIns="0" bIns="0" numCol="1" anchor="ctr" anchorCtr="0"/>
          <a:lstStyle>
            <a:lvl1pPr marL="428574" indent="0" algn="l">
              <a:spcAft>
                <a:spcPts val="0"/>
              </a:spcAft>
              <a:defRPr sz="3968" b="0">
                <a:solidFill>
                  <a:schemeClr val="tx2"/>
                </a:solidFill>
              </a:defRPr>
            </a:lvl1pPr>
            <a:lvl2pPr marL="428574" indent="0" algn="l">
              <a:lnSpc>
                <a:spcPct val="100000"/>
              </a:lnSpc>
              <a:defRPr sz="220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cxnSp>
        <p:nvCxnSpPr>
          <p:cNvPr id="41" name="Connecteur droit 40"/>
          <p:cNvCxnSpPr/>
          <p:nvPr userDrawn="1"/>
        </p:nvCxnSpPr>
        <p:spPr>
          <a:xfrm flipV="1">
            <a:off x="5261710" y="1795450"/>
            <a:ext cx="1010362" cy="436565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>
            <a:off x="5345906" y="2628893"/>
            <a:ext cx="3494170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21"/>
          <p:cNvSpPr>
            <a:spLocks noGrp="1"/>
          </p:cNvSpPr>
          <p:nvPr>
            <p:ph type="body" sz="quarter" idx="33" hasCustomPrompt="1"/>
          </p:nvPr>
        </p:nvSpPr>
        <p:spPr>
          <a:xfrm>
            <a:off x="6061580" y="1438261"/>
            <a:ext cx="3325776" cy="920706"/>
          </a:xfrm>
          <a:solidFill>
            <a:srgbClr val="FFFFFF"/>
          </a:solidFill>
        </p:spPr>
        <p:txBody>
          <a:bodyPr lIns="0" tIns="0" rIns="0" bIns="0" numCol="1" anchor="ctr" anchorCtr="0"/>
          <a:lstStyle>
            <a:lvl1pPr marL="111112" indent="0" algn="l">
              <a:spcAft>
                <a:spcPts val="0"/>
              </a:spcAft>
              <a:defRPr sz="2646" b="0">
                <a:solidFill>
                  <a:schemeClr val="tx2"/>
                </a:solidFill>
              </a:defRPr>
            </a:lvl1pPr>
            <a:lvl2pPr marL="111112" indent="0" algn="l">
              <a:lnSpc>
                <a:spcPct val="100000"/>
              </a:lnSpc>
              <a:defRPr sz="154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34" hasCustomPrompt="1"/>
          </p:nvPr>
        </p:nvSpPr>
        <p:spPr>
          <a:xfrm>
            <a:off x="6061580" y="2470142"/>
            <a:ext cx="1810232" cy="603204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11112" indent="0" algn="l">
              <a:spcAft>
                <a:spcPts val="0"/>
              </a:spcAft>
              <a:defRPr sz="2646" b="0">
                <a:solidFill>
                  <a:schemeClr val="tx2"/>
                </a:solidFill>
              </a:defRPr>
            </a:lvl1pPr>
            <a:lvl2pPr marL="111112" indent="0" algn="l">
              <a:lnSpc>
                <a:spcPct val="100000"/>
              </a:lnSpc>
              <a:defRPr sz="154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5" name="Espace réservé du texte 21"/>
          <p:cNvSpPr>
            <a:spLocks noGrp="1"/>
          </p:cNvSpPr>
          <p:nvPr>
            <p:ph type="body" sz="quarter" idx="35" hasCustomPrompt="1"/>
          </p:nvPr>
        </p:nvSpPr>
        <p:spPr>
          <a:xfrm>
            <a:off x="8419092" y="2470142"/>
            <a:ext cx="1810232" cy="603204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11112" indent="0" algn="l">
              <a:spcAft>
                <a:spcPts val="0"/>
              </a:spcAft>
              <a:defRPr sz="2646" b="0">
                <a:solidFill>
                  <a:schemeClr val="tx2"/>
                </a:solidFill>
              </a:defRPr>
            </a:lvl1pPr>
            <a:lvl2pPr marL="111112" indent="0" algn="l">
              <a:lnSpc>
                <a:spcPct val="100000"/>
              </a:lnSpc>
              <a:defRPr sz="1543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08808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0327" y="1120761"/>
            <a:ext cx="5093093" cy="52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2937" y="5102969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45906" y="5087224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4"/>
          </p:nvPr>
        </p:nvSpPr>
        <p:spPr>
          <a:xfrm>
            <a:off x="6452937" y="3979535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45906" y="3963789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16"/>
          </p:nvPr>
        </p:nvSpPr>
        <p:spPr>
          <a:xfrm>
            <a:off x="6452937" y="2853579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5345906" y="2837833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8"/>
          </p:nvPr>
        </p:nvSpPr>
        <p:spPr>
          <a:xfrm>
            <a:off x="6452937" y="1725523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45906" y="1709777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20"/>
          </p:nvPr>
        </p:nvSpPr>
        <p:spPr>
          <a:xfrm>
            <a:off x="6452937" y="599567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345906" y="583821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09555" y="9502"/>
            <a:ext cx="9861869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8394" y="6890217"/>
            <a:ext cx="459530" cy="552055"/>
          </a:xfrm>
        </p:spPr>
        <p:txBody>
          <a:bodyPr anchor="b" anchorCtr="0"/>
          <a:lstStyle>
            <a:lvl1pPr algn="r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15079" y="6890217"/>
            <a:ext cx="7240930" cy="552055"/>
          </a:xfrm>
        </p:spPr>
        <p:txBody>
          <a:bodyPr anchor="b" anchorCtr="0"/>
          <a:lstStyle>
            <a:lvl1pPr algn="l">
              <a:defRPr sz="154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5312" y="1130367"/>
            <a:ext cx="5338544" cy="52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89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0691813" cy="757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6532" y="1312444"/>
            <a:ext cx="8418750" cy="49347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3197">
                <a:solidFill>
                  <a:srgbClr val="5E514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 descr="LOGO Bpifrance 2015 impact_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51" y="7131043"/>
            <a:ext cx="921808" cy="2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2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776604" cy="7559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chemeClr val="tx1"/>
              </a:solidFill>
            </a:endParaRPr>
          </a:p>
        </p:txBody>
      </p:sp>
      <p:pic>
        <p:nvPicPr>
          <p:cNvPr id="10" name="Image 9" descr="SIGNATURE 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2" y="2867019"/>
            <a:ext cx="8461784" cy="18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6" y="2867018"/>
            <a:ext cx="8473196" cy="19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10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060931" y="-268312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0987096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9050568" y="-268312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Titre de la présentation</a:t>
            </a:r>
          </a:p>
        </p:txBody>
      </p:sp>
      <p:pic>
        <p:nvPicPr>
          <p:cNvPr id="13" name="Image 12" descr="couv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2142" y="539477"/>
            <a:ext cx="9247239" cy="65261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37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060931" y="-268312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0987096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9050568" y="-268312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Titre de la présentation</a:t>
            </a:r>
          </a:p>
        </p:txBody>
      </p:sp>
      <p:pic>
        <p:nvPicPr>
          <p:cNvPr id="6" name="Image 5" descr="couv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4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titre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6532" y="3280070"/>
            <a:ext cx="8418750" cy="1674022"/>
          </a:xfrm>
        </p:spPr>
        <p:txBody>
          <a:bodyPr anchor="t" anchorCtr="0"/>
          <a:lstStyle>
            <a:lvl1pPr>
              <a:lnSpc>
                <a:spcPct val="85000"/>
              </a:lnSpc>
              <a:defRPr sz="3197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1136532" y="4892956"/>
            <a:ext cx="8418750" cy="793667"/>
          </a:xfrm>
          <a:prstGeom prst="rect">
            <a:avLst/>
          </a:prstGeom>
        </p:spPr>
        <p:txBody>
          <a:bodyPr anchor="t" anchorCtr="0"/>
          <a:lstStyle>
            <a:lvl1pPr algn="l">
              <a:defRPr sz="3197">
                <a:solidFill>
                  <a:schemeClr val="accent1"/>
                </a:solidFill>
                <a:latin typeface="+mj-lt"/>
              </a:defRPr>
            </a:lvl1pPr>
          </a:lstStyle>
          <a:p>
            <a:fld id="{121F5AB3-A377-4667-B84E-E4C429C77C9B}" type="datetime1">
              <a:rPr lang="fr-FR" smtClean="0">
                <a:solidFill>
                  <a:srgbClr val="FFCD00"/>
                </a:solidFill>
              </a:rPr>
              <a:pPr/>
              <a:t>24/05/2016</a:t>
            </a:fld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58401-1896-4F80-9B2B-186795E41C2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20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2937" y="5102969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45906" y="5087224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4"/>
          </p:nvPr>
        </p:nvSpPr>
        <p:spPr>
          <a:xfrm>
            <a:off x="6452937" y="3979535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45906" y="3963789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16"/>
          </p:nvPr>
        </p:nvSpPr>
        <p:spPr>
          <a:xfrm>
            <a:off x="6452937" y="2853579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5345906" y="2837833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8"/>
          </p:nvPr>
        </p:nvSpPr>
        <p:spPr>
          <a:xfrm>
            <a:off x="6452937" y="1725523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45906" y="1709777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20"/>
          </p:nvPr>
        </p:nvSpPr>
        <p:spPr>
          <a:xfrm>
            <a:off x="6452937" y="599567"/>
            <a:ext cx="3957252" cy="9478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31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345906" y="583821"/>
            <a:ext cx="1107031" cy="1068001"/>
          </a:xfrm>
        </p:spPr>
        <p:txBody>
          <a:bodyPr anchor="b" anchorCtr="0"/>
          <a:lstStyle>
            <a:lvl1pPr algn="l">
              <a:defRPr sz="617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1794664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5345906" y="0"/>
            <a:ext cx="5345907" cy="7034232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34590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785" y="409533"/>
            <a:ext cx="4302122" cy="3760889"/>
          </a:xfrm>
        </p:spPr>
        <p:txBody>
          <a:bodyPr anchor="b" anchorCtr="0"/>
          <a:lstStyle>
            <a:lvl1pPr>
              <a:defRPr sz="22818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6531" y="3828975"/>
            <a:ext cx="4209375" cy="273324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307">
                <a:solidFill>
                  <a:schemeClr val="accent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4F831BD2-5B95-4263-B17A-3A046187EB64}" type="datetimeFigureOut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09CEC899-3F23-483C-9B74-041E814B744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 bwMode="gray">
          <a:xfrm flipV="1">
            <a:off x="10170184" y="7182484"/>
            <a:ext cx="0" cy="2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76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4F831BD2-5B95-4263-B17A-3A046187EB64}" type="datetimeFigureOut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34590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785" y="409533"/>
            <a:ext cx="4302122" cy="3760889"/>
          </a:xfrm>
        </p:spPr>
        <p:txBody>
          <a:bodyPr anchor="b" anchorCtr="0"/>
          <a:lstStyle>
            <a:lvl1pPr>
              <a:defRPr sz="22818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6531" y="3828975"/>
            <a:ext cx="4209375" cy="273324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307">
                <a:solidFill>
                  <a:schemeClr val="accent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09CEC899-3F23-483C-9B74-041E814B74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019716" y="3350205"/>
            <a:ext cx="4209610" cy="3684029"/>
          </a:xfrm>
        </p:spPr>
        <p:txBody>
          <a:bodyPr/>
          <a:lstStyle>
            <a:lvl1pPr marL="199489" indent="-199489">
              <a:lnSpc>
                <a:spcPct val="100000"/>
              </a:lnSpc>
              <a:spcAft>
                <a:spcPts val="1764"/>
              </a:spcAft>
              <a:buFont typeface="+mj-lt"/>
              <a:buAutoNum type="alphaLcPeriod"/>
              <a:defRPr sz="1764">
                <a:solidFill>
                  <a:schemeClr val="accent2"/>
                </a:solidFill>
              </a:defRPr>
            </a:lvl1pPr>
            <a:lvl2pPr marL="503972" indent="-503972">
              <a:buFont typeface="+mj-lt"/>
              <a:buNone/>
              <a:defRPr sz="1213">
                <a:solidFill>
                  <a:schemeClr val="accent2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93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5345906" y="0"/>
            <a:ext cx="5345907" cy="7034232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34590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785" y="409533"/>
            <a:ext cx="4302122" cy="3760889"/>
          </a:xfrm>
        </p:spPr>
        <p:txBody>
          <a:bodyPr anchor="b" anchorCtr="0"/>
          <a:lstStyle>
            <a:lvl1pPr>
              <a:defRPr sz="22818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6531" y="3828975"/>
            <a:ext cx="4209375" cy="273324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307">
                <a:solidFill>
                  <a:schemeClr val="accent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4F831BD2-5B95-4263-B17A-3A046187EB64}" type="datetimeFigureOut">
              <a:rPr lang="fr-FR" smtClean="0"/>
              <a:pPr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09CEC899-3F23-483C-9B74-041E814B744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 bwMode="gray">
          <a:xfrm flipV="1">
            <a:off x="10170184" y="7182484"/>
            <a:ext cx="0" cy="2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1447491"/>
            <a:ext cx="9892032" cy="511472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527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488869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1000020"/>
            <a:ext cx="9892032" cy="55621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527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8151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1001696"/>
            <a:ext cx="4946016" cy="55605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527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5345906" y="684221"/>
            <a:ext cx="4946016" cy="5877997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32817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399891" y="1954201"/>
            <a:ext cx="9892032" cy="334352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5531978"/>
            <a:ext cx="9892032" cy="10302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99891" y="1000957"/>
            <a:ext cx="9892032" cy="953244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6986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2509831"/>
            <a:ext cx="3767260" cy="1666884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399891" y="4605093"/>
            <a:ext cx="3767260" cy="1666884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4336124" y="2509832"/>
            <a:ext cx="4462347" cy="1667679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5" name="Espace réservé du graphique 13"/>
          <p:cNvSpPr>
            <a:spLocks noGrp="1"/>
          </p:cNvSpPr>
          <p:nvPr>
            <p:ph type="chart" sz="quarter" idx="16" hasCustomPrompt="1"/>
          </p:nvPr>
        </p:nvSpPr>
        <p:spPr>
          <a:xfrm>
            <a:off x="4336124" y="4605092"/>
            <a:ext cx="4462347" cy="1667679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4336124" y="4292561"/>
            <a:ext cx="4462347" cy="237990"/>
          </a:xfrm>
        </p:spPr>
        <p:txBody>
          <a:bodyPr/>
          <a:lstStyle>
            <a:lvl1pPr>
              <a:spcAft>
                <a:spcPts val="0"/>
              </a:spcAft>
              <a:defRPr sz="882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4336124" y="6380993"/>
            <a:ext cx="4462347" cy="237990"/>
          </a:xfrm>
        </p:spPr>
        <p:txBody>
          <a:bodyPr/>
          <a:lstStyle>
            <a:lvl1pPr>
              <a:spcAft>
                <a:spcPts val="0"/>
              </a:spcAft>
              <a:defRPr sz="882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99889" y="702397"/>
            <a:ext cx="9892032" cy="150843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3849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23"/>
          </p:nvPr>
        </p:nvSpPr>
        <p:spPr>
          <a:xfrm>
            <a:off x="2252898" y="2221669"/>
            <a:ext cx="7134458" cy="4325483"/>
          </a:xfrm>
          <a:ln w="38100">
            <a:solidFill>
              <a:schemeClr val="accent2"/>
            </a:solidFill>
          </a:ln>
        </p:spPr>
        <p:txBody>
          <a:bodyPr tIns="288000"/>
          <a:lstStyle>
            <a:lvl1pPr marL="2215375" indent="0">
              <a:spcBef>
                <a:spcPts val="1323"/>
              </a:spcBef>
              <a:spcAft>
                <a:spcPts val="0"/>
              </a:spcAft>
              <a:defRPr sz="1653">
                <a:latin typeface="+mj-lt"/>
              </a:defRPr>
            </a:lvl1pPr>
            <a:lvl2pPr marL="2215375" indent="0">
              <a:defRPr sz="1213"/>
            </a:lvl2pPr>
            <a:lvl3pPr marL="461974" indent="0">
              <a:lnSpc>
                <a:spcPct val="100000"/>
              </a:lnSpc>
              <a:defRPr sz="1984">
                <a:latin typeface="+mj-lt"/>
              </a:defRPr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2221670"/>
            <a:ext cx="1725844" cy="1388917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2252898" y="6685231"/>
            <a:ext cx="7134458" cy="627074"/>
          </a:xfrm>
        </p:spPr>
        <p:txBody>
          <a:bodyPr/>
          <a:lstStyle>
            <a:lvl1pPr>
              <a:spcAft>
                <a:spcPts val="0"/>
              </a:spcAft>
              <a:defRPr sz="882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20"/>
          </p:nvPr>
        </p:nvSpPr>
        <p:spPr>
          <a:xfrm>
            <a:off x="399891" y="5158562"/>
            <a:ext cx="1725844" cy="1388917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21"/>
          </p:nvPr>
        </p:nvSpPr>
        <p:spPr>
          <a:xfrm>
            <a:off x="399891" y="3693685"/>
            <a:ext cx="1725844" cy="1388917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13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460939" y="2351079"/>
            <a:ext cx="1936528" cy="1588303"/>
          </a:xfrm>
          <a:ln w="0">
            <a:noFill/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4" name="Espace réservé du graphique 13"/>
          <p:cNvSpPr>
            <a:spLocks noGrp="1"/>
          </p:cNvSpPr>
          <p:nvPr>
            <p:ph type="chart" sz="quarter" idx="22" hasCustomPrompt="1"/>
          </p:nvPr>
        </p:nvSpPr>
        <p:spPr>
          <a:xfrm>
            <a:off x="2460939" y="4162852"/>
            <a:ext cx="1936528" cy="1588303"/>
          </a:xfrm>
          <a:ln w="0">
            <a:noFill/>
          </a:ln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99889" y="702397"/>
            <a:ext cx="9892032" cy="150843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944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577772" y="3488795"/>
            <a:ext cx="3093891" cy="1475378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545969" indent="0">
              <a:spcAft>
                <a:spcPts val="661"/>
              </a:spcAft>
              <a:defRPr sz="2866" cap="all" baseline="0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99889" y="1000022"/>
            <a:ext cx="9892032" cy="926885"/>
          </a:xfrm>
        </p:spPr>
        <p:txBody>
          <a:bodyPr anchor="t" anchorCtr="0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577774" y="1916408"/>
            <a:ext cx="6271969" cy="1460257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545969" indent="0">
              <a:spcAft>
                <a:spcPts val="661"/>
              </a:spcAft>
              <a:defRPr sz="3638"/>
            </a:lvl1pPr>
            <a:lvl2pPr marL="545969" indent="0">
              <a:lnSpc>
                <a:spcPct val="100000"/>
              </a:lnSpc>
              <a:defRPr sz="1653" baseline="0"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99889" y="1916408"/>
            <a:ext cx="3093891" cy="3047767"/>
          </a:xfrm>
          <a:solidFill>
            <a:schemeClr val="accent2"/>
          </a:solidFill>
        </p:spPr>
        <p:txBody>
          <a:bodyPr lIns="0" tIns="216000" rIns="0" bIns="0" numCol="1"/>
          <a:lstStyle>
            <a:lvl1pPr marL="545969" indent="0">
              <a:spcAft>
                <a:spcPts val="661"/>
              </a:spcAft>
              <a:defRPr sz="3638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6755852" y="3488795"/>
            <a:ext cx="3093891" cy="1475378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545969" indent="0">
              <a:spcAft>
                <a:spcPts val="0"/>
              </a:spcAft>
              <a:defRPr sz="3638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99889" y="5075047"/>
            <a:ext cx="3093891" cy="1475378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545969" indent="0">
              <a:spcAft>
                <a:spcPts val="0"/>
              </a:spcAft>
              <a:defRPr sz="3638">
                <a:solidFill>
                  <a:schemeClr val="bg2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577772" y="5075047"/>
            <a:ext cx="3093891" cy="1475378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545969" indent="0">
              <a:spcAft>
                <a:spcPts val="0"/>
              </a:spcAft>
              <a:defRPr sz="3638">
                <a:solidFill>
                  <a:schemeClr val="accent1"/>
                </a:solidFill>
              </a:defRPr>
            </a:lvl1pPr>
            <a:lvl2pPr marL="545969" indent="0">
              <a:lnSpc>
                <a:spcPct val="100000"/>
              </a:lnSpc>
              <a:defRPr sz="1653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2383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fin_ja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6532" y="1312444"/>
            <a:ext cx="8418750" cy="49347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3197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060931" y="-347685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107129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9050568" y="-347688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29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24/05/2016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133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c 60"/>
          <p:cNvSpPr>
            <a:spLocks/>
          </p:cNvSpPr>
          <p:nvPr userDrawn="1"/>
        </p:nvSpPr>
        <p:spPr>
          <a:xfrm rot="9233829">
            <a:off x="-515848" y="2147203"/>
            <a:ext cx="11333021" cy="2835461"/>
          </a:xfrm>
          <a:prstGeom prst="arc">
            <a:avLst>
              <a:gd name="adj1" fmla="val 11023616"/>
              <a:gd name="adj2" fmla="val 20924083"/>
            </a:avLst>
          </a:prstGeom>
          <a:ln w="127000"/>
          <a:scene3d>
            <a:camera prst="orthographicFront"/>
            <a:lightRig rig="threePt" dir="t"/>
          </a:scene3d>
          <a:sp3d>
            <a:bevelB h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fr-FR" sz="2263">
              <a:solidFill>
                <a:srgbClr val="000000"/>
              </a:solidFill>
            </a:endParaRPr>
          </a:p>
        </p:txBody>
      </p:sp>
      <p:cxnSp>
        <p:nvCxnSpPr>
          <p:cNvPr id="42" name="Connecteur droit 41"/>
          <p:cNvCxnSpPr/>
          <p:nvPr userDrawn="1"/>
        </p:nvCxnSpPr>
        <p:spPr>
          <a:xfrm>
            <a:off x="377622" y="3649959"/>
            <a:ext cx="0" cy="2590520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Titre 6"/>
          <p:cNvSpPr txBox="1">
            <a:spLocks/>
          </p:cNvSpPr>
          <p:nvPr userDrawn="1"/>
        </p:nvSpPr>
        <p:spPr bwMode="gray">
          <a:xfrm>
            <a:off x="489232" y="5077688"/>
            <a:ext cx="2062831" cy="425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61"/>
              </a:spcAft>
            </a:pPr>
            <a:r>
              <a:rPr lang="fr-FR" sz="882" dirty="0">
                <a:solidFill>
                  <a:srgbClr val="786E64"/>
                </a:solidFill>
              </a:rPr>
              <a:t>Nous soutenons les projets innovants, individuels et collaboratifs, sous forme d’aides à la R&amp;D, puis de financement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pour le lancement industriel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et commercial, ou encore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sous forme de prise de participation :</a:t>
            </a:r>
          </a:p>
          <a:p>
            <a:pPr marL="79366" indent="-79366">
              <a:spcBef>
                <a:spcPts val="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Aide à l’Innovation : subvention,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avance remboursable,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prêts à taux zéro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Prêt d’Amorçage pour préparer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la levée de fonds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Prêt Innovation pour lancer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sur le marché des produits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et services innovants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Investissement en fonds propres,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en direct ou </a:t>
            </a:r>
            <a:r>
              <a:rPr lang="fr-FR" sz="772" i="1" dirty="0">
                <a:solidFill>
                  <a:srgbClr val="786E64"/>
                </a:solidFill>
                <a:latin typeface="Arial"/>
              </a:rPr>
              <a:t>via</a:t>
            </a:r>
            <a:r>
              <a:rPr lang="fr-FR" sz="772" dirty="0">
                <a:solidFill>
                  <a:srgbClr val="786E64"/>
                </a:solidFill>
                <a:latin typeface="Arial"/>
              </a:rPr>
              <a:t> les fonds partenaires</a:t>
            </a:r>
            <a:endParaRPr lang="fr-FR" sz="220" dirty="0">
              <a:solidFill>
                <a:srgbClr val="786E64"/>
              </a:solidFill>
              <a:latin typeface="Arial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2904837" y="2271705"/>
            <a:ext cx="0" cy="3571296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465757" y="5103178"/>
            <a:ext cx="0" cy="1899420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8022438" y="1760696"/>
            <a:ext cx="0" cy="1589489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>
            <a:off x="10428919" y="2293972"/>
            <a:ext cx="0" cy="2914624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6"/>
          <p:cNvSpPr txBox="1">
            <a:spLocks/>
          </p:cNvSpPr>
          <p:nvPr userDrawn="1"/>
        </p:nvSpPr>
        <p:spPr bwMode="gray">
          <a:xfrm>
            <a:off x="2999255" y="3874579"/>
            <a:ext cx="3045730" cy="7902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2" dirty="0">
                <a:solidFill>
                  <a:srgbClr val="786E64"/>
                </a:solidFill>
              </a:rPr>
              <a:t>Nous intervenons en cofinancement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aux côtés des banques pour les investissements 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des entreprises de toutes tailles :</a:t>
            </a:r>
          </a:p>
          <a:p>
            <a:pPr marL="79366" indent="-79366">
              <a:spcBef>
                <a:spcPts val="661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Prêt à moyen et long terme 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Crédit-bail mobilier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Crédit-bail immobilier</a:t>
            </a:r>
            <a:endParaRPr lang="fr-FR" sz="882" dirty="0">
              <a:solidFill>
                <a:srgbClr val="786E64"/>
              </a:solidFill>
            </a:endParaRPr>
          </a:p>
          <a:p>
            <a:endParaRPr lang="fr-FR" sz="882" dirty="0">
              <a:solidFill>
                <a:srgbClr val="786E64"/>
              </a:solidFill>
            </a:endParaRPr>
          </a:p>
          <a:p>
            <a:r>
              <a:rPr lang="fr-FR" sz="882" dirty="0">
                <a:solidFill>
                  <a:srgbClr val="786E64"/>
                </a:solidFill>
              </a:rPr>
              <a:t>Nous proposons des Prêts de Développement,</a:t>
            </a:r>
          </a:p>
          <a:p>
            <a:r>
              <a:rPr lang="fr-FR" sz="882" dirty="0">
                <a:solidFill>
                  <a:srgbClr val="786E64"/>
                </a:solidFill>
              </a:rPr>
              <a:t>longs et patients, sans prise de garantie, pour financer</a:t>
            </a:r>
          </a:p>
          <a:p>
            <a:r>
              <a:rPr lang="fr-FR" sz="882" dirty="0">
                <a:solidFill>
                  <a:srgbClr val="786E64"/>
                </a:solidFill>
              </a:rPr>
              <a:t>l’immatériel et les besoins en fonds de roulement :</a:t>
            </a:r>
          </a:p>
          <a:p>
            <a:pPr marL="79366" indent="-79366">
              <a:spcBef>
                <a:spcPts val="661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Prêt Croissance, Prêt d’Avenir 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Prêt Vert, Prêt Numérique… à taux bonifié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Prêts Participatifs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  <a:tabLst>
                <a:tab pos="1284428" algn="l"/>
              </a:tabLst>
            </a:pPr>
            <a:endParaRPr lang="fr-FR" sz="772" dirty="0">
              <a:solidFill>
                <a:srgbClr val="786E64"/>
              </a:solidFill>
              <a:latin typeface="Arial"/>
            </a:endParaRPr>
          </a:p>
          <a:p>
            <a:r>
              <a:rPr lang="fr-FR" sz="882" dirty="0">
                <a:solidFill>
                  <a:srgbClr val="786E64"/>
                </a:solidFill>
              </a:rPr>
              <a:t>Nous renforçons la trésorerie des entreprises  :</a:t>
            </a:r>
          </a:p>
          <a:p>
            <a:pPr algn="just"/>
            <a:endParaRPr lang="fr-FR" sz="551" dirty="0">
              <a:solidFill>
                <a:srgbClr val="786E64"/>
              </a:solidFill>
            </a:endParaRPr>
          </a:p>
          <a:p>
            <a:pPr marL="79366" indent="-79366"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Mobilisation des créances publiques et privées 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Préfinancement du Crédit d’Impôt </a:t>
            </a:r>
          </a:p>
          <a:p>
            <a:pPr>
              <a:spcBef>
                <a:spcPts val="0"/>
              </a:spcBef>
              <a:buClr>
                <a:srgbClr val="786E64"/>
              </a:buClr>
              <a:buFont typeface="Symbol" pitchFamily="18" charset="2"/>
              <a:buNone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   Compétitivité Emploi (CICE) et </a:t>
            </a:r>
          </a:p>
          <a:p>
            <a:pPr>
              <a:spcBef>
                <a:spcPts val="0"/>
              </a:spcBef>
              <a:buClr>
                <a:srgbClr val="786E64"/>
              </a:buClr>
              <a:buFont typeface="Symbol" pitchFamily="18" charset="2"/>
              <a:buNone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   du Crédit d’Impôt Recherche (CIR)</a:t>
            </a:r>
          </a:p>
        </p:txBody>
      </p:sp>
      <p:sp>
        <p:nvSpPr>
          <p:cNvPr id="38" name="Titre 6"/>
          <p:cNvSpPr txBox="1">
            <a:spLocks/>
          </p:cNvSpPr>
          <p:nvPr userDrawn="1"/>
        </p:nvSpPr>
        <p:spPr bwMode="gray">
          <a:xfrm>
            <a:off x="5607086" y="6685096"/>
            <a:ext cx="2315429" cy="425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2" dirty="0">
                <a:solidFill>
                  <a:srgbClr val="786E64"/>
                </a:solidFill>
              </a:rPr>
              <a:t>Nous apportons aux banques</a:t>
            </a:r>
          </a:p>
          <a:p>
            <a:r>
              <a:rPr lang="fr-FR" sz="882" dirty="0">
                <a:solidFill>
                  <a:srgbClr val="786E64"/>
                </a:solidFill>
              </a:rPr>
              <a:t>notre garantie à hauteur de 40 % à 60 % </a:t>
            </a:r>
          </a:p>
          <a:p>
            <a:r>
              <a:rPr lang="fr-FR" sz="882" dirty="0">
                <a:solidFill>
                  <a:srgbClr val="786E64"/>
                </a:solidFill>
              </a:rPr>
              <a:t>pour les inciter à financer les PME</a:t>
            </a:r>
          </a:p>
          <a:p>
            <a:r>
              <a:rPr lang="fr-FR" sz="882" dirty="0">
                <a:solidFill>
                  <a:srgbClr val="786E64"/>
                </a:solidFill>
              </a:rPr>
              <a:t>dans les phases les plus risquées :</a:t>
            </a:r>
          </a:p>
          <a:p>
            <a:endParaRPr lang="fr-FR" sz="551" dirty="0">
              <a:solidFill>
                <a:srgbClr val="786E64"/>
              </a:solidFill>
            </a:endParaRPr>
          </a:p>
          <a:p>
            <a:pPr marL="79366" indent="-79366"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Création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Reprise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Innovation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International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Développement</a:t>
            </a:r>
          </a:p>
          <a:p>
            <a:pPr marL="79366" indent="-79366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Renforcement de la trésorerie*</a:t>
            </a:r>
          </a:p>
          <a:p>
            <a:pPr>
              <a:spcBef>
                <a:spcPts val="220"/>
              </a:spcBef>
            </a:pPr>
            <a:endParaRPr lang="fr-FR" sz="772" dirty="0">
              <a:solidFill>
                <a:srgbClr val="786E64"/>
              </a:solidFill>
              <a:latin typeface="Arial"/>
            </a:endParaRPr>
          </a:p>
        </p:txBody>
      </p:sp>
      <p:sp>
        <p:nvSpPr>
          <p:cNvPr id="39" name="Titre 6"/>
          <p:cNvSpPr txBox="1">
            <a:spLocks/>
          </p:cNvSpPr>
          <p:nvPr userDrawn="1"/>
        </p:nvSpPr>
        <p:spPr bwMode="gray">
          <a:xfrm>
            <a:off x="5832717" y="2549317"/>
            <a:ext cx="2049300" cy="425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882" dirty="0">
                <a:solidFill>
                  <a:srgbClr val="786E64"/>
                </a:solidFill>
              </a:rPr>
              <a:t>Nous prenons des participations</a:t>
            </a:r>
          </a:p>
          <a:p>
            <a:pPr algn="r"/>
            <a:r>
              <a:rPr lang="fr-FR" sz="882" dirty="0">
                <a:solidFill>
                  <a:srgbClr val="786E64"/>
                </a:solidFill>
              </a:rPr>
              <a:t>minoritaires dans les entreprises</a:t>
            </a:r>
          </a:p>
          <a:p>
            <a:pPr algn="r"/>
            <a:r>
              <a:rPr lang="fr-FR" sz="882" dirty="0">
                <a:solidFill>
                  <a:srgbClr val="786E64"/>
                </a:solidFill>
              </a:rPr>
              <a:t>de croissance, de l’amorçage</a:t>
            </a:r>
          </a:p>
          <a:p>
            <a:pPr algn="r"/>
            <a:r>
              <a:rPr lang="fr-FR" sz="882" dirty="0">
                <a:solidFill>
                  <a:srgbClr val="786E64"/>
                </a:solidFill>
              </a:rPr>
              <a:t>à la transmission, le plus souvent</a:t>
            </a:r>
          </a:p>
          <a:p>
            <a:pPr algn="r"/>
            <a:r>
              <a:rPr lang="fr-FR" sz="882" dirty="0">
                <a:solidFill>
                  <a:srgbClr val="786E64"/>
                </a:solidFill>
              </a:rPr>
              <a:t>aux côtés de fonds privés,</a:t>
            </a:r>
          </a:p>
          <a:p>
            <a:pPr algn="r">
              <a:spcAft>
                <a:spcPts val="661"/>
              </a:spcAft>
            </a:pPr>
            <a:r>
              <a:rPr lang="fr-FR" sz="882" dirty="0">
                <a:solidFill>
                  <a:srgbClr val="786E64"/>
                </a:solidFill>
              </a:rPr>
              <a:t>nationaux ou régionaux </a:t>
            </a:r>
            <a:r>
              <a:rPr lang="fr-FR" sz="882" b="1" dirty="0">
                <a:solidFill>
                  <a:srgbClr val="786E64"/>
                </a:solidFill>
              </a:rPr>
              <a:t>:</a:t>
            </a:r>
            <a:endParaRPr lang="fr-FR" sz="882" dirty="0">
              <a:solidFill>
                <a:srgbClr val="786E64"/>
              </a:solidFill>
            </a:endParaRPr>
          </a:p>
          <a:p>
            <a:pPr marL="79366" indent="-79366" algn="r">
              <a:spcBef>
                <a:spcPts val="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Prise de participation dans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l’entreprise, quelle que soit sa taille 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Fonds sectoriels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Obligations convertibles</a:t>
            </a:r>
            <a:endParaRPr lang="fr-FR" sz="220" dirty="0">
              <a:solidFill>
                <a:srgbClr val="786E64"/>
              </a:solidFill>
              <a:latin typeface="Arial"/>
            </a:endParaRPr>
          </a:p>
        </p:txBody>
      </p:sp>
      <p:sp>
        <p:nvSpPr>
          <p:cNvPr id="40" name="Titre 6"/>
          <p:cNvSpPr txBox="1">
            <a:spLocks/>
          </p:cNvSpPr>
          <p:nvPr userDrawn="1"/>
        </p:nvSpPr>
        <p:spPr bwMode="gray">
          <a:xfrm>
            <a:off x="7703420" y="3635014"/>
            <a:ext cx="2554482" cy="16164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882" dirty="0">
                <a:solidFill>
                  <a:srgbClr val="786E64"/>
                </a:solidFill>
              </a:rPr>
              <a:t>Nous accompagnons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les projets à l’export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avec UBIFRANCE et Coface,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nos partenaires </a:t>
            </a:r>
            <a:br>
              <a:rPr lang="fr-FR" sz="882" dirty="0">
                <a:solidFill>
                  <a:srgbClr val="786E64"/>
                </a:solidFill>
              </a:rPr>
            </a:br>
            <a:r>
              <a:rPr lang="fr-FR" sz="882" dirty="0">
                <a:solidFill>
                  <a:srgbClr val="786E64"/>
                </a:solidFill>
              </a:rPr>
              <a:t>de </a:t>
            </a:r>
            <a:r>
              <a:rPr lang="fr-FR" sz="882" dirty="0" err="1">
                <a:solidFill>
                  <a:srgbClr val="786E64"/>
                </a:solidFill>
              </a:rPr>
              <a:t>Bpifrance</a:t>
            </a:r>
            <a:r>
              <a:rPr lang="fr-FR" sz="882" dirty="0">
                <a:solidFill>
                  <a:srgbClr val="786E64"/>
                </a:solidFill>
              </a:rPr>
              <a:t> Export :</a:t>
            </a:r>
          </a:p>
          <a:p>
            <a:pPr marL="79366" indent="-79366" algn="r">
              <a:spcBef>
                <a:spcPts val="661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Accompagnement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au développement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ou à l’implantation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(UBIFRANCE)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Assurance Prospection,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caution, préfinancement,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crédit, change, </a:t>
            </a:r>
            <a:br>
              <a:rPr lang="fr-FR" sz="772" dirty="0">
                <a:solidFill>
                  <a:srgbClr val="786E64"/>
                </a:solidFill>
                <a:latin typeface="Arial"/>
              </a:rPr>
            </a:br>
            <a:r>
              <a:rPr lang="fr-FR" sz="772" dirty="0">
                <a:solidFill>
                  <a:srgbClr val="786E64"/>
                </a:solidFill>
                <a:latin typeface="Arial"/>
              </a:rPr>
              <a:t>investissement (Coface)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Prêt Export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Fonds Propres (</a:t>
            </a:r>
            <a:r>
              <a:rPr lang="fr-FR" sz="772" b="1" dirty="0" err="1">
                <a:solidFill>
                  <a:srgbClr val="786E64"/>
                </a:solidFill>
                <a:latin typeface="Arial"/>
              </a:rPr>
              <a:t>Bpifrance</a:t>
            </a:r>
            <a:r>
              <a:rPr lang="fr-FR" sz="772" dirty="0">
                <a:solidFill>
                  <a:srgbClr val="786E64"/>
                </a:solidFill>
                <a:latin typeface="Arial"/>
              </a:rPr>
              <a:t>)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Garantie des financements 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bancaires dédiés </a:t>
            </a:r>
          </a:p>
          <a:p>
            <a:pPr marL="79366" indent="-79366" algn="r">
              <a:spcBef>
                <a:spcPts val="220"/>
              </a:spcBef>
              <a:buClr>
                <a:srgbClr val="786E64"/>
              </a:buClr>
              <a:buFont typeface="Symbol" pitchFamily="18" charset="2"/>
              <a:buChar char="·"/>
            </a:pPr>
            <a:r>
              <a:rPr lang="fr-FR" sz="772" dirty="0">
                <a:solidFill>
                  <a:srgbClr val="786E64"/>
                </a:solidFill>
                <a:latin typeface="Arial"/>
              </a:rPr>
              <a:t>à l’international (</a:t>
            </a:r>
            <a:r>
              <a:rPr lang="fr-FR" sz="772" b="1" dirty="0" err="1">
                <a:solidFill>
                  <a:srgbClr val="786E64"/>
                </a:solidFill>
                <a:latin typeface="Arial"/>
              </a:rPr>
              <a:t>Bpifrance</a:t>
            </a:r>
            <a:r>
              <a:rPr lang="fr-FR" sz="772" dirty="0">
                <a:solidFill>
                  <a:srgbClr val="786E64"/>
                </a:solidFill>
                <a:latin typeface="Arial"/>
              </a:rPr>
              <a:t>)  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5682694" y="7178521"/>
            <a:ext cx="2157008" cy="21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72" dirty="0">
                <a:solidFill>
                  <a:srgbClr val="786E64"/>
                </a:solidFill>
              </a:rPr>
              <a:t>* Jusqu’à 70 % avec les régions</a:t>
            </a:r>
          </a:p>
        </p:txBody>
      </p:sp>
      <p:sp>
        <p:nvSpPr>
          <p:cNvPr id="45" name="Ellipse 44"/>
          <p:cNvSpPr>
            <a:spLocks noChangeAspect="1"/>
          </p:cNvSpPr>
          <p:nvPr userDrawn="1"/>
        </p:nvSpPr>
        <p:spPr>
          <a:xfrm>
            <a:off x="393249" y="5814505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rgbClr val="786E64"/>
                </a:solidFill>
                <a:latin typeface="Impact"/>
              </a:rPr>
              <a:t>INNOVATION</a:t>
            </a:r>
            <a:r>
              <a:rPr lang="fr-FR" sz="1323" b="1" dirty="0">
                <a:solidFill>
                  <a:srgbClr val="786E64"/>
                </a:solidFill>
                <a:latin typeface="Impact"/>
              </a:rPr>
              <a:t> </a:t>
            </a:r>
          </a:p>
        </p:txBody>
      </p:sp>
      <p:sp>
        <p:nvSpPr>
          <p:cNvPr id="46" name="Ellipse 45"/>
          <p:cNvSpPr>
            <a:spLocks noChangeAspect="1"/>
          </p:cNvSpPr>
          <p:nvPr userDrawn="1"/>
        </p:nvSpPr>
        <p:spPr>
          <a:xfrm>
            <a:off x="5345908" y="4256092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rgbClr val="786E64"/>
                </a:solidFill>
                <a:latin typeface="Impact"/>
              </a:rPr>
              <a:t>GARANTIE</a:t>
            </a:r>
          </a:p>
        </p:txBody>
      </p:sp>
      <p:sp>
        <p:nvSpPr>
          <p:cNvPr id="47" name="Ellipse 46"/>
          <p:cNvSpPr>
            <a:spLocks noChangeAspect="1"/>
          </p:cNvSpPr>
          <p:nvPr userDrawn="1"/>
        </p:nvSpPr>
        <p:spPr>
          <a:xfrm>
            <a:off x="7450828" y="3144835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rgbClr val="786E64"/>
                </a:solidFill>
                <a:latin typeface="Impact"/>
              </a:rPr>
              <a:t>FONDS</a:t>
            </a:r>
          </a:p>
          <a:p>
            <a:pPr algn="ctr"/>
            <a:r>
              <a:rPr lang="fr-FR" sz="1323" dirty="0">
                <a:solidFill>
                  <a:srgbClr val="786E64"/>
                </a:solidFill>
                <a:latin typeface="Impact"/>
              </a:rPr>
              <a:t>PROPRES</a:t>
            </a:r>
          </a:p>
        </p:txBody>
      </p:sp>
      <p:sp>
        <p:nvSpPr>
          <p:cNvPr id="48" name="Ellipse 47"/>
          <p:cNvSpPr>
            <a:spLocks noChangeAspect="1"/>
          </p:cNvSpPr>
          <p:nvPr userDrawn="1"/>
        </p:nvSpPr>
        <p:spPr>
          <a:xfrm>
            <a:off x="9303160" y="1477950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rgbClr val="786E64"/>
                </a:solidFill>
                <a:latin typeface="Impact"/>
              </a:rPr>
              <a:t>EXPORT</a:t>
            </a:r>
          </a:p>
        </p:txBody>
      </p:sp>
      <p:sp>
        <p:nvSpPr>
          <p:cNvPr id="49" name="Ellipse 48"/>
          <p:cNvSpPr>
            <a:spLocks noChangeAspect="1"/>
          </p:cNvSpPr>
          <p:nvPr userDrawn="1"/>
        </p:nvSpPr>
        <p:spPr>
          <a:xfrm>
            <a:off x="2924310" y="5076396"/>
            <a:ext cx="1178625" cy="1111133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1323" dirty="0">
                <a:solidFill>
                  <a:srgbClr val="786E64"/>
                </a:solidFill>
                <a:latin typeface="Impact"/>
              </a:rPr>
              <a:t>FINANCEMENT</a:t>
            </a:r>
          </a:p>
        </p:txBody>
      </p:sp>
    </p:spTree>
    <p:extLst>
      <p:ext uri="{BB962C8B-B14F-4D97-AF65-F5344CB8AC3E}">
        <p14:creationId xmlns:p14="http://schemas.microsoft.com/office/powerpoint/2010/main" val="19506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4F831BD2-5B95-4263-B17A-3A046187EB64}" type="datetimeFigureOut">
              <a:rPr lang="fr-FR" smtClean="0"/>
              <a:pPr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34590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785" y="409533"/>
            <a:ext cx="4302122" cy="3760889"/>
          </a:xfrm>
        </p:spPr>
        <p:txBody>
          <a:bodyPr anchor="b" anchorCtr="0"/>
          <a:lstStyle>
            <a:lvl1pPr>
              <a:defRPr sz="22818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6531" y="3828975"/>
            <a:ext cx="4209375" cy="273324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307">
                <a:solidFill>
                  <a:schemeClr val="accent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09CEC899-3F23-483C-9B74-041E814B74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019716" y="3350205"/>
            <a:ext cx="4209610" cy="3684029"/>
          </a:xfrm>
        </p:spPr>
        <p:txBody>
          <a:bodyPr/>
          <a:lstStyle>
            <a:lvl1pPr marL="199489" indent="-199489">
              <a:lnSpc>
                <a:spcPct val="100000"/>
              </a:lnSpc>
              <a:spcAft>
                <a:spcPts val="1764"/>
              </a:spcAft>
              <a:buFont typeface="+mj-lt"/>
              <a:buAutoNum type="alphaLcPeriod"/>
              <a:defRPr sz="1764">
                <a:solidFill>
                  <a:schemeClr val="accent2"/>
                </a:solidFill>
              </a:defRPr>
            </a:lvl1pPr>
            <a:lvl2pPr marL="503972" indent="-503972">
              <a:buFont typeface="+mj-lt"/>
              <a:buNone/>
              <a:defRPr sz="1213">
                <a:solidFill>
                  <a:schemeClr val="accent2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24/05/2016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Titre de la présentation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6809643" y="4335468"/>
            <a:ext cx="372879" cy="103682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6809643" y="4486841"/>
            <a:ext cx="1020073" cy="885452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6809641" y="4395523"/>
            <a:ext cx="0" cy="976770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 userDrawn="1"/>
        </p:nvSpPr>
        <p:spPr>
          <a:xfrm>
            <a:off x="5766892" y="1325952"/>
            <a:ext cx="3452071" cy="31999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8376997" y="804475"/>
            <a:ext cx="1431345" cy="1349382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2205"/>
              </a:lnSpc>
            </a:pPr>
            <a:endParaRPr lang="fr-FR" sz="2315" dirty="0">
              <a:solidFill>
                <a:srgbClr val="FFCD00"/>
              </a:solidFill>
              <a:latin typeface="Impact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925574" y="5372293"/>
            <a:ext cx="1768134" cy="16668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8396600" y="4395523"/>
            <a:ext cx="2001118" cy="1886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 dirty="0" err="1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8777176" y="4690733"/>
            <a:ext cx="1262953" cy="13909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fr-FR" sz="2579" spc="-110" dirty="0">
                <a:solidFill>
                  <a:srgbClr val="FFFFFF"/>
                </a:solidFill>
                <a:latin typeface="Impact"/>
              </a:rPr>
              <a:t>1 200 000</a:t>
            </a:r>
          </a:p>
          <a:p>
            <a:pPr algn="just">
              <a:lnSpc>
                <a:spcPts val="2866"/>
              </a:lnSpc>
            </a:pPr>
            <a:r>
              <a:rPr lang="fr-FR" sz="2712" dirty="0">
                <a:solidFill>
                  <a:srgbClr val="FFFFFF"/>
                </a:solidFill>
                <a:latin typeface="Impact"/>
              </a:rPr>
              <a:t>EMPLOIS</a:t>
            </a:r>
          </a:p>
          <a:p>
            <a:pPr algn="dist">
              <a:lnSpc>
                <a:spcPts val="1543"/>
              </a:lnSpc>
            </a:pPr>
            <a:r>
              <a:rPr lang="fr-FR" sz="1047" spc="-44" dirty="0">
                <a:solidFill>
                  <a:srgbClr val="786E64"/>
                </a:solidFill>
                <a:latin typeface="Impact"/>
              </a:rPr>
              <a:t>dans les entreprises</a:t>
            </a:r>
          </a:p>
          <a:p>
            <a:pPr algn="dist"/>
            <a:r>
              <a:rPr lang="fr-FR" sz="1797" spc="220" dirty="0">
                <a:solidFill>
                  <a:srgbClr val="786E64"/>
                </a:solidFill>
                <a:latin typeface="Impact"/>
              </a:rPr>
              <a:t>financées</a:t>
            </a:r>
          </a:p>
          <a:p>
            <a:pPr algn="just"/>
            <a:endParaRPr lang="fr-FR" sz="1433" spc="408" dirty="0">
              <a:solidFill>
                <a:srgbClr val="786E64"/>
              </a:solidFill>
              <a:latin typeface="Impact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6103678" y="5672324"/>
            <a:ext cx="1768134" cy="113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560" spc="-22" dirty="0">
                <a:solidFill>
                  <a:srgbClr val="FFFFFF"/>
                </a:solidFill>
                <a:latin typeface="Impact"/>
              </a:rPr>
              <a:t>78 400</a:t>
            </a:r>
          </a:p>
          <a:p>
            <a:pPr algn="just"/>
            <a:r>
              <a:rPr lang="fr-FR" sz="1764" spc="22" dirty="0">
                <a:solidFill>
                  <a:srgbClr val="FFFFFF"/>
                </a:solidFill>
                <a:latin typeface="Impact"/>
              </a:rPr>
              <a:t>ENTREPRISES</a:t>
            </a:r>
            <a:endParaRPr lang="fr-FR" sz="1764" spc="22" dirty="0">
              <a:solidFill>
                <a:srgbClr val="786E64"/>
              </a:solidFill>
              <a:latin typeface="Impact"/>
            </a:endParaRPr>
          </a:p>
          <a:p>
            <a:r>
              <a:rPr lang="fr-FR" sz="1433">
                <a:solidFill>
                  <a:srgbClr val="FFCD00"/>
                </a:solidFill>
                <a:latin typeface="Impact"/>
              </a:rPr>
              <a:t>ACCOMPAGNÉES</a:t>
            </a:r>
            <a:r>
              <a:rPr lang="fr-FR" sz="1433" dirty="0">
                <a:solidFill>
                  <a:srgbClr val="FFCD00"/>
                </a:solidFill>
                <a:latin typeface="Impact"/>
              </a:rPr>
              <a:t>**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438516" y="915568"/>
            <a:ext cx="1305051" cy="12767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205"/>
              </a:lnSpc>
              <a:defRPr/>
            </a:pPr>
            <a:r>
              <a:rPr lang="fr-FR" sz="2756" dirty="0">
                <a:solidFill>
                  <a:srgbClr val="FFFFFF"/>
                </a:solidFill>
                <a:latin typeface="Impact"/>
              </a:rPr>
              <a:t>EFFET</a:t>
            </a:r>
            <a:r>
              <a:rPr lang="fr-FR" sz="2646" dirty="0">
                <a:solidFill>
                  <a:srgbClr val="FFFFFF"/>
                </a:solidFill>
                <a:latin typeface="Impact"/>
              </a:rPr>
              <a:t> </a:t>
            </a:r>
            <a:r>
              <a:rPr lang="fr-FR" sz="2315" dirty="0">
                <a:solidFill>
                  <a:srgbClr val="FFCD00"/>
                </a:solidFill>
                <a:latin typeface="Impact"/>
              </a:rPr>
              <a:t>LEVIER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4" name="Titre 15"/>
          <p:cNvSpPr>
            <a:spLocks noGrp="1"/>
          </p:cNvSpPr>
          <p:nvPr>
            <p:ph type="title"/>
          </p:nvPr>
        </p:nvSpPr>
        <p:spPr>
          <a:xfrm>
            <a:off x="862922" y="0"/>
            <a:ext cx="9429000" cy="5218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6188867" y="7151770"/>
            <a:ext cx="1094559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2" dirty="0">
                <a:solidFill>
                  <a:srgbClr val="786E64"/>
                </a:solidFill>
              </a:rPr>
              <a:t>** en 2013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650959" y="1317354"/>
            <a:ext cx="1683937" cy="291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23" dirty="0">
                <a:solidFill>
                  <a:srgbClr val="FFFFFF"/>
                </a:solidFill>
                <a:latin typeface="Impact"/>
              </a:rPr>
              <a:t>18</a:t>
            </a:r>
          </a:p>
          <a:p>
            <a:pPr algn="just">
              <a:lnSpc>
                <a:spcPts val="992"/>
              </a:lnSpc>
            </a:pPr>
            <a:r>
              <a:rPr lang="fr-FR" sz="2425" dirty="0">
                <a:solidFill>
                  <a:srgbClr val="FFFFFF"/>
                </a:solidFill>
                <a:latin typeface="Impact"/>
              </a:rPr>
              <a:t>MILLIARDS</a:t>
            </a:r>
          </a:p>
          <a:p>
            <a:pPr algn="just"/>
            <a:r>
              <a:rPr lang="fr-FR" sz="3086" dirty="0">
                <a:solidFill>
                  <a:srgbClr val="FFFFFF"/>
                </a:solidFill>
                <a:latin typeface="Impact"/>
              </a:rPr>
              <a:t>D’EUROS</a:t>
            </a:r>
          </a:p>
          <a:p>
            <a:pPr algn="just"/>
            <a:r>
              <a:rPr lang="fr-FR" sz="2315" dirty="0">
                <a:solidFill>
                  <a:srgbClr val="786E64"/>
                </a:solidFill>
                <a:latin typeface="Impact"/>
              </a:rPr>
              <a:t>MOBILISÉS</a:t>
            </a:r>
          </a:p>
          <a:p>
            <a:r>
              <a:rPr lang="fr-FR" sz="1102" dirty="0">
                <a:solidFill>
                  <a:srgbClr val="786E64"/>
                </a:solidFill>
                <a:latin typeface="Impact"/>
              </a:rPr>
              <a:t>POUR LES ENTREPRISES**</a:t>
            </a:r>
          </a:p>
        </p:txBody>
      </p:sp>
    </p:spTree>
    <p:extLst>
      <p:ext uri="{BB962C8B-B14F-4D97-AF65-F5344CB8AC3E}">
        <p14:creationId xmlns:p14="http://schemas.microsoft.com/office/powerpoint/2010/main" val="17736237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1447492"/>
            <a:ext cx="9892032" cy="511472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527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543"/>
            </a:lvl2pPr>
            <a:lvl3pPr marL="199468" indent="-19946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543"/>
            </a:lvl3pPr>
            <a:lvl4pPr marL="598403" indent="-19946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543"/>
            </a:lvl4pPr>
            <a:lvl5pPr marL="986840" indent="-19946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543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4"/>
            <a:ext cx="630882" cy="128564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121F5AB3-A377-4667-B84E-E4C429C77C9B}" type="datetime1">
              <a:rPr lang="fr-FR" smtClean="0">
                <a:solidFill>
                  <a:srgbClr val="000000"/>
                </a:solidFill>
              </a:rPr>
              <a:pPr/>
              <a:t>24/05/2016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4" y="7113611"/>
            <a:ext cx="429080" cy="344104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fr-FR">
                <a:solidFill>
                  <a:srgbClr val="000000"/>
                </a:solidFill>
              </a:rPr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359"/>
            <a:ext cx="839010" cy="432697"/>
          </a:xfrm>
        </p:spPr>
        <p:txBody>
          <a:bodyPr anchor="b" anchorCtr="0"/>
          <a:lstStyle>
            <a:lvl1pPr algn="r">
              <a:defRPr sz="286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862922" y="2"/>
            <a:ext cx="9429000" cy="3288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145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4" y="7113611"/>
            <a:ext cx="429080" cy="344104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5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1447491"/>
            <a:ext cx="9892032" cy="511472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527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1000020"/>
            <a:ext cx="9892032" cy="55621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527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891" y="1001696"/>
            <a:ext cx="4946016" cy="55605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527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21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51867" y="7423181"/>
            <a:ext cx="630882" cy="128564"/>
          </a:xfrm>
          <a:prstGeom prst="rect">
            <a:avLst/>
          </a:prstGeom>
        </p:spPr>
        <p:txBody>
          <a:bodyPr/>
          <a:lstStyle/>
          <a:p>
            <a:fld id="{121F5AB3-A377-4667-B84E-E4C429C77C9B}" type="datetime1">
              <a:rPr lang="fr-FR" smtClean="0"/>
              <a:pPr/>
              <a:t>24/05/2016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10262733" y="7113608"/>
            <a:ext cx="429080" cy="34410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0" y="7431111"/>
            <a:ext cx="967670" cy="12856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5345906" y="684221"/>
            <a:ext cx="4946016" cy="5877997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323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839010" cy="552055"/>
          </a:xfrm>
        </p:spPr>
        <p:txBody>
          <a:bodyPr anchor="b" anchorCtr="0"/>
          <a:lstStyle>
            <a:lvl1pPr algn="r">
              <a:defRPr sz="2756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vmlDrawing" Target="../drawings/vmlDrawing2.v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685113815"/>
              </p:ext>
            </p:extLst>
          </p:nvPr>
        </p:nvGraphicFramePr>
        <p:xfrm>
          <a:off x="1857" y="1752"/>
          <a:ext cx="1856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57" y="1752"/>
                        <a:ext cx="1856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862922" y="1"/>
            <a:ext cx="9429000" cy="5271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9891" y="1448442"/>
            <a:ext cx="9892032" cy="5113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LOGO Bpifrance 2015 impact_fond jaune_RVB.pn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27" y="7131044"/>
            <a:ext cx="876577" cy="249133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 flipV="1">
            <a:off x="10170184" y="7113608"/>
            <a:ext cx="0" cy="2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62" r:id="rId4"/>
    <p:sldLayoutId id="2147483666" r:id="rId5"/>
    <p:sldLayoutId id="2147483667" r:id="rId6"/>
    <p:sldLayoutId id="2147483673" r:id="rId7"/>
    <p:sldLayoutId id="2147483650" r:id="rId8"/>
    <p:sldLayoutId id="2147483657" r:id="rId9"/>
    <p:sldLayoutId id="2147483658" r:id="rId10"/>
    <p:sldLayoutId id="2147483670" r:id="rId11"/>
    <p:sldLayoutId id="2147483672" r:id="rId12"/>
    <p:sldLayoutId id="2147483671" r:id="rId13"/>
    <p:sldLayoutId id="2147483668" r:id="rId14"/>
    <p:sldLayoutId id="2147483685" r:id="rId15"/>
    <p:sldLayoutId id="2147483686" r:id="rId16"/>
  </p:sldLayoutIdLst>
  <p:hf hdr="0"/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1543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85000"/>
        </a:lnSpc>
        <a:spcBef>
          <a:spcPts val="0"/>
        </a:spcBef>
        <a:spcAft>
          <a:spcPts val="3307"/>
        </a:spcAft>
        <a:buFont typeface="Arial" pitchFamily="34" charset="0"/>
        <a:buNone/>
        <a:defRPr sz="3527" b="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9891" y="1448442"/>
            <a:ext cx="9892032" cy="5113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 sous-titre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7"/>
            <a:endParaRPr lang="fr-FR" dirty="0"/>
          </a:p>
          <a:p>
            <a:pPr lvl="8"/>
            <a:r>
              <a:rPr lang="fr-FR" dirty="0"/>
              <a:t>Neuvième niveau</a:t>
            </a:r>
          </a:p>
          <a:p>
            <a:pPr lvl="7"/>
            <a:endParaRPr lang="fr-FR" dirty="0"/>
          </a:p>
          <a:p>
            <a:pPr lvl="7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V="1">
            <a:off x="10170184" y="7113608"/>
            <a:ext cx="0" cy="2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09554" y="9502"/>
            <a:ext cx="9907108" cy="714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LOGO Bpifrance 2015 impact_fond jaune_RVB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27" y="7131044"/>
            <a:ext cx="876577" cy="2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8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16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ftr="0" dt="0"/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3527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85000"/>
        </a:lnSpc>
        <a:spcBef>
          <a:spcPts val="0"/>
        </a:spcBef>
        <a:spcAft>
          <a:spcPts val="3307"/>
        </a:spcAft>
        <a:buFont typeface="Arial" pitchFamily="34" charset="0"/>
        <a:buNone/>
        <a:defRPr sz="2646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764" b="1" kern="1200" cap="all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1007943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1433" kern="1200">
          <a:solidFill>
            <a:srgbClr val="5E514D"/>
          </a:solidFill>
          <a:latin typeface="+mn-lt"/>
          <a:ea typeface="+mn-ea"/>
          <a:cs typeface="+mn-cs"/>
        </a:defRPr>
      </a:lvl3pPr>
      <a:lvl4pPr marL="0" indent="-198414" algn="just" defTabSz="1007943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1323" kern="1200">
          <a:solidFill>
            <a:srgbClr val="5E514D"/>
          </a:solidFill>
          <a:latin typeface="+mn-lt"/>
          <a:ea typeface="+mn-ea"/>
          <a:cs typeface="+mn-cs"/>
        </a:defRPr>
      </a:lvl4pPr>
      <a:lvl5pPr marL="198414" indent="0" algn="just" defTabSz="1007943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1323" kern="1200">
          <a:solidFill>
            <a:srgbClr val="5E514D"/>
          </a:solidFill>
          <a:latin typeface="+mn-lt"/>
          <a:ea typeface="+mn-ea"/>
          <a:cs typeface="+mn-cs"/>
        </a:defRPr>
      </a:lvl5pPr>
      <a:lvl6pPr marL="595242" indent="-198414" algn="just" defTabSz="986944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1323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595242" indent="0" algn="just" defTabSz="986944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1323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992070" indent="-199489" algn="just" defTabSz="986944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80000"/>
        <a:buFont typeface="Wingdings" pitchFamily="2" charset="2"/>
        <a:buChar char="l"/>
        <a:defRPr sz="1323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1007943" rtl="0" eaLnBrk="1" latinLnBrk="0" hangingPunct="1">
        <a:spcBef>
          <a:spcPct val="20000"/>
        </a:spcBef>
        <a:buFontTx/>
        <a:buNone/>
        <a:defRPr sz="882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831648047"/>
              </p:ext>
            </p:extLst>
          </p:nvPr>
        </p:nvGraphicFramePr>
        <p:xfrm>
          <a:off x="1857" y="1752"/>
          <a:ext cx="1856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57" y="1752"/>
                        <a:ext cx="1856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862922" y="1"/>
            <a:ext cx="9429000" cy="5271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9891" y="1448442"/>
            <a:ext cx="9892032" cy="5113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LOGO Bpifrance 2015 impact_fond jaune_RVB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27" y="7131044"/>
            <a:ext cx="876577" cy="249133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 flipV="1">
            <a:off x="10170184" y="7113608"/>
            <a:ext cx="0" cy="2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0220634" y="7087006"/>
            <a:ext cx="766462" cy="344104"/>
          </a:xfrm>
          <a:prstGeom prst="rect">
            <a:avLst/>
          </a:prstGeom>
        </p:spPr>
        <p:txBody>
          <a:bodyPr/>
          <a:lstStyle>
            <a:lvl1pPr>
              <a:defRPr sz="1323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6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</p:sldLayoutIdLst>
  <p:hf hdr="0"/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1543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85000"/>
        </a:lnSpc>
        <a:spcBef>
          <a:spcPts val="0"/>
        </a:spcBef>
        <a:spcAft>
          <a:spcPts val="3307"/>
        </a:spcAft>
        <a:buFont typeface="Arial" pitchFamily="34" charset="0"/>
        <a:buNone/>
        <a:defRPr sz="3527" b="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13" kern="1200">
          <a:solidFill>
            <a:schemeClr val="accent2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Learning from practice: case studies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Bpifrance’s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experience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InnovFin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26/05/2016</a:t>
            </a:r>
          </a:p>
        </p:txBody>
      </p:sp>
      <p:pic>
        <p:nvPicPr>
          <p:cNvPr id="5" name="Image 4" descr="AGORADA2016_logo.png"/>
          <p:cNvPicPr/>
          <p:nvPr/>
        </p:nvPicPr>
        <p:blipFill>
          <a:blip r:embed="rId2" cstate="print">
            <a:clrChange>
              <a:clrFrom>
                <a:srgbClr val="F7D510"/>
              </a:clrFrom>
              <a:clrTo>
                <a:srgbClr val="F7D51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955" y="362719"/>
            <a:ext cx="4292407" cy="14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8894434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Bpifrance’s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Innovation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</a:t>
            </a:r>
            <a:endParaRPr lang="fr-FR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060847"/>
            <a:ext cx="9161180" cy="488734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The EIF Innovation Loan: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Launch</a:t>
            </a:r>
            <a:r>
              <a:rPr lang="en-US" sz="1800" dirty="0">
                <a:solidFill>
                  <a:schemeClr val="accent2"/>
                </a:solidFill>
              </a:rPr>
              <a:t>: February 2014 under the Risk Sharing Initiative (RSI)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Beneficiaries</a:t>
            </a:r>
            <a:r>
              <a:rPr lang="en-US" sz="1800" dirty="0">
                <a:solidFill>
                  <a:schemeClr val="accent2"/>
                </a:solidFill>
              </a:rPr>
              <a:t> : SMEs and Small Midcaps up to 500 employees (only SMEs under the RSI before 2015) 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Aim</a:t>
            </a:r>
            <a:r>
              <a:rPr lang="en-US" sz="1800" dirty="0">
                <a:solidFill>
                  <a:schemeClr val="accent2"/>
                </a:solidFill>
              </a:rPr>
              <a:t>: to finance </a:t>
            </a:r>
            <a:r>
              <a:rPr lang="en-US" sz="1800" u="sng" dirty="0">
                <a:solidFill>
                  <a:schemeClr val="accent2"/>
                </a:solidFill>
              </a:rPr>
              <a:t>intangible investments </a:t>
            </a:r>
            <a:r>
              <a:rPr lang="en-US" sz="1800" dirty="0">
                <a:solidFill>
                  <a:schemeClr val="accent2"/>
                </a:solidFill>
              </a:rPr>
              <a:t>and WCR related to the industrial launch and commercialization of innovation.   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Amount</a:t>
            </a:r>
            <a:r>
              <a:rPr lang="en-US" sz="1800" dirty="0">
                <a:solidFill>
                  <a:schemeClr val="accent2"/>
                </a:solidFill>
              </a:rPr>
              <a:t> : up to EUR 5m (EUR 3m under RSI)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Very attractive conditions </a:t>
            </a:r>
            <a:r>
              <a:rPr lang="en-US" sz="1800" dirty="0">
                <a:solidFill>
                  <a:schemeClr val="accent2"/>
                </a:solidFill>
              </a:rPr>
              <a:t>: no collateral required, 2 years grace period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Portfolio</a:t>
            </a:r>
            <a:r>
              <a:rPr lang="en-US" sz="1800" dirty="0">
                <a:solidFill>
                  <a:schemeClr val="accent2"/>
                </a:solidFill>
              </a:rPr>
              <a:t> : EUR 320bn with 50% Guarantee of EIF</a:t>
            </a:r>
          </a:p>
          <a:p>
            <a:pPr>
              <a:spcAft>
                <a:spcPts val="400"/>
              </a:spcAft>
            </a:pP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32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272396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Examples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of EIF Innovation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Loans</a:t>
            </a:r>
            <a:endParaRPr lang="fr-FR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204863"/>
            <a:ext cx="5454426" cy="4743325"/>
          </a:xfrm>
        </p:spPr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MUQUANS </a:t>
            </a:r>
            <a:r>
              <a:rPr lang="en-US" sz="1800" dirty="0">
                <a:solidFill>
                  <a:schemeClr val="accent2"/>
                </a:solidFill>
              </a:rPr>
              <a:t>proposes a new generation of ultra-high performance measurement instruments based on a unique and patented technology, which relies on the utilization of laser cooling, trapping and manipulation of neutral atoms.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 err="1">
                <a:solidFill>
                  <a:schemeClr val="accent2"/>
                </a:solidFill>
              </a:rPr>
              <a:t>Localisation</a:t>
            </a:r>
            <a:r>
              <a:rPr lang="en-US" sz="1800" b="1" dirty="0">
                <a:solidFill>
                  <a:schemeClr val="accent2"/>
                </a:solidFill>
              </a:rPr>
              <a:t> : </a:t>
            </a:r>
            <a:r>
              <a:rPr lang="en-US" sz="1800" dirty="0" err="1">
                <a:solidFill>
                  <a:schemeClr val="accent2"/>
                </a:solidFill>
              </a:rPr>
              <a:t>Talence</a:t>
            </a:r>
            <a:r>
              <a:rPr lang="en-US" sz="1800" dirty="0">
                <a:solidFill>
                  <a:schemeClr val="accent2"/>
                </a:solidFill>
              </a:rPr>
              <a:t> (Aquitaine)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Creation : </a:t>
            </a:r>
            <a:r>
              <a:rPr lang="en-US" sz="1800" dirty="0">
                <a:solidFill>
                  <a:schemeClr val="accent2"/>
                </a:solidFill>
              </a:rPr>
              <a:t>2011 by 3 PhDs in quantum physics (a spin-off from </a:t>
            </a:r>
            <a:r>
              <a:rPr lang="en-US" sz="1800" dirty="0" err="1">
                <a:solidFill>
                  <a:schemeClr val="accent2"/>
                </a:solidFill>
              </a:rPr>
              <a:t>Institut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d’Optique</a:t>
            </a:r>
            <a:r>
              <a:rPr lang="en-US" sz="1800" dirty="0">
                <a:solidFill>
                  <a:schemeClr val="accent2"/>
                </a:solidFill>
              </a:rPr>
              <a:t> de Paris)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Staff</a:t>
            </a:r>
            <a:r>
              <a:rPr lang="en-US" sz="1800" dirty="0">
                <a:solidFill>
                  <a:schemeClr val="accent2"/>
                </a:solidFill>
              </a:rPr>
              <a:t> : 15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First round  with 3 VC in 2014 </a:t>
            </a:r>
            <a:r>
              <a:rPr lang="en-US" sz="1800" dirty="0">
                <a:solidFill>
                  <a:schemeClr val="accent2"/>
                </a:solidFill>
              </a:rPr>
              <a:t>: EUR 1,7m raised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Needed financing </a:t>
            </a:r>
            <a:r>
              <a:rPr lang="en-US" sz="1800" dirty="0">
                <a:solidFill>
                  <a:schemeClr val="accent2"/>
                </a:solidFill>
              </a:rPr>
              <a:t>to accelerate commercialization, consolidate technology and boost export</a:t>
            </a:r>
          </a:p>
          <a:p>
            <a:endParaRPr lang="en-GB" sz="1800" dirty="0">
              <a:solidFill>
                <a:schemeClr val="accent2"/>
              </a:solidFill>
            </a:endParaRPr>
          </a:p>
        </p:txBody>
      </p:sp>
      <p:pic>
        <p:nvPicPr>
          <p:cNvPr id="30724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34" y="2187218"/>
            <a:ext cx="3781592" cy="1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Muquans Absolute Quantum Gravime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75" y="4440077"/>
            <a:ext cx="3404842" cy="25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151286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Examples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of EIF Innovation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Loans</a:t>
            </a:r>
            <a:endParaRPr lang="fr-FR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204864"/>
            <a:ext cx="4608512" cy="4392042"/>
          </a:xfrm>
        </p:spPr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DEVISUBOX</a:t>
            </a:r>
            <a:r>
              <a:rPr lang="en-US" sz="1800" dirty="0">
                <a:solidFill>
                  <a:schemeClr val="accent2"/>
                </a:solidFill>
              </a:rPr>
              <a:t> has developed innovative wireless photo webcams  specialized to construction site monitoring. Commercialization started in 2013.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GB" sz="1800" b="1" dirty="0">
                <a:solidFill>
                  <a:schemeClr val="accent2"/>
                </a:solidFill>
              </a:rPr>
              <a:t>Needed finance for</a:t>
            </a:r>
            <a:r>
              <a:rPr lang="en-GB" sz="1800" dirty="0">
                <a:solidFill>
                  <a:schemeClr val="accent2"/>
                </a:solidFill>
              </a:rPr>
              <a:t> : starting to </a:t>
            </a:r>
            <a:r>
              <a:rPr lang="fr-FR" sz="1800" dirty="0">
                <a:solidFill>
                  <a:schemeClr val="accent2"/>
                </a:solidFill>
              </a:rPr>
              <a:t>export – </a:t>
            </a:r>
            <a:r>
              <a:rPr lang="fr-FR" sz="1800" dirty="0" err="1">
                <a:solidFill>
                  <a:schemeClr val="accent2"/>
                </a:solidFill>
              </a:rPr>
              <a:t>targeted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markets</a:t>
            </a:r>
            <a:r>
              <a:rPr lang="fr-FR" sz="1800" dirty="0">
                <a:solidFill>
                  <a:schemeClr val="accent2"/>
                </a:solidFill>
              </a:rPr>
              <a:t> : US, Germany, </a:t>
            </a:r>
            <a:r>
              <a:rPr lang="fr-FR" sz="1800" dirty="0" err="1">
                <a:solidFill>
                  <a:schemeClr val="accent2"/>
                </a:solidFill>
              </a:rPr>
              <a:t>Emirates</a:t>
            </a:r>
            <a:endParaRPr lang="en-US" sz="18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 err="1">
                <a:solidFill>
                  <a:schemeClr val="accent2"/>
                </a:solidFill>
              </a:rPr>
              <a:t>Localisation</a:t>
            </a:r>
            <a:r>
              <a:rPr lang="en-US" sz="1800" b="1" dirty="0">
                <a:solidFill>
                  <a:schemeClr val="accent2"/>
                </a:solidFill>
              </a:rPr>
              <a:t> : </a:t>
            </a:r>
            <a:r>
              <a:rPr lang="en-US" sz="1800" dirty="0">
                <a:solidFill>
                  <a:schemeClr val="accent2"/>
                </a:solidFill>
              </a:rPr>
              <a:t>Marseille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Turnover</a:t>
            </a:r>
            <a:r>
              <a:rPr lang="en-US" sz="1800" dirty="0">
                <a:solidFill>
                  <a:schemeClr val="accent2"/>
                </a:solidFill>
              </a:rPr>
              <a:t> : ~2M€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Staff</a:t>
            </a:r>
            <a:r>
              <a:rPr lang="en-US" sz="1800" dirty="0">
                <a:solidFill>
                  <a:schemeClr val="accent2"/>
                </a:solidFill>
              </a:rPr>
              <a:t> : 24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33392" y="3429000"/>
            <a:ext cx="3312368" cy="2554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/>
              <a:t>Eligibility</a:t>
            </a:r>
            <a:r>
              <a:rPr lang="fr-FR" sz="1600" b="1" u="sng" dirty="0"/>
              <a:t> </a:t>
            </a:r>
            <a:r>
              <a:rPr lang="fr-FR" sz="1600" b="1" u="sng" dirty="0" err="1"/>
              <a:t>criteria</a:t>
            </a:r>
            <a:r>
              <a:rPr lang="fr-FR" sz="1600" dirty="0"/>
              <a:t>: </a:t>
            </a:r>
          </a:p>
          <a:p>
            <a:endParaRPr lang="fr-FR" sz="1600" dirty="0"/>
          </a:p>
          <a:p>
            <a:r>
              <a:rPr lang="en-US" sz="1600" dirty="0"/>
              <a:t>Has been awarded grants, loans or guarantees from an European or national R&amp;I support scheme </a:t>
            </a:r>
          </a:p>
          <a:p>
            <a:endParaRPr lang="fr-FR" sz="1600" dirty="0"/>
          </a:p>
          <a:p>
            <a:r>
              <a:rPr lang="fr-FR" sz="1600" b="1" u="sng" dirty="0" err="1"/>
              <a:t>Loan</a:t>
            </a:r>
            <a:r>
              <a:rPr lang="fr-FR" sz="1600" b="1" u="sng" dirty="0"/>
              <a:t> </a:t>
            </a:r>
            <a:r>
              <a:rPr lang="fr-FR" sz="1600" b="1" u="sng" dirty="0" err="1"/>
              <a:t>Amount</a:t>
            </a:r>
            <a:r>
              <a:rPr lang="fr-FR" sz="1600" dirty="0"/>
              <a:t>:  </a:t>
            </a:r>
          </a:p>
          <a:p>
            <a:endParaRPr lang="fr-FR" sz="1600" dirty="0"/>
          </a:p>
          <a:p>
            <a:r>
              <a:rPr lang="fr-FR" sz="1600" dirty="0"/>
              <a:t>EUR 1 500 000 </a:t>
            </a:r>
          </a:p>
        </p:txBody>
      </p:sp>
      <p:pic>
        <p:nvPicPr>
          <p:cNvPr id="20" name="Picture 2" descr="Devisubox – Suivi photo depuis un point fixe – Time Lap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73" y="2145184"/>
            <a:ext cx="327308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9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224247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Examples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of EIF Innovation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Loans</a:t>
            </a:r>
            <a:endParaRPr lang="fr-FR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204864"/>
            <a:ext cx="4608512" cy="4392042"/>
          </a:xfrm>
        </p:spPr>
        <p:txBody>
          <a:bodyPr/>
          <a:lstStyle/>
          <a:p>
            <a:r>
              <a:rPr lang="en-US" sz="1800" b="1" dirty="0" err="1">
                <a:solidFill>
                  <a:schemeClr val="accent2"/>
                </a:solidFill>
              </a:rPr>
              <a:t>Provepharm</a:t>
            </a:r>
            <a:r>
              <a:rPr lang="en-US" sz="1800" dirty="0">
                <a:solidFill>
                  <a:schemeClr val="accent2"/>
                </a:solidFill>
              </a:rPr>
              <a:t> is a French pharmaceutical company dedicating in the development and valorization of Drug Products world wide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GB" sz="1800" b="1" dirty="0">
                <a:solidFill>
                  <a:schemeClr val="accent2"/>
                </a:solidFill>
              </a:rPr>
              <a:t>Needed finance for</a:t>
            </a:r>
            <a:r>
              <a:rPr lang="en-GB" sz="1800" dirty="0">
                <a:solidFill>
                  <a:schemeClr val="accent2"/>
                </a:solidFill>
              </a:rPr>
              <a:t> : clinical studies required by the FDA to get a </a:t>
            </a:r>
            <a:r>
              <a:rPr lang="en-US" sz="1800" dirty="0">
                <a:solidFill>
                  <a:schemeClr val="accent2"/>
                </a:solidFill>
              </a:rPr>
              <a:t>marketing authorization on the US market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 err="1">
                <a:solidFill>
                  <a:schemeClr val="accent2"/>
                </a:solidFill>
              </a:rPr>
              <a:t>Localisation</a:t>
            </a:r>
            <a:r>
              <a:rPr lang="en-US" sz="1800" b="1" dirty="0">
                <a:solidFill>
                  <a:schemeClr val="accent2"/>
                </a:solidFill>
              </a:rPr>
              <a:t> : </a:t>
            </a:r>
            <a:r>
              <a:rPr lang="en-US" sz="1800" dirty="0">
                <a:solidFill>
                  <a:schemeClr val="accent2"/>
                </a:solidFill>
              </a:rPr>
              <a:t>Marseille 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Turnover</a:t>
            </a:r>
            <a:r>
              <a:rPr lang="en-US" sz="1800" dirty="0">
                <a:solidFill>
                  <a:schemeClr val="accent2"/>
                </a:solidFill>
              </a:rPr>
              <a:t> : ~5M€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Staff</a:t>
            </a:r>
            <a:r>
              <a:rPr lang="en-US" sz="1800" dirty="0">
                <a:solidFill>
                  <a:schemeClr val="accent2"/>
                </a:solidFill>
              </a:rPr>
              <a:t> : 12</a:t>
            </a:r>
            <a:endParaRPr lang="en-GB" sz="1800" dirty="0">
              <a:solidFill>
                <a:schemeClr val="accent2"/>
              </a:solidFill>
            </a:endParaRPr>
          </a:p>
        </p:txBody>
      </p:sp>
      <p:pic>
        <p:nvPicPr>
          <p:cNvPr id="15" name="Picture 4" descr="http://www.provepharm.com/IMG/siteon0.png?14404083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8255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433392" y="3429000"/>
            <a:ext cx="3312368" cy="2308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/>
              <a:t>Eligibility</a:t>
            </a:r>
            <a:r>
              <a:rPr lang="fr-FR" sz="1600" b="1" u="sng" dirty="0"/>
              <a:t> </a:t>
            </a:r>
            <a:r>
              <a:rPr lang="fr-FR" sz="1600" b="1" u="sng" dirty="0" err="1"/>
              <a:t>criteria</a:t>
            </a:r>
            <a:r>
              <a:rPr lang="fr-FR" sz="1600" dirty="0"/>
              <a:t>: </a:t>
            </a:r>
          </a:p>
          <a:p>
            <a:endParaRPr lang="fr-FR" sz="1600" dirty="0"/>
          </a:p>
          <a:p>
            <a:r>
              <a:rPr lang="en-US" sz="1600" dirty="0"/>
              <a:t>R&amp;I costs represent at least 10% of its total operating costs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fr-FR" sz="1600" b="1" u="sng" dirty="0" err="1"/>
              <a:t>Loan</a:t>
            </a:r>
            <a:r>
              <a:rPr lang="fr-FR" sz="1600" b="1" u="sng" dirty="0"/>
              <a:t> </a:t>
            </a:r>
            <a:r>
              <a:rPr lang="fr-FR" sz="1600" b="1" u="sng" dirty="0" err="1"/>
              <a:t>Amount</a:t>
            </a:r>
            <a:r>
              <a:rPr lang="fr-FR" sz="1600" dirty="0"/>
              <a:t>:  </a:t>
            </a:r>
          </a:p>
          <a:p>
            <a:endParaRPr lang="fr-FR" sz="1600" dirty="0"/>
          </a:p>
          <a:p>
            <a:r>
              <a:rPr lang="fr-FR" sz="1600" dirty="0"/>
              <a:t>EUR 2 000 000 </a:t>
            </a:r>
          </a:p>
        </p:txBody>
      </p:sp>
    </p:spTree>
    <p:extLst>
      <p:ext uri="{BB962C8B-B14F-4D97-AF65-F5344CB8AC3E}">
        <p14:creationId xmlns:p14="http://schemas.microsoft.com/office/powerpoint/2010/main" val="220201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008547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Examples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of EIF Innovation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Loans</a:t>
            </a:r>
            <a:endParaRPr lang="fr-FR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204864"/>
            <a:ext cx="4608512" cy="4392042"/>
          </a:xfrm>
        </p:spPr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NETATMO</a:t>
            </a:r>
            <a:r>
              <a:rPr lang="en-US" sz="1800" dirty="0">
                <a:solidFill>
                  <a:schemeClr val="accent2"/>
                </a:solidFill>
              </a:rPr>
              <a:t> is specialized in connected objects and intelligent systems (Home camera with face recognition, weather station for smartphone etc.)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GB" sz="1800" b="1" dirty="0">
                <a:solidFill>
                  <a:schemeClr val="accent2"/>
                </a:solidFill>
              </a:rPr>
              <a:t>Needed finance for</a:t>
            </a:r>
            <a:r>
              <a:rPr lang="en-GB" sz="1800" dirty="0">
                <a:solidFill>
                  <a:schemeClr val="accent2"/>
                </a:solidFill>
              </a:rPr>
              <a:t> : </a:t>
            </a:r>
            <a:r>
              <a:rPr lang="en-US" sz="1800" dirty="0">
                <a:solidFill>
                  <a:schemeClr val="accent2"/>
                </a:solidFill>
              </a:rPr>
              <a:t>developing new commercialization channels and 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investing</a:t>
            </a:r>
            <a:r>
              <a:rPr lang="fr-FR" sz="1800" dirty="0">
                <a:solidFill>
                  <a:schemeClr val="accent2"/>
                </a:solidFill>
              </a:rPr>
              <a:t> in R&amp;D i</a:t>
            </a:r>
            <a:r>
              <a:rPr lang="en-US" sz="1800" dirty="0">
                <a:solidFill>
                  <a:schemeClr val="accent2"/>
                </a:solidFill>
              </a:rPr>
              <a:t>n order to keep a competitive edge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 err="1">
                <a:solidFill>
                  <a:schemeClr val="accent2"/>
                </a:solidFill>
              </a:rPr>
              <a:t>Localisation</a:t>
            </a:r>
            <a:r>
              <a:rPr lang="en-US" sz="1800" b="1" dirty="0">
                <a:solidFill>
                  <a:schemeClr val="accent2"/>
                </a:solidFill>
              </a:rPr>
              <a:t> : </a:t>
            </a:r>
            <a:r>
              <a:rPr lang="en-US" sz="1800" dirty="0">
                <a:solidFill>
                  <a:schemeClr val="accent2"/>
                </a:solidFill>
              </a:rPr>
              <a:t>Boulogne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Turnover</a:t>
            </a:r>
            <a:r>
              <a:rPr lang="en-US" sz="1800" dirty="0">
                <a:solidFill>
                  <a:schemeClr val="accent2"/>
                </a:solidFill>
              </a:rPr>
              <a:t> : ~12M€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Staff</a:t>
            </a:r>
            <a:r>
              <a:rPr lang="en-US" sz="1800" dirty="0">
                <a:solidFill>
                  <a:schemeClr val="accent2"/>
                </a:solidFill>
              </a:rPr>
              <a:t> : 46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33392" y="3429000"/>
            <a:ext cx="3312368" cy="2554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/>
              <a:t>Eligibility</a:t>
            </a:r>
            <a:r>
              <a:rPr lang="fr-FR" sz="1600" b="1" u="sng" dirty="0"/>
              <a:t> </a:t>
            </a:r>
            <a:r>
              <a:rPr lang="fr-FR" sz="1600" b="1" u="sng" dirty="0" err="1"/>
              <a:t>criteria</a:t>
            </a:r>
            <a:r>
              <a:rPr lang="fr-FR" sz="1600" dirty="0"/>
              <a:t>: </a:t>
            </a:r>
          </a:p>
          <a:p>
            <a:endParaRPr lang="fr-FR" sz="1600" dirty="0"/>
          </a:p>
          <a:p>
            <a:r>
              <a:rPr lang="en-US" sz="1600" dirty="0"/>
              <a:t>Has been awarded grants, loans or guarantees from an European or national R&amp;I support scheme </a:t>
            </a:r>
          </a:p>
          <a:p>
            <a:endParaRPr lang="fr-FR" sz="1600" dirty="0"/>
          </a:p>
          <a:p>
            <a:r>
              <a:rPr lang="fr-FR" sz="1600" b="1" u="sng" dirty="0" err="1"/>
              <a:t>Loan</a:t>
            </a:r>
            <a:r>
              <a:rPr lang="fr-FR" sz="1600" b="1" u="sng" dirty="0"/>
              <a:t> </a:t>
            </a:r>
            <a:r>
              <a:rPr lang="fr-FR" sz="1600" b="1" u="sng" dirty="0" err="1"/>
              <a:t>Amount</a:t>
            </a:r>
            <a:r>
              <a:rPr lang="fr-FR" sz="1600" dirty="0"/>
              <a:t>:  </a:t>
            </a:r>
          </a:p>
          <a:p>
            <a:endParaRPr lang="fr-FR" sz="1600" dirty="0"/>
          </a:p>
          <a:p>
            <a:r>
              <a:rPr lang="fr-FR" sz="1600" dirty="0"/>
              <a:t>EUR 2 000 000 </a:t>
            </a:r>
          </a:p>
        </p:txBody>
      </p:sp>
      <p:pic>
        <p:nvPicPr>
          <p:cNvPr id="24" name="Picture 2" descr="https://www.netatmo.com/img/common/logo_noi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2" y="2492896"/>
            <a:ext cx="2209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www.netatmo.com/img/header/produit_camer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32" y="1741635"/>
            <a:ext cx="1424886" cy="16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2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1205864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Bpifrance’s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EIF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seed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investment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060847"/>
            <a:ext cx="9161180" cy="4887341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The EIF seed investment loan 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Launch</a:t>
            </a:r>
            <a:r>
              <a:rPr lang="en-US" sz="1800" dirty="0">
                <a:solidFill>
                  <a:schemeClr val="accent2"/>
                </a:solidFill>
              </a:rPr>
              <a:t>: 2015 under InnovFin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Beneficiaries</a:t>
            </a:r>
            <a:r>
              <a:rPr lang="en-US" sz="1800" dirty="0">
                <a:solidFill>
                  <a:schemeClr val="accent2"/>
                </a:solidFill>
              </a:rPr>
              <a:t> : innovative start-ups of less than 5 years which access to new equity funds from investors (BA, VC funds etc.)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Eligible costs: </a:t>
            </a:r>
            <a:r>
              <a:rPr lang="en-US" sz="1800" dirty="0">
                <a:solidFill>
                  <a:schemeClr val="accent2"/>
                </a:solidFill>
              </a:rPr>
              <a:t>tangible and intangible investments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Aim</a:t>
            </a:r>
            <a:r>
              <a:rPr lang="en-US" sz="1800" dirty="0">
                <a:solidFill>
                  <a:schemeClr val="accent2"/>
                </a:solidFill>
              </a:rPr>
              <a:t>: to help innovative start-ups in the negotiation of their valorization with identified investors (Loan concomitant to the fund raising)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Amount</a:t>
            </a:r>
            <a:r>
              <a:rPr lang="en-US" sz="1800" dirty="0">
                <a:solidFill>
                  <a:schemeClr val="accent2"/>
                </a:solidFill>
              </a:rPr>
              <a:t>: up to EUR 500k€ (1€ of debt for 2€ in equity received) </a:t>
            </a: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800" b="1" dirty="0">
                <a:solidFill>
                  <a:schemeClr val="accent2"/>
                </a:solidFill>
              </a:rPr>
              <a:t>Attractive conditions </a:t>
            </a:r>
            <a:r>
              <a:rPr lang="fr-FR" sz="1800" dirty="0">
                <a:solidFill>
                  <a:schemeClr val="accent2"/>
                </a:solidFill>
              </a:rPr>
              <a:t>: 8 </a:t>
            </a:r>
            <a:r>
              <a:rPr lang="fr-FR" sz="1800" dirty="0" err="1">
                <a:solidFill>
                  <a:schemeClr val="accent2"/>
                </a:solidFill>
              </a:rPr>
              <a:t>years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with</a:t>
            </a:r>
            <a:r>
              <a:rPr lang="fr-FR" sz="1800" dirty="0">
                <a:solidFill>
                  <a:schemeClr val="accent2"/>
                </a:solidFill>
              </a:rPr>
              <a:t> a 3 </a:t>
            </a:r>
            <a:r>
              <a:rPr lang="fr-FR" sz="1800" dirty="0" err="1">
                <a:solidFill>
                  <a:schemeClr val="accent2"/>
                </a:solidFill>
              </a:rPr>
              <a:t>years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grace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perdiod</a:t>
            </a:r>
            <a:endParaRPr lang="fr-FR" sz="1800" dirty="0">
              <a:solidFill>
                <a:schemeClr val="accent2"/>
              </a:solidFill>
            </a:endParaRPr>
          </a:p>
          <a:p>
            <a:pPr marL="807123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800" b="1" dirty="0">
                <a:solidFill>
                  <a:schemeClr val="accent2"/>
                </a:solidFill>
              </a:rPr>
              <a:t>Portfolio</a:t>
            </a:r>
            <a:r>
              <a:rPr lang="fr-FR" sz="1800" dirty="0">
                <a:solidFill>
                  <a:schemeClr val="accent2"/>
                </a:solidFill>
              </a:rPr>
              <a:t>: EUR 100m </a:t>
            </a:r>
            <a:r>
              <a:rPr lang="fr-FR" sz="1800" dirty="0" err="1">
                <a:solidFill>
                  <a:schemeClr val="accent2"/>
                </a:solidFill>
              </a:rPr>
              <a:t>with</a:t>
            </a:r>
            <a:r>
              <a:rPr lang="fr-FR" sz="1800" dirty="0">
                <a:solidFill>
                  <a:schemeClr val="accent2"/>
                </a:solidFill>
              </a:rPr>
              <a:t> a 40% EIF </a:t>
            </a:r>
            <a:r>
              <a:rPr lang="fr-FR" sz="1800" dirty="0" err="1">
                <a:solidFill>
                  <a:schemeClr val="accent2"/>
                </a:solidFill>
              </a:rPr>
              <a:t>Guarantee</a:t>
            </a:r>
            <a:endParaRPr lang="fr-FR" sz="1800" dirty="0">
              <a:solidFill>
                <a:schemeClr val="accent2"/>
              </a:solidFill>
            </a:endParaRPr>
          </a:p>
          <a:p>
            <a:pPr marL="807123" lvl="1" indent="-285750">
              <a:spcAft>
                <a:spcPts val="400"/>
              </a:spcAft>
              <a:buFont typeface="Arial" pitchFamily="34" charset="0"/>
              <a:buChar char="•"/>
            </a:pP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18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8846641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Examples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of EIF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Seed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Investment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3378" y="2051645"/>
            <a:ext cx="5454426" cy="4743325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</a:rPr>
              <a:t>VOGO </a:t>
            </a:r>
            <a:r>
              <a:rPr lang="en-US" sz="1800" dirty="0">
                <a:solidFill>
                  <a:schemeClr val="accent2"/>
                </a:solidFill>
              </a:rPr>
              <a:t>develops and commercializes a very innovative video solution on mobile devices for sport event spectators (live access to different video cameras, slow motion, rewind etc.)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Partnership</a:t>
            </a:r>
            <a:r>
              <a:rPr lang="en-US" sz="1800" dirty="0">
                <a:solidFill>
                  <a:schemeClr val="accent2"/>
                </a:solidFill>
              </a:rPr>
              <a:t> with </a:t>
            </a:r>
            <a:r>
              <a:rPr lang="en-US" sz="1800" dirty="0" err="1">
                <a:solidFill>
                  <a:schemeClr val="accent2"/>
                </a:solidFill>
              </a:rPr>
              <a:t>BeIN</a:t>
            </a:r>
            <a:r>
              <a:rPr lang="en-US" sz="1800" dirty="0">
                <a:solidFill>
                  <a:schemeClr val="accent2"/>
                </a:solidFill>
              </a:rPr>
              <a:t> Sport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Raised EUR 4m in 2014 </a:t>
            </a:r>
            <a:r>
              <a:rPr lang="en-US" sz="1800" dirty="0">
                <a:solidFill>
                  <a:schemeClr val="accent2"/>
                </a:solidFill>
              </a:rPr>
              <a:t>(from founders, VC, Languedoc Region)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Needed financing </a:t>
            </a:r>
            <a:r>
              <a:rPr lang="en-US" sz="1800" dirty="0">
                <a:solidFill>
                  <a:schemeClr val="accent2"/>
                </a:solidFill>
              </a:rPr>
              <a:t>to accelerate international expansion : office in Montreal in 2015, then Japan. 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 err="1">
                <a:solidFill>
                  <a:schemeClr val="accent2"/>
                </a:solidFill>
              </a:rPr>
              <a:t>Localisation</a:t>
            </a:r>
            <a:r>
              <a:rPr lang="en-US" sz="1800" b="1" dirty="0">
                <a:solidFill>
                  <a:schemeClr val="accent2"/>
                </a:solidFill>
              </a:rPr>
              <a:t> : </a:t>
            </a:r>
            <a:r>
              <a:rPr lang="en-US" sz="1800" dirty="0">
                <a:solidFill>
                  <a:schemeClr val="accent2"/>
                </a:solidFill>
              </a:rPr>
              <a:t>Montpellier (Languedoc)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Creation : </a:t>
            </a:r>
            <a:r>
              <a:rPr lang="en-US" sz="1800" dirty="0">
                <a:solidFill>
                  <a:schemeClr val="accent2"/>
                </a:solidFill>
              </a:rPr>
              <a:t>2013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Staff</a:t>
            </a:r>
            <a:r>
              <a:rPr lang="en-US" sz="1800" dirty="0">
                <a:solidFill>
                  <a:schemeClr val="accent2"/>
                </a:solidFill>
              </a:rPr>
              <a:t> : 6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endParaRPr lang="en-GB" sz="1800" dirty="0">
              <a:solidFill>
                <a:schemeClr val="accent2"/>
              </a:solidFill>
            </a:endParaRPr>
          </a:p>
        </p:txBody>
      </p:sp>
      <p:pic>
        <p:nvPicPr>
          <p:cNvPr id="31750" name="Picture 6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46" y="2195661"/>
            <a:ext cx="14763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VOGO MET LE DIFFÉRÉ À PORTÉE DE MAIN DES SPECTATEU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9"/>
          <a:stretch/>
        </p:blipFill>
        <p:spPr bwMode="auto">
          <a:xfrm>
            <a:off x="6642050" y="3835455"/>
            <a:ext cx="3466385" cy="327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7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35271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Examples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of EIF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Seed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Investment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Loans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3378" y="2051645"/>
            <a:ext cx="4896544" cy="4743325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</a:rPr>
              <a:t>XAMEN TECHNOLOGIES  </a:t>
            </a:r>
            <a:r>
              <a:rPr lang="en-US" sz="1800" dirty="0">
                <a:solidFill>
                  <a:schemeClr val="accent2"/>
                </a:solidFill>
              </a:rPr>
              <a:t>designs and develops and commercialize unmanned aircrafts (drones) for civil uses (security of industrial plants, aid after natural disaster, environment protection etc.). 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Needed finance to</a:t>
            </a:r>
            <a:r>
              <a:rPr lang="en-US" sz="1800" dirty="0">
                <a:solidFill>
                  <a:schemeClr val="accent2"/>
                </a:solidFill>
              </a:rPr>
              <a:t>: speed up commercialization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Raised EUR 1,3m in 2015</a:t>
            </a:r>
            <a:endParaRPr lang="en-US" sz="18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 err="1">
                <a:solidFill>
                  <a:schemeClr val="accent2"/>
                </a:solidFill>
              </a:rPr>
              <a:t>Localisation</a:t>
            </a:r>
            <a:r>
              <a:rPr lang="en-US" sz="1800" b="1" dirty="0">
                <a:solidFill>
                  <a:schemeClr val="accent2"/>
                </a:solidFill>
              </a:rPr>
              <a:t> : </a:t>
            </a:r>
            <a:r>
              <a:rPr lang="en-US" sz="1800" dirty="0">
                <a:solidFill>
                  <a:schemeClr val="accent2"/>
                </a:solidFill>
              </a:rPr>
              <a:t>Pau (Aquitaine) 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Creation : </a:t>
            </a:r>
            <a:r>
              <a:rPr lang="en-US" sz="1800" dirty="0">
                <a:solidFill>
                  <a:schemeClr val="accent2"/>
                </a:solidFill>
              </a:rPr>
              <a:t>2012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Staff</a:t>
            </a:r>
            <a:r>
              <a:rPr lang="en-US" sz="1800" dirty="0">
                <a:solidFill>
                  <a:schemeClr val="accent2"/>
                </a:solidFill>
              </a:rPr>
              <a:t> : 10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endParaRPr lang="en-GB" sz="1800" dirty="0">
              <a:solidFill>
                <a:schemeClr val="accent2"/>
              </a:solidFill>
            </a:endParaRPr>
          </a:p>
        </p:txBody>
      </p:sp>
      <p:pic>
        <p:nvPicPr>
          <p:cNvPr id="32772" name="Picture 4" descr="http://www.xamen.fr/images/xamen_logo-en_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54" y="1979637"/>
            <a:ext cx="4800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www.xamen.fr/images/Produit/dual_cop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78" y="3631378"/>
            <a:ext cx="4841146" cy="33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1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0869099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Two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very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successful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products</a:t>
            </a:r>
            <a:endParaRPr lang="fr-FR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060848"/>
            <a:ext cx="9630890" cy="457014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</a:rPr>
              <a:t>As at February 2016 (after only 8 months), Bpifrance had provided: </a:t>
            </a:r>
          </a:p>
          <a:p>
            <a:pPr marL="864273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EUR 200m </a:t>
            </a:r>
            <a:r>
              <a:rPr lang="en-US" sz="2000" dirty="0">
                <a:solidFill>
                  <a:schemeClr val="accent2"/>
                </a:solidFill>
              </a:rPr>
              <a:t>(PI FEI product) =  </a:t>
            </a:r>
            <a:r>
              <a:rPr lang="en-US" sz="2000" b="1" dirty="0">
                <a:solidFill>
                  <a:schemeClr val="accent2"/>
                </a:solidFill>
              </a:rPr>
              <a:t>62% of the portfolio</a:t>
            </a:r>
          </a:p>
          <a:p>
            <a:pPr marL="864273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EUR 50m 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dirty="0" err="1">
                <a:solidFill>
                  <a:schemeClr val="accent2"/>
                </a:solidFill>
              </a:rPr>
              <a:t>PAi</a:t>
            </a:r>
            <a:r>
              <a:rPr lang="en-US" sz="2000" dirty="0">
                <a:solidFill>
                  <a:schemeClr val="accent2"/>
                </a:solidFill>
              </a:rPr>
              <a:t> Start-up product) = </a:t>
            </a:r>
            <a:r>
              <a:rPr lang="en-US" sz="2000" b="1" dirty="0">
                <a:solidFill>
                  <a:schemeClr val="accent2"/>
                </a:solidFill>
              </a:rPr>
              <a:t>50% of the portfolio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</a:rPr>
              <a:t>Thanks to InnovFin, Bpifrance has already supported more than 700 innovative companies (Target = 1245 companies).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b="1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</a:rPr>
              <a:t>Bpifrance is currently applying for an increase of its InnovFin portfolio </a:t>
            </a:r>
            <a:r>
              <a:rPr lang="en-US" sz="2000" dirty="0">
                <a:solidFill>
                  <a:schemeClr val="accent2"/>
                </a:solidFill>
              </a:rPr>
              <a:t>to continue financing innovative SMEs &amp; small Mid-caps at favorable conditions.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</a:rPr>
              <a:t>An additional 1790 companies are expected to be included in the InnovFin portfolio following this increase.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20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760" y="-893868"/>
            <a:ext cx="4302122" cy="3760889"/>
          </a:xfrm>
        </p:spPr>
        <p:txBody>
          <a:bodyPr/>
          <a:lstStyle/>
          <a:p>
            <a:r>
              <a:rPr lang="fr-FR" dirty="0"/>
              <a:t>03.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776" y="3105146"/>
            <a:ext cx="9558706" cy="3730648"/>
          </a:xfrm>
        </p:spPr>
        <p:txBody>
          <a:bodyPr/>
          <a:lstStyle/>
          <a:p>
            <a:r>
              <a:rPr lang="en-GB" sz="5400" dirty="0"/>
              <a:t>Proposals to improve InnovFin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730282" y="6948189"/>
            <a:ext cx="1961531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3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01.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Bpifrance in short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02.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err="1"/>
              <a:t>Implemention</a:t>
            </a:r>
            <a:r>
              <a:rPr lang="fr-FR" dirty="0"/>
              <a:t> of InnovFin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03.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 err="1"/>
              <a:t>Proposals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InnovFin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8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1166150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Bpifrance’s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proposals</a:t>
            </a:r>
            <a:endParaRPr lang="fr-FR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Proposals to improve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060848"/>
            <a:ext cx="9630890" cy="45701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Process innovation should clearly be acknowledged as a key dimension of innovation supported through InnovFin</a:t>
            </a:r>
            <a:r>
              <a:rPr lang="en-US" sz="2400" dirty="0">
                <a:solidFill>
                  <a:schemeClr val="accent2"/>
                </a:solidFill>
              </a:rPr>
              <a:t>. Any loan financing an investment in process innovation should therefore be eligible by nature to InnovFin.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Additional resources on InnovFin for after 2017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Reporting requirements and fee structure of InnovFin Midcap (MCG- EIB) should be better aligned to InnovFin SMEG.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New uncapped Guarantee for Unsecured Loans to RDI-intensive SMEs and Small Mid-caps – this addresses a clear market gap</a:t>
            </a:r>
            <a:endParaRPr lang="fr-FR" sz="2400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03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73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488432" y="2627709"/>
            <a:ext cx="3873698" cy="2304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198417" rIns="0" bIns="198417" rtlCol="0">
            <a:noAutofit/>
          </a:bodyPr>
          <a:lstStyle/>
          <a:p>
            <a:pPr algn="ctr"/>
            <a:r>
              <a:rPr lang="en-GB" sz="80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SERVING </a:t>
            </a:r>
          </a:p>
          <a:p>
            <a:pPr algn="ctr"/>
            <a:r>
              <a:rPr lang="en-GB" sz="597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5358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760" y="-893868"/>
            <a:ext cx="4302122" cy="3760889"/>
          </a:xfrm>
        </p:spPr>
        <p:txBody>
          <a:bodyPr/>
          <a:lstStyle/>
          <a:p>
            <a:r>
              <a:rPr lang="fr-FR" dirty="0"/>
              <a:t>01.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776" y="3105146"/>
            <a:ext cx="9558706" cy="3730648"/>
          </a:xfrm>
        </p:spPr>
        <p:txBody>
          <a:bodyPr/>
          <a:lstStyle/>
          <a:p>
            <a:r>
              <a:rPr lang="en-GB" sz="5400" dirty="0"/>
              <a:t>Bpifrance in short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730282" y="6948189"/>
            <a:ext cx="1961531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1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3689722" y="2507121"/>
            <a:ext cx="2916725" cy="1475378"/>
          </a:xfrm>
        </p:spPr>
        <p:txBody>
          <a:bodyPr/>
          <a:lstStyle/>
          <a:p>
            <a:pPr marL="190477"/>
            <a:r>
              <a:rPr lang="en-GB" sz="2646" cap="none" dirty="0">
                <a:solidFill>
                  <a:srgbClr val="5E514D"/>
                </a:solidFill>
              </a:rPr>
              <a:t>2 subsidiaries</a:t>
            </a:r>
            <a:endParaRPr lang="en-GB" sz="1984" cap="none" dirty="0"/>
          </a:p>
          <a:p>
            <a:pPr marL="476227" indent="-285750">
              <a:buFont typeface="Arial" pitchFamily="34" charset="0"/>
              <a:buChar char="•"/>
            </a:pPr>
            <a:r>
              <a:rPr lang="en-GB" sz="1764" cap="none" dirty="0"/>
              <a:t>Bpifrance Financement</a:t>
            </a:r>
          </a:p>
          <a:p>
            <a:pPr marL="476227" indent="-285750">
              <a:buFont typeface="Arial" pitchFamily="34" charset="0"/>
              <a:buChar char="•"/>
            </a:pPr>
            <a:r>
              <a:rPr lang="en-GB" sz="1764" cap="none" dirty="0"/>
              <a:t>Bpifrance </a:t>
            </a:r>
            <a:r>
              <a:rPr lang="en-GB" sz="1764" cap="none" dirty="0" err="1"/>
              <a:t>Investissment</a:t>
            </a:r>
            <a:endParaRPr lang="en-GB" sz="1764" cap="non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/>
              <a:pPr/>
              <a:t>4</a:t>
            </a:fld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1"/>
          </p:nvPr>
        </p:nvSpPr>
        <p:spPr>
          <a:xfrm>
            <a:off x="762108" y="2488284"/>
            <a:ext cx="2817369" cy="3047767"/>
          </a:xfrm>
        </p:spPr>
        <p:txBody>
          <a:bodyPr vert="horz" lIns="0" tIns="0" rIns="0" bIns="0" numCol="1" rtlCol="0" anchor="ctr" anchorCtr="0">
            <a:noAutofit/>
          </a:bodyPr>
          <a:lstStyle/>
          <a:p>
            <a:pPr marL="230160"/>
            <a:r>
              <a:rPr lang="en-GB" sz="3527" dirty="0">
                <a:solidFill>
                  <a:schemeClr val="accent1"/>
                </a:solidFill>
              </a:rPr>
              <a:t>8 </a:t>
            </a:r>
            <a:r>
              <a:rPr lang="en-GB" sz="2800" dirty="0">
                <a:solidFill>
                  <a:schemeClr val="accent1"/>
                </a:solidFill>
              </a:rPr>
              <a:t>business lines</a:t>
            </a:r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dirty="0"/>
              <a:t>Loan </a:t>
            </a:r>
            <a:r>
              <a:rPr lang="en-GB" b="0" i="0" u="none" dirty="0"/>
              <a:t>Guarantees </a:t>
            </a:r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dirty="0"/>
              <a:t>Public Export Insurance</a:t>
            </a:r>
            <a:endParaRPr lang="en-GB" b="0" i="0" u="none" dirty="0"/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b="0" i="0" u="none" dirty="0"/>
              <a:t>Loans </a:t>
            </a:r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dirty="0"/>
              <a:t>Innovation </a:t>
            </a:r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b="0" i="0" u="none" dirty="0"/>
              <a:t>Fund of funds</a:t>
            </a:r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b="0" i="0" u="none" dirty="0"/>
              <a:t>Small cap investment</a:t>
            </a:r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dirty="0"/>
              <a:t>Mid/large cap investment</a:t>
            </a:r>
          </a:p>
          <a:p>
            <a:pPr marL="549111" lvl="1" indent="-314982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Business Support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3"/>
          </p:nvPr>
        </p:nvSpPr>
        <p:spPr>
          <a:xfrm>
            <a:off x="6715457" y="3371218"/>
            <a:ext cx="3254033" cy="2164833"/>
          </a:xfrm>
          <a:solidFill>
            <a:schemeClr val="bg1"/>
          </a:solidFill>
          <a:ln w="9525">
            <a:solidFill>
              <a:srgbClr val="5E514D"/>
            </a:solidFill>
          </a:ln>
        </p:spPr>
        <p:txBody>
          <a:bodyPr/>
          <a:lstStyle/>
          <a:p>
            <a:pPr marL="180000">
              <a:lnSpc>
                <a:spcPct val="80000"/>
              </a:lnSpc>
            </a:pPr>
            <a:r>
              <a:rPr lang="en-GB" sz="1800" dirty="0">
                <a:solidFill>
                  <a:schemeClr val="accent2"/>
                </a:solidFill>
              </a:rPr>
              <a:t>One of the first EU investment company for start-ups, SMEs , Mid &amp; large Caps  </a:t>
            </a:r>
          </a:p>
          <a:p>
            <a:pPr marL="180000">
              <a:lnSpc>
                <a:spcPct val="80000"/>
              </a:lnSpc>
            </a:pPr>
            <a:endParaRPr lang="en-GB" sz="1600" dirty="0">
              <a:solidFill>
                <a:schemeClr val="accent2"/>
              </a:solidFill>
            </a:endParaRPr>
          </a:p>
          <a:p>
            <a:pPr marL="180000">
              <a:lnSpc>
                <a:spcPct val="80000"/>
              </a:lnSpc>
            </a:pPr>
            <a:r>
              <a:rPr lang="en-GB" sz="1600" dirty="0">
                <a:solidFill>
                  <a:schemeClr val="accent1"/>
                </a:solidFill>
              </a:rPr>
              <a:t>EUR 24,6 billion </a:t>
            </a:r>
            <a:r>
              <a:rPr lang="en-GB" sz="1600" dirty="0">
                <a:solidFill>
                  <a:schemeClr val="accent2"/>
                </a:solidFill>
              </a:rPr>
              <a:t>under management </a:t>
            </a:r>
          </a:p>
          <a:p>
            <a:pPr marL="180000">
              <a:lnSpc>
                <a:spcPct val="80000"/>
              </a:lnSpc>
            </a:pPr>
            <a:endParaRPr lang="en-GB" sz="1600" dirty="0">
              <a:solidFill>
                <a:schemeClr val="accent2"/>
              </a:solidFill>
            </a:endParaRPr>
          </a:p>
          <a:p>
            <a:pPr marL="180000">
              <a:lnSpc>
                <a:spcPct val="80000"/>
              </a:lnSpc>
            </a:pPr>
            <a:r>
              <a:rPr lang="en-GB" sz="1600" dirty="0">
                <a:solidFill>
                  <a:schemeClr val="accent1"/>
                </a:solidFill>
              </a:rPr>
              <a:t>380</a:t>
            </a:r>
            <a:r>
              <a:rPr lang="en-GB" sz="1600" dirty="0">
                <a:solidFill>
                  <a:schemeClr val="accent2"/>
                </a:solidFill>
              </a:rPr>
              <a:t> professional staff</a:t>
            </a:r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24"/>
          </p:nvPr>
        </p:nvSpPr>
        <p:spPr>
          <a:xfrm>
            <a:off x="3689722" y="4119319"/>
            <a:ext cx="2916725" cy="1416732"/>
          </a:xfrm>
        </p:spPr>
        <p:txBody>
          <a:bodyPr/>
          <a:lstStyle/>
          <a:p>
            <a:pPr marL="190477"/>
            <a:r>
              <a:rPr lang="en-GB" sz="3527" dirty="0">
                <a:solidFill>
                  <a:srgbClr val="5E514D"/>
                </a:solidFill>
              </a:rPr>
              <a:t>90%</a:t>
            </a:r>
          </a:p>
          <a:p>
            <a:pPr marL="190477">
              <a:lnSpc>
                <a:spcPct val="100000"/>
              </a:lnSpc>
            </a:pPr>
            <a:r>
              <a:rPr lang="fr-FR" sz="2000" dirty="0" err="1"/>
              <a:t>decentralised</a:t>
            </a:r>
            <a:r>
              <a:rPr lang="fr-FR" sz="2000" dirty="0"/>
              <a:t> </a:t>
            </a:r>
            <a:r>
              <a:rPr lang="fr-FR" sz="2000" dirty="0" err="1"/>
              <a:t>decisions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at </a:t>
            </a:r>
            <a:r>
              <a:rPr lang="fr-FR" sz="2000" dirty="0" err="1"/>
              <a:t>regional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endParaRPr lang="en-GB" sz="2000" dirty="0"/>
          </a:p>
        </p:txBody>
      </p:sp>
      <p:sp>
        <p:nvSpPr>
          <p:cNvPr id="26" name="Espace réservé du texte 12"/>
          <p:cNvSpPr>
            <a:spLocks noGrp="1"/>
          </p:cNvSpPr>
          <p:nvPr>
            <p:ph type="body" sz="quarter" idx="21"/>
          </p:nvPr>
        </p:nvSpPr>
        <p:spPr>
          <a:xfrm>
            <a:off x="6715457" y="899513"/>
            <a:ext cx="3254033" cy="2327688"/>
          </a:xfrm>
        </p:spPr>
        <p:txBody>
          <a:bodyPr vert="horz" lIns="0" tIns="134923" rIns="0" bIns="0" numCol="1" rtlCol="0">
            <a:noAutofit/>
          </a:bodyPr>
          <a:lstStyle/>
          <a:p>
            <a:pPr marL="265875" indent="-194446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sz="1600" dirty="0">
                <a:solidFill>
                  <a:srgbClr val="FFCD00"/>
                </a:solidFill>
              </a:rPr>
              <a:t>A public-sector bank 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marL="265875" indent="-194446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sz="1600" dirty="0">
                <a:solidFill>
                  <a:srgbClr val="FFCD00"/>
                </a:solidFill>
              </a:rPr>
              <a:t>A full-service bank </a:t>
            </a:r>
            <a:br>
              <a:rPr lang="en-GB" sz="1600" dirty="0">
                <a:solidFill>
                  <a:srgbClr val="FFCD00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supervised by the ECB</a:t>
            </a:r>
          </a:p>
          <a:p>
            <a:pPr marL="265875" indent="-194446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The French Export Credit Agency</a:t>
            </a:r>
            <a:r>
              <a:rPr lang="en-GB" sz="1600" dirty="0">
                <a:solidFill>
                  <a:schemeClr val="bg1"/>
                </a:solidFill>
              </a:rPr>
              <a:t> (ECA)</a:t>
            </a:r>
          </a:p>
          <a:p>
            <a:pPr marL="265875" indent="-194446">
              <a:buClr>
                <a:schemeClr val="accent1"/>
              </a:buClr>
              <a:buSzPct val="150000"/>
              <a:buFont typeface="Lucida Grande"/>
              <a:buChar char="•"/>
            </a:pPr>
            <a:r>
              <a:rPr lang="en-GB" sz="1600" dirty="0">
                <a:solidFill>
                  <a:srgbClr val="FFCD00"/>
                </a:solidFill>
              </a:rPr>
              <a:t>A bank respected by the markets: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financed at French TB rate + 14 </a:t>
            </a:r>
            <a:r>
              <a:rPr lang="en-GB" sz="1600" dirty="0" err="1">
                <a:solidFill>
                  <a:schemeClr val="bg1"/>
                </a:solidFill>
              </a:rPr>
              <a:t>bp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762108" y="899517"/>
            <a:ext cx="5849962" cy="1460257"/>
          </a:xfrm>
        </p:spPr>
        <p:txBody>
          <a:bodyPr/>
          <a:lstStyle/>
          <a:p>
            <a:pPr marL="230160">
              <a:lnSpc>
                <a:spcPct val="100000"/>
              </a:lnSpc>
            </a:pPr>
            <a:r>
              <a:rPr lang="en-GB" sz="4409" dirty="0">
                <a:solidFill>
                  <a:srgbClr val="FFCD00"/>
                </a:solidFill>
              </a:rPr>
              <a:t>2,540 </a:t>
            </a:r>
            <a:br>
              <a:rPr lang="en-GB" sz="4409" dirty="0">
                <a:solidFill>
                  <a:srgbClr val="FFCD00"/>
                </a:solidFill>
              </a:rPr>
            </a:br>
            <a:r>
              <a:rPr lang="en-GB" sz="1984" dirty="0">
                <a:solidFill>
                  <a:srgbClr val="5E514D"/>
                </a:solidFill>
              </a:rPr>
              <a:t>employees</a:t>
            </a:r>
            <a:endParaRPr lang="en-GB" dirty="0">
              <a:solidFill>
                <a:srgbClr val="5E514D"/>
              </a:solidFill>
            </a:endParaRPr>
          </a:p>
          <a:p>
            <a:pPr marL="230160">
              <a:lnSpc>
                <a:spcPct val="100000"/>
              </a:lnSpc>
            </a:pPr>
            <a:r>
              <a:rPr lang="en-GB" sz="4409" dirty="0">
                <a:solidFill>
                  <a:srgbClr val="FFCD00"/>
                </a:solidFill>
              </a:rPr>
              <a:t>43</a:t>
            </a:r>
            <a:br>
              <a:rPr lang="en-GB" sz="4409" dirty="0">
                <a:solidFill>
                  <a:srgbClr val="FFCD00"/>
                </a:solidFill>
              </a:rPr>
            </a:br>
            <a:r>
              <a:rPr lang="en-GB" sz="1984" dirty="0">
                <a:solidFill>
                  <a:srgbClr val="5E514D"/>
                </a:solidFill>
              </a:rPr>
              <a:t>regional offices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 bwMode="gray">
          <a:xfrm>
            <a:off x="762108" y="303059"/>
            <a:ext cx="9659241" cy="730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10" dirty="0">
                <a:solidFill>
                  <a:srgbClr val="5E514D"/>
                </a:solidFill>
              </a:rPr>
              <a:t>Bpifrance </a:t>
            </a:r>
            <a:r>
              <a:rPr lang="en-US" sz="2210" dirty="0">
                <a:solidFill>
                  <a:srgbClr val="FFCD00"/>
                </a:solidFill>
              </a:rPr>
              <a:t>in short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2952193" y="5775113"/>
            <a:ext cx="1611393" cy="1512168"/>
          </a:xfrm>
          <a:prstGeom prst="rect">
            <a:avLst/>
          </a:prstGeom>
        </p:spPr>
      </p:pic>
      <p:sp>
        <p:nvSpPr>
          <p:cNvPr id="8" name="AutoShape 4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Home"/>
          <p:cNvSpPr>
            <a:spLocks noChangeAspect="1" noChangeArrowheads="1"/>
          </p:cNvSpPr>
          <p:nvPr/>
        </p:nvSpPr>
        <p:spPr bwMode="auto">
          <a:xfrm>
            <a:off x="1961530" y="20516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 descr="Ho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10" y="6195771"/>
            <a:ext cx="2158652" cy="6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5.png" descr="logo le hub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208234" y="5756464"/>
            <a:ext cx="1652925" cy="1549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24" y="5752359"/>
            <a:ext cx="1512168" cy="1522418"/>
          </a:xfrm>
          <a:prstGeom prst="rect">
            <a:avLst/>
          </a:prstGeom>
        </p:spPr>
      </p:pic>
      <p:pic>
        <p:nvPicPr>
          <p:cNvPr id="30" name="Picture 2" descr="W:\INTERNATIONAL\Europe\Archives\Docs travail Lucile\Accélérateur PME\Bpifrance_Logo_AccelerateurPME_022015_baselin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1" r="8033"/>
          <a:stretch/>
        </p:blipFill>
        <p:spPr bwMode="auto">
          <a:xfrm>
            <a:off x="287537" y="5641770"/>
            <a:ext cx="2664656" cy="16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8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Espace réservé du texte 16"/>
          <p:cNvSpPr txBox="1">
            <a:spLocks/>
          </p:cNvSpPr>
          <p:nvPr/>
        </p:nvSpPr>
        <p:spPr bwMode="gray">
          <a:xfrm>
            <a:off x="4913859" y="931354"/>
            <a:ext cx="4166750" cy="1984387"/>
          </a:xfrm>
          <a:prstGeom prst="rect">
            <a:avLst/>
          </a:prstGeom>
          <a:noFill/>
          <a:ln w="12700">
            <a:noFill/>
          </a:ln>
        </p:spPr>
        <p:txBody>
          <a:bodyPr vert="horz" lIns="39683" tIns="119050" rIns="39683" bIns="119050" numCol="1" rtlCol="0" anchor="ctr" anchorCtr="0">
            <a:noAutofit/>
          </a:bodyPr>
          <a:lstStyle>
            <a:lvl1pPr marL="49530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3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953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>
                <a:solidFill>
                  <a:srgbClr val="5E514D"/>
                </a:solidFill>
              </a:rPr>
              <a:t>€7.5 </a:t>
            </a:r>
            <a:r>
              <a:rPr lang="en-US" sz="2000" dirty="0" err="1">
                <a:solidFill>
                  <a:srgbClr val="5E514D"/>
                </a:solidFill>
              </a:rPr>
              <a:t>Bn</a:t>
            </a:r>
            <a:r>
              <a:rPr lang="en-US" sz="2000" dirty="0">
                <a:solidFill>
                  <a:srgbClr val="5E514D"/>
                </a:solidFill>
              </a:rPr>
              <a:t>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of short term loans</a:t>
            </a:r>
          </a:p>
          <a:p>
            <a:pPr marL="0">
              <a:lnSpc>
                <a:spcPct val="100000"/>
              </a:lnSpc>
            </a:pPr>
            <a:r>
              <a:rPr lang="en-US" sz="2000" dirty="0">
                <a:solidFill>
                  <a:srgbClr val="5E514D"/>
                </a:solidFill>
              </a:rPr>
              <a:t>€4.1 </a:t>
            </a:r>
            <a:r>
              <a:rPr lang="en-US" sz="2000" dirty="0" err="1">
                <a:solidFill>
                  <a:srgbClr val="5E514D"/>
                </a:solidFill>
              </a:rPr>
              <a:t>Bn</a:t>
            </a:r>
            <a:r>
              <a:rPr lang="en-US" sz="2000" dirty="0">
                <a:solidFill>
                  <a:srgbClr val="5E514D"/>
                </a:solidFill>
              </a:rPr>
              <a:t>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of classic loans &amp; co-financing</a:t>
            </a:r>
          </a:p>
          <a:p>
            <a:pPr marL="0">
              <a:lnSpc>
                <a:spcPct val="100000"/>
              </a:lnSpc>
            </a:pPr>
            <a:r>
              <a:rPr lang="en-US" sz="2000" dirty="0">
                <a:solidFill>
                  <a:srgbClr val="5E514D"/>
                </a:solidFill>
              </a:rPr>
              <a:t>€2 </a:t>
            </a:r>
            <a:r>
              <a:rPr lang="en-US" sz="2000" dirty="0" err="1">
                <a:solidFill>
                  <a:srgbClr val="5E514D"/>
                </a:solidFill>
              </a:rPr>
              <a:t>Bn</a:t>
            </a:r>
            <a:r>
              <a:rPr lang="en-US" sz="2000" dirty="0">
                <a:solidFill>
                  <a:srgbClr val="5E514D"/>
                </a:solidFill>
              </a:rPr>
              <a:t>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of development lending</a:t>
            </a:r>
          </a:p>
          <a:p>
            <a:pPr marL="0">
              <a:lnSpc>
                <a:spcPct val="100000"/>
              </a:lnSpc>
            </a:pPr>
            <a:r>
              <a:rPr lang="en-US" sz="2000" dirty="0">
                <a:solidFill>
                  <a:srgbClr val="5E514D"/>
                </a:solidFill>
              </a:rPr>
              <a:t>€1.3 </a:t>
            </a:r>
            <a:r>
              <a:rPr lang="en-US" sz="2000" dirty="0" err="1">
                <a:solidFill>
                  <a:srgbClr val="5E514D"/>
                </a:solidFill>
              </a:rPr>
              <a:t>Bn</a:t>
            </a:r>
            <a:r>
              <a:rPr lang="en-US" sz="2000" dirty="0">
                <a:solidFill>
                  <a:srgbClr val="5E514D"/>
                </a:solidFill>
              </a:rPr>
              <a:t>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of innovation financing</a:t>
            </a:r>
          </a:p>
        </p:txBody>
      </p:sp>
      <p:sp>
        <p:nvSpPr>
          <p:cNvPr id="33" name="Espace réservé du texte 16"/>
          <p:cNvSpPr txBox="1">
            <a:spLocks/>
          </p:cNvSpPr>
          <p:nvPr/>
        </p:nvSpPr>
        <p:spPr bwMode="gray">
          <a:xfrm>
            <a:off x="4913858" y="5251834"/>
            <a:ext cx="5472609" cy="1984387"/>
          </a:xfrm>
          <a:prstGeom prst="rect">
            <a:avLst/>
          </a:prstGeom>
          <a:noFill/>
          <a:ln w="12700">
            <a:noFill/>
          </a:ln>
        </p:spPr>
        <p:txBody>
          <a:bodyPr vert="horz" lIns="39683" tIns="119050" rIns="39683" bIns="119050" numCol="1" rtlCol="0" anchor="ctr" anchorCtr="0">
            <a:noAutofit/>
          </a:bodyPr>
          <a:lstStyle>
            <a:lvl1pPr marL="49530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3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953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>
                <a:solidFill>
                  <a:srgbClr val="5E514D"/>
                </a:solidFill>
              </a:rPr>
              <a:t>€</a:t>
            </a:r>
            <a:r>
              <a:rPr lang="en-US" sz="2000" spc="44" dirty="0">
                <a:solidFill>
                  <a:srgbClr val="5E514D"/>
                </a:solidFill>
              </a:rPr>
              <a:t>169 M</a:t>
            </a:r>
            <a:r>
              <a:rPr lang="en-US" sz="2000" b="1" spc="44" dirty="0">
                <a:solidFill>
                  <a:srgbClr val="5E514D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directly invested in venture capital </a:t>
            </a:r>
          </a:p>
          <a:p>
            <a:pPr marL="0">
              <a:lnSpc>
                <a:spcPct val="100000"/>
              </a:lnSpc>
            </a:pPr>
            <a:r>
              <a:rPr lang="en-US" sz="2000" dirty="0">
                <a:solidFill>
                  <a:srgbClr val="5E514D"/>
                </a:solidFill>
              </a:rPr>
              <a:t>€132 M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directly invested in SMEs</a:t>
            </a:r>
          </a:p>
          <a:p>
            <a:pPr marL="0">
              <a:lnSpc>
                <a:spcPct val="100000"/>
              </a:lnSpc>
            </a:pPr>
            <a:r>
              <a:rPr lang="en-US" sz="2000" dirty="0">
                <a:solidFill>
                  <a:srgbClr val="5E514D"/>
                </a:solidFill>
              </a:rPr>
              <a:t>€777 M</a:t>
            </a:r>
            <a:r>
              <a:rPr lang="en-US" sz="1984" b="1" dirty="0">
                <a:solidFill>
                  <a:srgbClr val="5E514D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directly invested in Midcaps and big companies</a:t>
            </a:r>
            <a:r>
              <a:rPr lang="en-US" sz="2000" dirty="0">
                <a:solidFill>
                  <a:srgbClr val="5E514D"/>
                </a:solidFill>
              </a:rPr>
              <a:t> </a:t>
            </a:r>
            <a:br>
              <a:rPr lang="en-US" sz="2000" dirty="0">
                <a:solidFill>
                  <a:srgbClr val="5E514D"/>
                </a:solidFill>
              </a:rPr>
            </a:br>
            <a:r>
              <a:rPr lang="en-US" sz="2000" dirty="0">
                <a:solidFill>
                  <a:srgbClr val="5E514D"/>
                </a:solidFill>
              </a:rPr>
              <a:t>€685 M </a:t>
            </a:r>
            <a:r>
              <a:rPr lang="en-US" sz="1600" dirty="0">
                <a:solidFill>
                  <a:srgbClr val="5E514D"/>
                </a:solidFill>
                <a:latin typeface="Arial"/>
              </a:rPr>
              <a:t>subscribed into partner funds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14" y="5785359"/>
            <a:ext cx="908047" cy="94680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14" y="1416000"/>
            <a:ext cx="908047" cy="946806"/>
          </a:xfrm>
          <a:prstGeom prst="rect">
            <a:avLst/>
          </a:prstGeom>
        </p:spPr>
      </p:pic>
      <p:sp>
        <p:nvSpPr>
          <p:cNvPr id="19" name="Titre 1"/>
          <p:cNvSpPr txBox="1">
            <a:spLocks/>
          </p:cNvSpPr>
          <p:nvPr/>
        </p:nvSpPr>
        <p:spPr bwMode="gray">
          <a:xfrm>
            <a:off x="727225" y="302479"/>
            <a:ext cx="9659241" cy="730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5" dirty="0">
                <a:solidFill>
                  <a:schemeClr val="accent1"/>
                </a:solidFill>
              </a:rPr>
              <a:t>Over €24 </a:t>
            </a:r>
            <a:r>
              <a:rPr lang="en-US" sz="2205" dirty="0" err="1">
                <a:solidFill>
                  <a:schemeClr val="accent1"/>
                </a:solidFill>
              </a:rPr>
              <a:t>Bn</a:t>
            </a:r>
            <a:r>
              <a:rPr lang="en-US" sz="2205" dirty="0">
                <a:solidFill>
                  <a:schemeClr val="accent1"/>
                </a:solidFill>
              </a:rPr>
              <a:t> </a:t>
            </a:r>
            <a:r>
              <a:rPr lang="en-US" sz="2205" dirty="0">
                <a:solidFill>
                  <a:srgbClr val="5E514D"/>
                </a:solidFill>
              </a:rPr>
              <a:t>mobilized by Bpifrance in 2015</a:t>
            </a:r>
          </a:p>
        </p:txBody>
      </p:sp>
      <p:sp>
        <p:nvSpPr>
          <p:cNvPr id="12" name="Espace réservé du texte 14"/>
          <p:cNvSpPr txBox="1">
            <a:spLocks/>
          </p:cNvSpPr>
          <p:nvPr/>
        </p:nvSpPr>
        <p:spPr>
          <a:xfrm>
            <a:off x="4913859" y="3321010"/>
            <a:ext cx="3384375" cy="1322923"/>
          </a:xfrm>
          <a:prstGeom prst="rect">
            <a:avLst/>
          </a:prstGeom>
          <a:noFill/>
          <a:ln w="3175">
            <a:noFill/>
          </a:ln>
        </p:spPr>
        <p:txBody>
          <a:bodyPr lIns="39683" tIns="119050" rIns="198417" bIns="119050" anchor="ctr"/>
          <a:lstStyle/>
          <a:p>
            <a:r>
              <a:rPr lang="en-US" sz="1543" b="1" dirty="0">
                <a:solidFill>
                  <a:srgbClr val="5E514D"/>
                </a:solidFill>
              </a:rPr>
              <a:t>   </a:t>
            </a:r>
          </a:p>
          <a:p>
            <a:r>
              <a:rPr lang="pt-BR" sz="2000" dirty="0">
                <a:solidFill>
                  <a:srgbClr val="5E514D"/>
                </a:solidFill>
                <a:latin typeface="+mj-lt"/>
              </a:rPr>
              <a:t>€</a:t>
            </a:r>
            <a:r>
              <a:rPr lang="en-US" sz="2000" dirty="0">
                <a:solidFill>
                  <a:srgbClr val="5E514D"/>
                </a:solidFill>
                <a:latin typeface="+mj-lt"/>
              </a:rPr>
              <a:t>3.7 </a:t>
            </a:r>
            <a:r>
              <a:rPr lang="en-US" sz="2000" dirty="0" err="1">
                <a:solidFill>
                  <a:srgbClr val="5E514D"/>
                </a:solidFill>
                <a:latin typeface="+mj-lt"/>
              </a:rPr>
              <a:t>Bn</a:t>
            </a:r>
            <a:r>
              <a:rPr lang="en-US" sz="2000" dirty="0">
                <a:solidFill>
                  <a:srgbClr val="5E514D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5E514D"/>
                </a:solidFill>
              </a:rPr>
              <a:t>risks taken*</a:t>
            </a:r>
            <a:endParaRPr lang="en-US" sz="1600" dirty="0">
              <a:solidFill>
                <a:srgbClr val="5E514D"/>
              </a:solidFill>
              <a:latin typeface="Arial"/>
            </a:endParaRPr>
          </a:p>
          <a:p>
            <a:endParaRPr lang="en-US" sz="900" dirty="0">
              <a:solidFill>
                <a:srgbClr val="5E514D"/>
              </a:solidFill>
              <a:latin typeface="Arial"/>
            </a:endParaRPr>
          </a:p>
          <a:p>
            <a:r>
              <a:rPr lang="en-US" sz="900" dirty="0">
                <a:solidFill>
                  <a:srgbClr val="5E514D"/>
                </a:solidFill>
                <a:latin typeface="Arial"/>
              </a:rPr>
              <a:t>*Partner Banks’ loans are partially guaranteed from 40% </a:t>
            </a:r>
            <a:br>
              <a:rPr lang="en-US" sz="900" dirty="0">
                <a:solidFill>
                  <a:srgbClr val="5E514D"/>
                </a:solidFill>
                <a:latin typeface="Arial"/>
              </a:rPr>
            </a:br>
            <a:r>
              <a:rPr lang="en-US" sz="900" dirty="0">
                <a:solidFill>
                  <a:srgbClr val="5E514D"/>
                </a:solidFill>
                <a:latin typeface="Arial"/>
              </a:rPr>
              <a:t>up to 70%, with the support of most French Regions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14" y="3643817"/>
            <a:ext cx="908047" cy="9468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46306" y="7113608"/>
            <a:ext cx="1745507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1673498" y="755501"/>
            <a:ext cx="2160240" cy="2160240"/>
          </a:xfrm>
          <a:prstGeom prst="ellipse">
            <a:avLst/>
          </a:prstGeom>
          <a:solidFill>
            <a:srgbClr val="5E5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73498" y="2975392"/>
            <a:ext cx="2160240" cy="21602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673498" y="5186426"/>
            <a:ext cx="2160240" cy="2160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12"/>
          <p:cNvSpPr txBox="1">
            <a:spLocks/>
          </p:cNvSpPr>
          <p:nvPr/>
        </p:nvSpPr>
        <p:spPr>
          <a:xfrm>
            <a:off x="1601490" y="1115541"/>
            <a:ext cx="2448272" cy="1467523"/>
          </a:xfrm>
          <a:prstGeom prst="rect">
            <a:avLst/>
          </a:prstGeom>
          <a:noFill/>
        </p:spPr>
        <p:txBody>
          <a:bodyPr lIns="0" tIns="0" rIns="198417" bIns="0" anchor="ctr"/>
          <a:lstStyle/>
          <a:p>
            <a:pPr marL="277780"/>
            <a:r>
              <a:rPr lang="en-US" sz="4200" dirty="0">
                <a:solidFill>
                  <a:srgbClr val="FFCD00"/>
                </a:solidFill>
                <a:latin typeface="Impact"/>
              </a:rPr>
              <a:t>€14.9 </a:t>
            </a:r>
            <a:r>
              <a:rPr lang="en-US" sz="4200" dirty="0" err="1">
                <a:solidFill>
                  <a:srgbClr val="FFCD00"/>
                </a:solidFill>
                <a:latin typeface="Impact"/>
              </a:rPr>
              <a:t>Bn</a:t>
            </a:r>
            <a:endParaRPr lang="en-US" sz="4200" dirty="0">
              <a:solidFill>
                <a:srgbClr val="FFCD00"/>
              </a:solidFill>
              <a:latin typeface="Impact"/>
            </a:endParaRPr>
          </a:p>
          <a:p>
            <a:pPr marL="277780"/>
            <a:r>
              <a:rPr lang="en-US" sz="2000" dirty="0">
                <a:solidFill>
                  <a:srgbClr val="FFFFFF"/>
                </a:solidFill>
                <a:latin typeface="Impact"/>
              </a:rPr>
              <a:t>of financing</a:t>
            </a:r>
          </a:p>
        </p:txBody>
      </p:sp>
      <p:sp>
        <p:nvSpPr>
          <p:cNvPr id="23" name="Espace réservé du texte 14"/>
          <p:cNvSpPr txBox="1">
            <a:spLocks/>
          </p:cNvSpPr>
          <p:nvPr/>
        </p:nvSpPr>
        <p:spPr>
          <a:xfrm>
            <a:off x="1972476" y="3475087"/>
            <a:ext cx="2077286" cy="1322923"/>
          </a:xfrm>
          <a:prstGeom prst="rect">
            <a:avLst/>
          </a:prstGeom>
          <a:noFill/>
          <a:ln w="3175">
            <a:noFill/>
          </a:ln>
        </p:spPr>
        <p:txBody>
          <a:bodyPr lIns="39683" tIns="119050" rIns="198417" bIns="119050" anchor="ctr"/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rgbClr val="5E514D"/>
                </a:solidFill>
                <a:latin typeface="Impact"/>
              </a:rPr>
              <a:t>€8.6 </a:t>
            </a:r>
            <a:r>
              <a:rPr lang="en-US" sz="4200" dirty="0" err="1">
                <a:solidFill>
                  <a:srgbClr val="5E514D"/>
                </a:solidFill>
                <a:latin typeface="Impact"/>
              </a:rPr>
              <a:t>Bn</a:t>
            </a:r>
            <a:endParaRPr lang="en-US" sz="4200" dirty="0">
              <a:solidFill>
                <a:srgbClr val="5E514D"/>
              </a:solidFill>
              <a:latin typeface="Impact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Impact"/>
              </a:rPr>
              <a:t>of guaranteed </a:t>
            </a:r>
            <a:br>
              <a:rPr lang="en-US" sz="2000" dirty="0">
                <a:solidFill>
                  <a:schemeClr val="bg1"/>
                </a:solidFill>
                <a:latin typeface="Impact"/>
              </a:rPr>
            </a:br>
            <a:r>
              <a:rPr lang="en-US" sz="2000" dirty="0">
                <a:solidFill>
                  <a:schemeClr val="bg1"/>
                </a:solidFill>
                <a:latin typeface="Impact"/>
              </a:rPr>
              <a:t>loans</a:t>
            </a:r>
          </a:p>
        </p:txBody>
      </p:sp>
      <p:sp>
        <p:nvSpPr>
          <p:cNvPr id="24" name="Espace réservé du texte 12"/>
          <p:cNvSpPr txBox="1">
            <a:spLocks/>
          </p:cNvSpPr>
          <p:nvPr/>
        </p:nvSpPr>
        <p:spPr>
          <a:xfrm>
            <a:off x="1972476" y="5667111"/>
            <a:ext cx="2077286" cy="1353086"/>
          </a:xfrm>
          <a:prstGeom prst="rect">
            <a:avLst/>
          </a:prstGeom>
          <a:noFill/>
        </p:spPr>
        <p:txBody>
          <a:bodyPr lIns="39683" tIns="119050" rIns="158733" bIns="119050" anchor="ctr"/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Impact"/>
              </a:rPr>
              <a:t>€1.8 </a:t>
            </a:r>
            <a:r>
              <a:rPr lang="en-US" sz="4200" dirty="0" err="1">
                <a:solidFill>
                  <a:schemeClr val="bg1"/>
                </a:solidFill>
                <a:latin typeface="Impact"/>
              </a:rPr>
              <a:t>Bn</a:t>
            </a:r>
            <a:endParaRPr lang="en-US" sz="4200" dirty="0">
              <a:solidFill>
                <a:schemeClr val="bg1"/>
              </a:solidFill>
              <a:latin typeface="Impact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5E514D"/>
                </a:solidFill>
                <a:latin typeface="Impact"/>
              </a:rPr>
              <a:t>of equity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7113608"/>
            <a:ext cx="1250192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92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760" y="-893868"/>
            <a:ext cx="4302122" cy="3760889"/>
          </a:xfrm>
        </p:spPr>
        <p:txBody>
          <a:bodyPr/>
          <a:lstStyle/>
          <a:p>
            <a:r>
              <a:rPr lang="fr-FR" dirty="0"/>
              <a:t>02.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776" y="3105146"/>
            <a:ext cx="9558706" cy="3730648"/>
          </a:xfrm>
        </p:spPr>
        <p:txBody>
          <a:bodyPr/>
          <a:lstStyle/>
          <a:p>
            <a:r>
              <a:rPr lang="en-GB" sz="5400" dirty="0"/>
              <a:t>Implementation of InnovFin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730282" y="6948189"/>
            <a:ext cx="1961531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6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4084302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Bpifrance’s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InnovFin Agreement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560" y="2060848"/>
            <a:ext cx="9161180" cy="4570140"/>
          </a:xfrm>
        </p:spPr>
        <p:txBody>
          <a:bodyPr/>
          <a:lstStyle/>
          <a:p>
            <a:pPr marL="342900" lvl="0" indent="-342900">
              <a:buFont typeface="Arial" pitchFamily="34" charset="0"/>
              <a:buChar char="►"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st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transaction approved by EIF </a:t>
            </a:r>
            <a:r>
              <a:rPr lang="fr-FR" sz="2400" dirty="0" err="1">
                <a:solidFill>
                  <a:schemeClr val="accent1"/>
                </a:solidFill>
                <a:latin typeface="+mj-lt"/>
              </a:rPr>
              <a:t>under</a:t>
            </a:r>
            <a:r>
              <a:rPr lang="fr-FR" sz="2400" dirty="0">
                <a:solidFill>
                  <a:schemeClr val="accent1"/>
                </a:solidFill>
                <a:latin typeface="+mj-lt"/>
              </a:rPr>
              <a:t> the Juncker plan in May 2015</a:t>
            </a:r>
          </a:p>
          <a:p>
            <a:r>
              <a:rPr lang="en-US" dirty="0">
                <a:solidFill>
                  <a:schemeClr val="accent2"/>
                </a:solidFill>
              </a:rPr>
              <a:t> </a:t>
            </a:r>
            <a:endParaRPr lang="fr-FR" sz="2800" dirty="0">
              <a:solidFill>
                <a:schemeClr val="accent2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Supported through the </a:t>
            </a:r>
            <a:r>
              <a:rPr lang="en-US" sz="2000" b="1" dirty="0">
                <a:solidFill>
                  <a:schemeClr val="accent2"/>
                </a:solidFill>
              </a:rPr>
              <a:t>SME window </a:t>
            </a:r>
            <a:r>
              <a:rPr lang="en-US" sz="2000" dirty="0">
                <a:solidFill>
                  <a:schemeClr val="accent2"/>
                </a:solidFill>
              </a:rPr>
              <a:t>of the IPE (frontloading procedure)  </a:t>
            </a:r>
            <a:endParaRPr lang="fr-FR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 </a:t>
            </a:r>
            <a:endParaRPr lang="fr-FR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 portfolio of </a:t>
            </a:r>
            <a:r>
              <a:rPr lang="en-US" sz="2000" b="1" dirty="0">
                <a:solidFill>
                  <a:schemeClr val="accent2"/>
                </a:solidFill>
              </a:rPr>
              <a:t>EUR 420m </a:t>
            </a:r>
            <a:r>
              <a:rPr lang="en-US" sz="2000" dirty="0">
                <a:solidFill>
                  <a:schemeClr val="accent2"/>
                </a:solidFill>
              </a:rPr>
              <a:t>of loans to innovative SMEs and Small Midcaps guaranteed by EIF 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Guarantee covering </a:t>
            </a:r>
            <a:r>
              <a:rPr lang="en-US" sz="2000" b="1" dirty="0">
                <a:solidFill>
                  <a:schemeClr val="accent2"/>
                </a:solidFill>
              </a:rPr>
              <a:t>two recent products: </a:t>
            </a:r>
            <a:endParaRPr lang="fr-FR" sz="2000" b="1" dirty="0">
              <a:solidFill>
                <a:schemeClr val="accent2"/>
              </a:solidFill>
            </a:endParaRPr>
          </a:p>
          <a:p>
            <a:pPr marL="864273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The EIF Innovation Loan  (EUR 320m)</a:t>
            </a:r>
          </a:p>
          <a:p>
            <a:pPr marL="864273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+mj-lt"/>
              </a:rPr>
              <a:t>The EIF Seed Investment Loan (EUR 100m)</a:t>
            </a:r>
            <a:endParaRPr lang="en-GB" sz="2000" dirty="0">
              <a:latin typeface="+mj-lt"/>
            </a:endParaRPr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378657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>
                <a:solidFill>
                  <a:srgbClr val="FFFFFF"/>
                </a:solidFill>
                <a:latin typeface="+mj-lt"/>
              </a:rPr>
              <a:t>Innovation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products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+mj-lt"/>
              </a:rPr>
              <a:t>before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EU support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1259072" y="2017094"/>
            <a:ext cx="8839362" cy="4598412"/>
            <a:chOff x="640303" y="1610834"/>
            <a:chExt cx="8839362" cy="4598412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2817063" y="2621597"/>
              <a:ext cx="2404521" cy="1860618"/>
            </a:xfrm>
            <a:prstGeom prst="roundRect">
              <a:avLst/>
            </a:prstGeom>
            <a:solidFill>
              <a:srgbClr val="FFCD00">
                <a:lumMod val="20000"/>
                <a:lumOff val="80000"/>
              </a:srgbClr>
            </a:solidFill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 / PTZI</a:t>
              </a:r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6688602" y="1719316"/>
              <a:ext cx="2102970" cy="1321484"/>
            </a:xfrm>
            <a:prstGeom prst="roundRect">
              <a:avLst/>
            </a:prstGeom>
            <a:solidFill>
              <a:srgbClr val="EB7800">
                <a:lumMod val="20000"/>
                <a:lumOff val="80000"/>
              </a:srgbClr>
            </a:solidFill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Growth Loan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2276731" y="4252392"/>
              <a:ext cx="1521615" cy="1012855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853A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GRANT</a:t>
              </a:r>
            </a:p>
          </p:txBody>
        </p:sp>
        <p:grpSp>
          <p:nvGrpSpPr>
            <p:cNvPr id="62" name="Group 4"/>
            <p:cNvGrpSpPr>
              <a:grpSpLocks/>
            </p:cNvGrpSpPr>
            <p:nvPr/>
          </p:nvGrpSpPr>
          <p:grpSpPr bwMode="auto">
            <a:xfrm>
              <a:off x="640303" y="1628316"/>
              <a:ext cx="8839362" cy="4580930"/>
              <a:chOff x="1512" y="1248"/>
              <a:chExt cx="4008" cy="2668"/>
            </a:xfrm>
          </p:grpSpPr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>
                <a:off x="1758" y="3408"/>
                <a:ext cx="335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 flipV="1">
                <a:off x="4282" y="1544"/>
                <a:ext cx="168" cy="93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 flipV="1">
                <a:off x="4450" y="1451"/>
                <a:ext cx="216" cy="93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26"/>
              <p:cNvSpPr>
                <a:spLocks noChangeShapeType="1"/>
              </p:cNvSpPr>
              <p:nvPr/>
            </p:nvSpPr>
            <p:spPr bwMode="auto">
              <a:xfrm flipV="1">
                <a:off x="4666" y="1409"/>
                <a:ext cx="160" cy="34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Line 52"/>
              <p:cNvSpPr>
                <a:spLocks noChangeShapeType="1"/>
              </p:cNvSpPr>
              <p:nvPr/>
            </p:nvSpPr>
            <p:spPr bwMode="auto">
              <a:xfrm>
                <a:off x="2208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Line 53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Line 54"/>
              <p:cNvSpPr>
                <a:spLocks noChangeShapeType="1"/>
              </p:cNvSpPr>
              <p:nvPr/>
            </p:nvSpPr>
            <p:spPr bwMode="auto">
              <a:xfrm flipV="1">
                <a:off x="3360" y="2064"/>
                <a:ext cx="0" cy="1344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55"/>
              <p:cNvSpPr txBox="1">
                <a:spLocks noChangeArrowheads="1"/>
              </p:cNvSpPr>
              <p:nvPr/>
            </p:nvSpPr>
            <p:spPr bwMode="auto">
              <a:xfrm>
                <a:off x="2317" y="1301"/>
                <a:ext cx="91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Risk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level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itchFamily="34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2" name="Text Box 56"/>
              <p:cNvSpPr txBox="1">
                <a:spLocks noChangeArrowheads="1"/>
              </p:cNvSpPr>
              <p:nvPr/>
            </p:nvSpPr>
            <p:spPr bwMode="auto">
              <a:xfrm>
                <a:off x="4447" y="2085"/>
                <a:ext cx="91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Sales</a:t>
                </a:r>
              </a:p>
            </p:txBody>
          </p:sp>
          <p:sp>
            <p:nvSpPr>
              <p:cNvPr id="73" name="Text Box 57"/>
              <p:cNvSpPr txBox="1">
                <a:spLocks noChangeArrowheads="1"/>
              </p:cNvSpPr>
              <p:nvPr/>
            </p:nvSpPr>
            <p:spPr bwMode="auto">
              <a:xfrm>
                <a:off x="4000" y="1284"/>
                <a:ext cx="144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Investments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itchFamily="34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4" name="Rectangle 58"/>
              <p:cNvSpPr>
                <a:spLocks noChangeArrowheads="1"/>
              </p:cNvSpPr>
              <p:nvPr/>
            </p:nvSpPr>
            <p:spPr bwMode="auto">
              <a:xfrm rot="19809097">
                <a:off x="1512" y="3552"/>
                <a:ext cx="68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Formulation</a:t>
                </a:r>
              </a:p>
            </p:txBody>
          </p:sp>
          <p:sp>
            <p:nvSpPr>
              <p:cNvPr id="75" name="Rectangle 59"/>
              <p:cNvSpPr>
                <a:spLocks noChangeArrowheads="1"/>
              </p:cNvSpPr>
              <p:nvPr/>
            </p:nvSpPr>
            <p:spPr bwMode="auto">
              <a:xfrm rot="19807348">
                <a:off x="2118" y="3543"/>
                <a:ext cx="595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Feasibility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6" name="Rectangle 60"/>
              <p:cNvSpPr>
                <a:spLocks noChangeArrowheads="1"/>
              </p:cNvSpPr>
              <p:nvPr/>
            </p:nvSpPr>
            <p:spPr bwMode="auto">
              <a:xfrm rot="19805693">
                <a:off x="2487" y="3613"/>
                <a:ext cx="741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Development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7" name="Rectangle 61"/>
              <p:cNvSpPr>
                <a:spLocks noChangeArrowheads="1"/>
              </p:cNvSpPr>
              <p:nvPr/>
            </p:nvSpPr>
            <p:spPr bwMode="auto">
              <a:xfrm rot="19799468">
                <a:off x="3036" y="3581"/>
                <a:ext cx="781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Pre-</a:t>
                </a: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  <a:cs typeface="Times New Roman" pitchFamily="18" charset="0"/>
                    <a:sym typeface="Wingdings 2" pitchFamily="18" charset="2"/>
                  </a:rPr>
                  <a:t>launching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itchFamily="34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8" name="Line 62"/>
              <p:cNvSpPr>
                <a:spLocks noChangeShapeType="1"/>
              </p:cNvSpPr>
              <p:nvPr/>
            </p:nvSpPr>
            <p:spPr bwMode="auto">
              <a:xfrm flipV="1">
                <a:off x="3792" y="200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 rot="19797229">
                <a:off x="3716" y="3540"/>
                <a:ext cx="718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Launching</a:t>
                </a:r>
                <a: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 &amp;</a:t>
                </a:r>
                <a:b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</a:b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growth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80" name="Text Box 64"/>
              <p:cNvSpPr txBox="1">
                <a:spLocks noChangeArrowheads="1"/>
              </p:cNvSpPr>
              <p:nvPr/>
            </p:nvSpPr>
            <p:spPr bwMode="auto">
              <a:xfrm>
                <a:off x="4896" y="3480"/>
                <a:ext cx="624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cs typeface="Times New Roman" pitchFamily="18" charset="0"/>
                    <a:sym typeface="Wingdings 2" pitchFamily="18" charset="2"/>
                  </a:rPr>
                  <a:t>time</a:t>
                </a:r>
              </a:p>
            </p:txBody>
          </p:sp>
          <p:sp>
            <p:nvSpPr>
              <p:cNvPr id="81" name="Line 65"/>
              <p:cNvSpPr>
                <a:spLocks noChangeShapeType="1"/>
              </p:cNvSpPr>
              <p:nvPr/>
            </p:nvSpPr>
            <p:spPr bwMode="auto">
              <a:xfrm flipV="1">
                <a:off x="1758" y="1248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3" name="Forme libre 62"/>
            <p:cNvSpPr/>
            <p:nvPr/>
          </p:nvSpPr>
          <p:spPr>
            <a:xfrm>
              <a:off x="2633615" y="1610834"/>
              <a:ext cx="5607698" cy="2929812"/>
            </a:xfrm>
            <a:custGeom>
              <a:avLst/>
              <a:gdLst>
                <a:gd name="connsiteX0" fmla="*/ 0 w 5607698"/>
                <a:gd name="connsiteY0" fmla="*/ 0 h 2946254"/>
                <a:gd name="connsiteX1" fmla="*/ 1698171 w 5607698"/>
                <a:gd name="connsiteY1" fmla="*/ 2295330 h 2946254"/>
                <a:gd name="connsiteX2" fmla="*/ 2379306 w 5607698"/>
                <a:gd name="connsiteY2" fmla="*/ 2565918 h 2946254"/>
                <a:gd name="connsiteX3" fmla="*/ 5607698 w 5607698"/>
                <a:gd name="connsiteY3" fmla="*/ 2929812 h 2946254"/>
                <a:gd name="connsiteX0" fmla="*/ 0 w 5607698"/>
                <a:gd name="connsiteY0" fmla="*/ 0 h 2950919"/>
                <a:gd name="connsiteX1" fmla="*/ 1091682 w 5607698"/>
                <a:gd name="connsiteY1" fmla="*/ 1688840 h 2950919"/>
                <a:gd name="connsiteX2" fmla="*/ 2379306 w 5607698"/>
                <a:gd name="connsiteY2" fmla="*/ 2565918 h 2950919"/>
                <a:gd name="connsiteX3" fmla="*/ 5607698 w 5607698"/>
                <a:gd name="connsiteY3" fmla="*/ 2929812 h 2950919"/>
                <a:gd name="connsiteX0" fmla="*/ 0 w 5607698"/>
                <a:gd name="connsiteY0" fmla="*/ 0 h 2950919"/>
                <a:gd name="connsiteX1" fmla="*/ 1091682 w 5607698"/>
                <a:gd name="connsiteY1" fmla="*/ 1688840 h 2950919"/>
                <a:gd name="connsiteX2" fmla="*/ 2379306 w 5607698"/>
                <a:gd name="connsiteY2" fmla="*/ 2565918 h 2950919"/>
                <a:gd name="connsiteX3" fmla="*/ 5607698 w 5607698"/>
                <a:gd name="connsiteY3" fmla="*/ 2929812 h 2950919"/>
                <a:gd name="connsiteX0" fmla="*/ 0 w 5607698"/>
                <a:gd name="connsiteY0" fmla="*/ 0 h 2950919"/>
                <a:gd name="connsiteX1" fmla="*/ 1091682 w 5607698"/>
                <a:gd name="connsiteY1" fmla="*/ 1688840 h 2950919"/>
                <a:gd name="connsiteX2" fmla="*/ 2379306 w 5607698"/>
                <a:gd name="connsiteY2" fmla="*/ 2565918 h 2950919"/>
                <a:gd name="connsiteX3" fmla="*/ 5607698 w 5607698"/>
                <a:gd name="connsiteY3" fmla="*/ 2929812 h 2950919"/>
                <a:gd name="connsiteX0" fmla="*/ 0 w 5607698"/>
                <a:gd name="connsiteY0" fmla="*/ 0 h 2929812"/>
                <a:gd name="connsiteX1" fmla="*/ 1091682 w 5607698"/>
                <a:gd name="connsiteY1" fmla="*/ 1688840 h 2929812"/>
                <a:gd name="connsiteX2" fmla="*/ 2379306 w 5607698"/>
                <a:gd name="connsiteY2" fmla="*/ 2565918 h 2929812"/>
                <a:gd name="connsiteX3" fmla="*/ 5607698 w 5607698"/>
                <a:gd name="connsiteY3" fmla="*/ 2929812 h 2929812"/>
                <a:gd name="connsiteX0" fmla="*/ 0 w 5607698"/>
                <a:gd name="connsiteY0" fmla="*/ 0 h 2929812"/>
                <a:gd name="connsiteX1" fmla="*/ 1091682 w 5607698"/>
                <a:gd name="connsiteY1" fmla="*/ 1688840 h 2929812"/>
                <a:gd name="connsiteX2" fmla="*/ 2379306 w 5607698"/>
                <a:gd name="connsiteY2" fmla="*/ 2565918 h 2929812"/>
                <a:gd name="connsiteX3" fmla="*/ 5607698 w 5607698"/>
                <a:gd name="connsiteY3" fmla="*/ 2929812 h 2929812"/>
                <a:gd name="connsiteX0" fmla="*/ 0 w 5607698"/>
                <a:gd name="connsiteY0" fmla="*/ 0 h 2929812"/>
                <a:gd name="connsiteX1" fmla="*/ 1063690 w 5607698"/>
                <a:gd name="connsiteY1" fmla="*/ 1716832 h 2929812"/>
                <a:gd name="connsiteX2" fmla="*/ 2379306 w 5607698"/>
                <a:gd name="connsiteY2" fmla="*/ 2565918 h 2929812"/>
                <a:gd name="connsiteX3" fmla="*/ 5607698 w 5607698"/>
                <a:gd name="connsiteY3" fmla="*/ 2929812 h 29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698" h="2929812">
                  <a:moveTo>
                    <a:pt x="0" y="0"/>
                  </a:moveTo>
                  <a:cubicBezTo>
                    <a:pt x="473528" y="989822"/>
                    <a:pt x="723123" y="1289180"/>
                    <a:pt x="1063690" y="1716832"/>
                  </a:cubicBezTo>
                  <a:cubicBezTo>
                    <a:pt x="1404257" y="2144484"/>
                    <a:pt x="1621971" y="2363755"/>
                    <a:pt x="2379306" y="2565918"/>
                  </a:cubicBezTo>
                  <a:cubicBezTo>
                    <a:pt x="3136641" y="2768081"/>
                    <a:pt x="5018314" y="2867607"/>
                    <a:pt x="5607698" y="292981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2" name="Forme libre 81"/>
          <p:cNvSpPr/>
          <p:nvPr/>
        </p:nvSpPr>
        <p:spPr>
          <a:xfrm>
            <a:off x="5139179" y="4373659"/>
            <a:ext cx="2519266" cy="1352939"/>
          </a:xfrm>
          <a:custGeom>
            <a:avLst/>
            <a:gdLst>
              <a:gd name="connsiteX0" fmla="*/ 0 w 2519266"/>
              <a:gd name="connsiteY0" fmla="*/ 1353005 h 1372359"/>
              <a:gd name="connsiteX1" fmla="*/ 1436915 w 2519266"/>
              <a:gd name="connsiteY1" fmla="*/ 1185054 h 1372359"/>
              <a:gd name="connsiteX2" fmla="*/ 2519266 w 2519266"/>
              <a:gd name="connsiteY2" fmla="*/ 66 h 1372359"/>
              <a:gd name="connsiteX0" fmla="*/ 0 w 2538524"/>
              <a:gd name="connsiteY0" fmla="*/ 1392786 h 1412140"/>
              <a:gd name="connsiteX1" fmla="*/ 1436915 w 2538524"/>
              <a:gd name="connsiteY1" fmla="*/ 1224835 h 1412140"/>
              <a:gd name="connsiteX2" fmla="*/ 2519266 w 2538524"/>
              <a:gd name="connsiteY2" fmla="*/ 39847 h 1412140"/>
              <a:gd name="connsiteX0" fmla="*/ 0 w 2519266"/>
              <a:gd name="connsiteY0" fmla="*/ 1352939 h 1372293"/>
              <a:gd name="connsiteX1" fmla="*/ 1436915 w 2519266"/>
              <a:gd name="connsiteY1" fmla="*/ 1184988 h 1372293"/>
              <a:gd name="connsiteX2" fmla="*/ 2519266 w 2519266"/>
              <a:gd name="connsiteY2" fmla="*/ 0 h 1372293"/>
              <a:gd name="connsiteX0" fmla="*/ 0 w 2519266"/>
              <a:gd name="connsiteY0" fmla="*/ 1352939 h 1372293"/>
              <a:gd name="connsiteX1" fmla="*/ 1436915 w 2519266"/>
              <a:gd name="connsiteY1" fmla="*/ 1184988 h 1372293"/>
              <a:gd name="connsiteX2" fmla="*/ 2519266 w 2519266"/>
              <a:gd name="connsiteY2" fmla="*/ 0 h 1372293"/>
              <a:gd name="connsiteX0" fmla="*/ 0 w 2519266"/>
              <a:gd name="connsiteY0" fmla="*/ 1352939 h 1352939"/>
              <a:gd name="connsiteX1" fmla="*/ 1436915 w 2519266"/>
              <a:gd name="connsiteY1" fmla="*/ 1184988 h 1352939"/>
              <a:gd name="connsiteX2" fmla="*/ 2519266 w 2519266"/>
              <a:gd name="connsiteY2" fmla="*/ 0 h 13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266" h="1352939">
                <a:moveTo>
                  <a:pt x="0" y="1352939"/>
                </a:moveTo>
                <a:cubicBezTo>
                  <a:pt x="508518" y="1286292"/>
                  <a:pt x="1017037" y="1410478"/>
                  <a:pt x="1436915" y="1184988"/>
                </a:cubicBezTo>
                <a:cubicBezTo>
                  <a:pt x="1856793" y="959498"/>
                  <a:pt x="2411577" y="159103"/>
                  <a:pt x="2519266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83" name="Connecteur droit 82"/>
          <p:cNvCxnSpPr>
            <a:stCxn id="82" idx="2"/>
          </p:cNvCxnSpPr>
          <p:nvPr/>
        </p:nvCxnSpPr>
        <p:spPr bwMode="auto">
          <a:xfrm flipV="1">
            <a:off x="7658445" y="2798063"/>
            <a:ext cx="1078882" cy="1575596"/>
          </a:xfrm>
          <a:prstGeom prst="line">
            <a:avLst/>
          </a:prstGeom>
          <a:solidFill>
            <a:srgbClr val="FFCD0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Forme libre 83"/>
          <p:cNvSpPr/>
          <p:nvPr/>
        </p:nvSpPr>
        <p:spPr>
          <a:xfrm>
            <a:off x="2186730" y="2728550"/>
            <a:ext cx="5120640" cy="2997642"/>
          </a:xfrm>
          <a:custGeom>
            <a:avLst/>
            <a:gdLst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59464 w 5120640"/>
              <a:gd name="connsiteY4" fmla="*/ 421419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59464 w 5120640"/>
              <a:gd name="connsiteY4" fmla="*/ 421419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27658 w 5120640"/>
              <a:gd name="connsiteY4" fmla="*/ 381663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27658 w 5120640"/>
              <a:gd name="connsiteY4" fmla="*/ 381663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0640" h="2997642">
                <a:moveTo>
                  <a:pt x="0" y="2997642"/>
                </a:moveTo>
                <a:cubicBezTo>
                  <a:pt x="516172" y="2916803"/>
                  <a:pt x="1032344" y="2835965"/>
                  <a:pt x="1431235" y="2584174"/>
                </a:cubicBezTo>
                <a:cubicBezTo>
                  <a:pt x="1830126" y="2332383"/>
                  <a:pt x="2117698" y="1811572"/>
                  <a:pt x="2393343" y="1486894"/>
                </a:cubicBezTo>
                <a:cubicBezTo>
                  <a:pt x="2668988" y="1162216"/>
                  <a:pt x="2934032" y="801756"/>
                  <a:pt x="3275938" y="683812"/>
                </a:cubicBezTo>
                <a:cubicBezTo>
                  <a:pt x="3617844" y="565868"/>
                  <a:pt x="3930595" y="670562"/>
                  <a:pt x="4301655" y="540690"/>
                </a:cubicBezTo>
                <a:cubicBezTo>
                  <a:pt x="4672715" y="410818"/>
                  <a:pt x="4909930" y="153726"/>
                  <a:pt x="5120640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Rectangle 58"/>
          <p:cNvSpPr>
            <a:spLocks noChangeArrowheads="1"/>
          </p:cNvSpPr>
          <p:nvPr/>
        </p:nvSpPr>
        <p:spPr bwMode="auto">
          <a:xfrm>
            <a:off x="1100115" y="2140810"/>
            <a:ext cx="696024" cy="40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cs typeface="Times New Roman" pitchFamily="18" charset="0"/>
                <a:sym typeface="Wingdings 2" pitchFamily="18" charset="2"/>
              </a:rPr>
              <a:t>5M€</a:t>
            </a: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189453" y="2889357"/>
            <a:ext cx="5485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cs typeface="Times New Roman" pitchFamily="18" charset="0"/>
                <a:sym typeface="Wingdings 2" pitchFamily="18" charset="2"/>
              </a:rPr>
              <a:t>3M€</a:t>
            </a:r>
          </a:p>
        </p:txBody>
      </p:sp>
      <p:sp>
        <p:nvSpPr>
          <p:cNvPr id="88" name="Rectangle 58"/>
          <p:cNvSpPr>
            <a:spLocks noChangeArrowheads="1"/>
          </p:cNvSpPr>
          <p:nvPr/>
        </p:nvSpPr>
        <p:spPr bwMode="auto">
          <a:xfrm>
            <a:off x="1071875" y="3819666"/>
            <a:ext cx="7232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cs typeface="Times New Roman" pitchFamily="18" charset="0"/>
                <a:sym typeface="Wingdings 2" pitchFamily="18" charset="2"/>
              </a:rPr>
              <a:t>500k€</a:t>
            </a:r>
          </a:p>
        </p:txBody>
      </p:sp>
      <p:sp>
        <p:nvSpPr>
          <p:cNvPr id="89" name="Line 52"/>
          <p:cNvSpPr>
            <a:spLocks noChangeShapeType="1"/>
          </p:cNvSpPr>
          <p:nvPr/>
        </p:nvSpPr>
        <p:spPr bwMode="auto">
          <a:xfrm flipH="1">
            <a:off x="1812199" y="2265511"/>
            <a:ext cx="278917" cy="0"/>
          </a:xfrm>
          <a:prstGeom prst="line">
            <a:avLst/>
          </a:prstGeom>
          <a:noFill/>
          <a:ln w="9525">
            <a:solidFill>
              <a:srgbClr val="FFFFFF">
                <a:lumMod val="65000"/>
              </a:srgb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 flipH="1">
            <a:off x="1812199" y="3018276"/>
            <a:ext cx="278917" cy="0"/>
          </a:xfrm>
          <a:prstGeom prst="line">
            <a:avLst/>
          </a:prstGeom>
          <a:noFill/>
          <a:ln w="9525">
            <a:solidFill>
              <a:srgbClr val="FFFFFF">
                <a:lumMod val="65000"/>
              </a:srgb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Line 52"/>
          <p:cNvSpPr>
            <a:spLocks noChangeShapeType="1"/>
          </p:cNvSpPr>
          <p:nvPr/>
        </p:nvSpPr>
        <p:spPr bwMode="auto">
          <a:xfrm flipH="1">
            <a:off x="1803084" y="3958166"/>
            <a:ext cx="278917" cy="0"/>
          </a:xfrm>
          <a:prstGeom prst="line">
            <a:avLst/>
          </a:prstGeom>
          <a:noFill/>
          <a:ln w="9525">
            <a:solidFill>
              <a:srgbClr val="FFFFFF">
                <a:lumMod val="65000"/>
              </a:srgb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64"/>
          <p:cNvSpPr txBox="1">
            <a:spLocks noChangeArrowheads="1"/>
          </p:cNvSpPr>
          <p:nvPr/>
        </p:nvSpPr>
        <p:spPr bwMode="auto">
          <a:xfrm>
            <a:off x="1092285" y="1696022"/>
            <a:ext cx="16023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err="1">
                <a:solidFill>
                  <a:schemeClr val="accent2"/>
                </a:solidFill>
                <a:latin typeface="+mj-lt"/>
                <a:cs typeface="Times New Roman" pitchFamily="18" charset="0"/>
                <a:sym typeface="Wingdings 2" pitchFamily="18" charset="2"/>
              </a:rPr>
              <a:t>Amount</a:t>
            </a:r>
            <a:endParaRPr lang="fr-FR" sz="1600" dirty="0">
              <a:solidFill>
                <a:schemeClr val="accent2"/>
              </a:solidFill>
              <a:latin typeface="+mj-lt"/>
              <a:cs typeface="Times New Roman" pitchFamily="18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388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21245"/>
            <a:ext cx="10691813" cy="85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193899"/>
              </p:ext>
            </p:extLst>
          </p:nvPr>
        </p:nvGraphicFramePr>
        <p:xfrm>
          <a:off x="307912" y="1789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12" y="1789"/>
                        <a:ext cx="1785" cy="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9"/>
          <p:cNvSpPr txBox="1">
            <a:spLocks noChangeArrowheads="1"/>
          </p:cNvSpPr>
          <p:nvPr/>
        </p:nvSpPr>
        <p:spPr bwMode="gray">
          <a:xfrm rot="5400000">
            <a:off x="4157285" y="-3162306"/>
            <a:ext cx="411620" cy="8547546"/>
          </a:xfrm>
          <a:custGeom>
            <a:avLst/>
            <a:gdLst>
              <a:gd name="connsiteX0" fmla="*/ 182990 w 365979"/>
              <a:gd name="connsiteY0" fmla="*/ 0 h 4345052"/>
              <a:gd name="connsiteX1" fmla="*/ 182990 w 365979"/>
              <a:gd name="connsiteY1" fmla="*/ 0 h 4345052"/>
              <a:gd name="connsiteX2" fmla="*/ 365980 w 365979"/>
              <a:gd name="connsiteY2" fmla="*/ 182990 h 4345052"/>
              <a:gd name="connsiteX3" fmla="*/ 365979 w 365979"/>
              <a:gd name="connsiteY3" fmla="*/ 4345052 h 4345052"/>
              <a:gd name="connsiteX4" fmla="*/ 365979 w 365979"/>
              <a:gd name="connsiteY4" fmla="*/ 4345052 h 4345052"/>
              <a:gd name="connsiteX5" fmla="*/ 0 w 365979"/>
              <a:gd name="connsiteY5" fmla="*/ 4345052 h 4345052"/>
              <a:gd name="connsiteX6" fmla="*/ 0 w 365979"/>
              <a:gd name="connsiteY6" fmla="*/ 4345052 h 4345052"/>
              <a:gd name="connsiteX7" fmla="*/ 0 w 365979"/>
              <a:gd name="connsiteY7" fmla="*/ 182990 h 4345052"/>
              <a:gd name="connsiteX8" fmla="*/ 182990 w 365979"/>
              <a:gd name="connsiteY8" fmla="*/ 0 h 4345052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104517 w 365980"/>
              <a:gd name="connsiteY5" fmla="*/ 4347433 h 4347433"/>
              <a:gd name="connsiteX6" fmla="*/ 0 w 365980"/>
              <a:gd name="connsiteY6" fmla="*/ 4345052 h 4347433"/>
              <a:gd name="connsiteX7" fmla="*/ 0 w 365980"/>
              <a:gd name="connsiteY7" fmla="*/ 4345052 h 4347433"/>
              <a:gd name="connsiteX8" fmla="*/ 0 w 365980"/>
              <a:gd name="connsiteY8" fmla="*/ 182990 h 4347433"/>
              <a:gd name="connsiteX9" fmla="*/ 182990 w 365980"/>
              <a:gd name="connsiteY9" fmla="*/ 0 h 4347433"/>
              <a:gd name="connsiteX0" fmla="*/ 182990 w 365980"/>
              <a:gd name="connsiteY0" fmla="*/ 0 h 4347433"/>
              <a:gd name="connsiteX1" fmla="*/ 182990 w 365980"/>
              <a:gd name="connsiteY1" fmla="*/ 0 h 4347433"/>
              <a:gd name="connsiteX2" fmla="*/ 365980 w 365980"/>
              <a:gd name="connsiteY2" fmla="*/ 182990 h 4347433"/>
              <a:gd name="connsiteX3" fmla="*/ 365979 w 365980"/>
              <a:gd name="connsiteY3" fmla="*/ 4345052 h 4347433"/>
              <a:gd name="connsiteX4" fmla="*/ 365979 w 365980"/>
              <a:gd name="connsiteY4" fmla="*/ 4345052 h 4347433"/>
              <a:gd name="connsiteX5" fmla="*/ 214054 w 365980"/>
              <a:gd name="connsiteY5" fmla="*/ 4345052 h 4347433"/>
              <a:gd name="connsiteX6" fmla="*/ 104517 w 365980"/>
              <a:gd name="connsiteY6" fmla="*/ 4347433 h 4347433"/>
              <a:gd name="connsiteX7" fmla="*/ 0 w 365980"/>
              <a:gd name="connsiteY7" fmla="*/ 4345052 h 4347433"/>
              <a:gd name="connsiteX8" fmla="*/ 0 w 365980"/>
              <a:gd name="connsiteY8" fmla="*/ 4345052 h 4347433"/>
              <a:gd name="connsiteX9" fmla="*/ 0 w 365980"/>
              <a:gd name="connsiteY9" fmla="*/ 182990 h 4347433"/>
              <a:gd name="connsiteX10" fmla="*/ 182990 w 365980"/>
              <a:gd name="connsiteY10" fmla="*/ 0 h 4347433"/>
              <a:gd name="connsiteX0" fmla="*/ 214054 w 365980"/>
              <a:gd name="connsiteY0" fmla="*/ 4345052 h 4436492"/>
              <a:gd name="connsiteX1" fmla="*/ 104517 w 365980"/>
              <a:gd name="connsiteY1" fmla="*/ 4347433 h 4436492"/>
              <a:gd name="connsiteX2" fmla="*/ 0 w 365980"/>
              <a:gd name="connsiteY2" fmla="*/ 4345052 h 4436492"/>
              <a:gd name="connsiteX3" fmla="*/ 0 w 365980"/>
              <a:gd name="connsiteY3" fmla="*/ 4345052 h 4436492"/>
              <a:gd name="connsiteX4" fmla="*/ 0 w 365980"/>
              <a:gd name="connsiteY4" fmla="*/ 182990 h 4436492"/>
              <a:gd name="connsiteX5" fmla="*/ 182990 w 365980"/>
              <a:gd name="connsiteY5" fmla="*/ 0 h 4436492"/>
              <a:gd name="connsiteX6" fmla="*/ 182990 w 365980"/>
              <a:gd name="connsiteY6" fmla="*/ 0 h 4436492"/>
              <a:gd name="connsiteX7" fmla="*/ 365980 w 365980"/>
              <a:gd name="connsiteY7" fmla="*/ 182990 h 4436492"/>
              <a:gd name="connsiteX8" fmla="*/ 365979 w 365980"/>
              <a:gd name="connsiteY8" fmla="*/ 4345052 h 4436492"/>
              <a:gd name="connsiteX9" fmla="*/ 365979 w 365980"/>
              <a:gd name="connsiteY9" fmla="*/ 4345052 h 4436492"/>
              <a:gd name="connsiteX10" fmla="*/ 305494 w 365980"/>
              <a:gd name="connsiteY10" fmla="*/ 4436492 h 4436492"/>
              <a:gd name="connsiteX0" fmla="*/ 214054 w 365980"/>
              <a:gd name="connsiteY0" fmla="*/ 4345052 h 4347433"/>
              <a:gd name="connsiteX1" fmla="*/ 104517 w 365980"/>
              <a:gd name="connsiteY1" fmla="*/ 4347433 h 4347433"/>
              <a:gd name="connsiteX2" fmla="*/ 0 w 365980"/>
              <a:gd name="connsiteY2" fmla="*/ 4345052 h 4347433"/>
              <a:gd name="connsiteX3" fmla="*/ 0 w 365980"/>
              <a:gd name="connsiteY3" fmla="*/ 4345052 h 4347433"/>
              <a:gd name="connsiteX4" fmla="*/ 0 w 365980"/>
              <a:gd name="connsiteY4" fmla="*/ 182990 h 4347433"/>
              <a:gd name="connsiteX5" fmla="*/ 182990 w 365980"/>
              <a:gd name="connsiteY5" fmla="*/ 0 h 4347433"/>
              <a:gd name="connsiteX6" fmla="*/ 182990 w 365980"/>
              <a:gd name="connsiteY6" fmla="*/ 0 h 4347433"/>
              <a:gd name="connsiteX7" fmla="*/ 365980 w 365980"/>
              <a:gd name="connsiteY7" fmla="*/ 182990 h 4347433"/>
              <a:gd name="connsiteX8" fmla="*/ 365979 w 365980"/>
              <a:gd name="connsiteY8" fmla="*/ 4345052 h 4347433"/>
              <a:gd name="connsiteX9" fmla="*/ 365979 w 365980"/>
              <a:gd name="connsiteY9" fmla="*/ 4345052 h 4347433"/>
              <a:gd name="connsiteX0" fmla="*/ 104517 w 365980"/>
              <a:gd name="connsiteY0" fmla="*/ 4347433 h 4347433"/>
              <a:gd name="connsiteX1" fmla="*/ 0 w 365980"/>
              <a:gd name="connsiteY1" fmla="*/ 4345052 h 4347433"/>
              <a:gd name="connsiteX2" fmla="*/ 0 w 365980"/>
              <a:gd name="connsiteY2" fmla="*/ 4345052 h 4347433"/>
              <a:gd name="connsiteX3" fmla="*/ 0 w 365980"/>
              <a:gd name="connsiteY3" fmla="*/ 182990 h 4347433"/>
              <a:gd name="connsiteX4" fmla="*/ 182990 w 365980"/>
              <a:gd name="connsiteY4" fmla="*/ 0 h 4347433"/>
              <a:gd name="connsiteX5" fmla="*/ 182990 w 365980"/>
              <a:gd name="connsiteY5" fmla="*/ 0 h 4347433"/>
              <a:gd name="connsiteX6" fmla="*/ 365980 w 365980"/>
              <a:gd name="connsiteY6" fmla="*/ 182990 h 4347433"/>
              <a:gd name="connsiteX7" fmla="*/ 365979 w 365980"/>
              <a:gd name="connsiteY7" fmla="*/ 4345052 h 4347433"/>
              <a:gd name="connsiteX8" fmla="*/ 365979 w 365980"/>
              <a:gd name="connsiteY8" fmla="*/ 4345052 h 4347433"/>
              <a:gd name="connsiteX0" fmla="*/ 0 w 365980"/>
              <a:gd name="connsiteY0" fmla="*/ 4345052 h 4345052"/>
              <a:gd name="connsiteX1" fmla="*/ 0 w 365980"/>
              <a:gd name="connsiteY1" fmla="*/ 4345052 h 4345052"/>
              <a:gd name="connsiteX2" fmla="*/ 0 w 365980"/>
              <a:gd name="connsiteY2" fmla="*/ 182990 h 4345052"/>
              <a:gd name="connsiteX3" fmla="*/ 182990 w 365980"/>
              <a:gd name="connsiteY3" fmla="*/ 0 h 4345052"/>
              <a:gd name="connsiteX4" fmla="*/ 182990 w 365980"/>
              <a:gd name="connsiteY4" fmla="*/ 0 h 4345052"/>
              <a:gd name="connsiteX5" fmla="*/ 365980 w 365980"/>
              <a:gd name="connsiteY5" fmla="*/ 182990 h 4345052"/>
              <a:gd name="connsiteX6" fmla="*/ 365979 w 365980"/>
              <a:gd name="connsiteY6" fmla="*/ 4345052 h 4345052"/>
              <a:gd name="connsiteX7" fmla="*/ 365979 w 365980"/>
              <a:gd name="connsiteY7" fmla="*/ 4345052 h 43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80" h="4345052">
                <a:moveTo>
                  <a:pt x="0" y="4345052"/>
                </a:moveTo>
                <a:lnTo>
                  <a:pt x="0" y="4345052"/>
                </a:lnTo>
                <a:lnTo>
                  <a:pt x="0" y="182990"/>
                </a:lnTo>
                <a:cubicBezTo>
                  <a:pt x="0" y="81927"/>
                  <a:pt x="81927" y="0"/>
                  <a:pt x="182990" y="0"/>
                </a:cubicBezTo>
                <a:lnTo>
                  <a:pt x="182990" y="0"/>
                </a:lnTo>
                <a:cubicBezTo>
                  <a:pt x="284053" y="0"/>
                  <a:pt x="365980" y="81927"/>
                  <a:pt x="365980" y="182990"/>
                </a:cubicBezTo>
                <a:cubicBezTo>
                  <a:pt x="365980" y="1570344"/>
                  <a:pt x="365979" y="2957698"/>
                  <a:pt x="365979" y="4345052"/>
                </a:cubicBezTo>
                <a:lnTo>
                  <a:pt x="365979" y="4345052"/>
                </a:lnTo>
              </a:path>
            </a:pathLst>
          </a:cu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vert270" wrap="square" lIns="80978" tIns="0" rIns="80978" bIns="688312" numCol="1" anchor="ctr" anchorCtr="0" compatLnSpc="1">
            <a:prstTxWarp prst="textNoShape">
              <a:avLst/>
            </a:prstTxWarp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6E64"/>
              </a:buClr>
            </a:pPr>
            <a:r>
              <a:rPr lang="fr-FR" sz="3200" dirty="0" err="1">
                <a:solidFill>
                  <a:srgbClr val="FFFFFF"/>
                </a:solidFill>
                <a:latin typeface="+mj-lt"/>
              </a:rPr>
              <a:t>With</a:t>
            </a:r>
            <a:r>
              <a:rPr lang="fr-FR" sz="3200" dirty="0">
                <a:solidFill>
                  <a:srgbClr val="FFFFFF"/>
                </a:solidFill>
                <a:latin typeface="+mj-lt"/>
              </a:rPr>
              <a:t> EU support (RSI &amp; InnovFin)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CBD1C-CB22-43B4-A48A-13896A5EF38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64593" y="258895"/>
            <a:ext cx="9693881" cy="328850"/>
          </a:xfrm>
        </p:spPr>
        <p:txBody>
          <a:bodyPr/>
          <a:lstStyle/>
          <a:p>
            <a:r>
              <a:rPr lang="pt-BR" sz="2200" dirty="0">
                <a:solidFill>
                  <a:srgbClr val="5E514D"/>
                </a:solidFill>
              </a:rPr>
              <a:t>Implementation of InnovFin</a:t>
            </a:r>
            <a:endParaRPr lang="fr-FR" sz="2200" dirty="0">
              <a:solidFill>
                <a:srgbClr val="5E514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8435" y="7113608"/>
            <a:ext cx="583378" cy="4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53668" y="6948189"/>
            <a:ext cx="1838145" cy="6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8"/>
          <p:cNvSpPr txBox="1">
            <a:spLocks/>
          </p:cNvSpPr>
          <p:nvPr/>
        </p:nvSpPr>
        <p:spPr bwMode="gray">
          <a:xfrm>
            <a:off x="0" y="0"/>
            <a:ext cx="665386" cy="6114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5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02</a:t>
            </a:r>
            <a:r>
              <a:rPr lang="fr-FR" dirty="0"/>
              <a:t>.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1259072" y="2017094"/>
            <a:ext cx="8839362" cy="4598412"/>
            <a:chOff x="640303" y="1610834"/>
            <a:chExt cx="8839362" cy="4598412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2817063" y="2621597"/>
              <a:ext cx="2404521" cy="1860618"/>
            </a:xfrm>
            <a:prstGeom prst="roundRect">
              <a:avLst/>
            </a:prstGeom>
            <a:solidFill>
              <a:srgbClr val="FFCD00">
                <a:lumMod val="20000"/>
                <a:lumOff val="80000"/>
              </a:srgbClr>
            </a:solidFill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 / PTZI</a:t>
              </a: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231472" y="2056706"/>
              <a:ext cx="1437581" cy="2698250"/>
            </a:xfrm>
            <a:prstGeom prst="roundRect">
              <a:avLst/>
            </a:prstGeom>
            <a:solidFill>
              <a:srgbClr val="FFCD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4386154" y="3474940"/>
              <a:ext cx="1557367" cy="91595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Seed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Loan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6688602" y="1719316"/>
              <a:ext cx="2102970" cy="1321484"/>
            </a:xfrm>
            <a:prstGeom prst="roundRect">
              <a:avLst/>
            </a:prstGeom>
            <a:solidFill>
              <a:srgbClr val="EB7800">
                <a:lumMod val="20000"/>
                <a:lumOff val="80000"/>
              </a:srgbClr>
            </a:solidFill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Growth Loan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2276731" y="4252392"/>
              <a:ext cx="1521615" cy="1012855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853A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GRANT</a:t>
              </a:r>
            </a:p>
          </p:txBody>
        </p:sp>
        <p:grpSp>
          <p:nvGrpSpPr>
            <p:cNvPr id="62" name="Group 4"/>
            <p:cNvGrpSpPr>
              <a:grpSpLocks/>
            </p:cNvGrpSpPr>
            <p:nvPr/>
          </p:nvGrpSpPr>
          <p:grpSpPr bwMode="auto">
            <a:xfrm>
              <a:off x="640303" y="1628316"/>
              <a:ext cx="8839362" cy="4580930"/>
              <a:chOff x="1512" y="1248"/>
              <a:chExt cx="4008" cy="2668"/>
            </a:xfrm>
          </p:grpSpPr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>
                <a:off x="1758" y="3408"/>
                <a:ext cx="335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 flipV="1">
                <a:off x="4282" y="1544"/>
                <a:ext cx="168" cy="93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 flipV="1">
                <a:off x="4450" y="1451"/>
                <a:ext cx="216" cy="93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26"/>
              <p:cNvSpPr>
                <a:spLocks noChangeShapeType="1"/>
              </p:cNvSpPr>
              <p:nvPr/>
            </p:nvSpPr>
            <p:spPr bwMode="auto">
              <a:xfrm flipV="1">
                <a:off x="4666" y="1409"/>
                <a:ext cx="160" cy="34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Line 52"/>
              <p:cNvSpPr>
                <a:spLocks noChangeShapeType="1"/>
              </p:cNvSpPr>
              <p:nvPr/>
            </p:nvSpPr>
            <p:spPr bwMode="auto">
              <a:xfrm>
                <a:off x="2208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Line 53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Line 54"/>
              <p:cNvSpPr>
                <a:spLocks noChangeShapeType="1"/>
              </p:cNvSpPr>
              <p:nvPr/>
            </p:nvSpPr>
            <p:spPr bwMode="auto">
              <a:xfrm flipV="1">
                <a:off x="3360" y="2064"/>
                <a:ext cx="0" cy="1344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55"/>
              <p:cNvSpPr txBox="1">
                <a:spLocks noChangeArrowheads="1"/>
              </p:cNvSpPr>
              <p:nvPr/>
            </p:nvSpPr>
            <p:spPr bwMode="auto">
              <a:xfrm>
                <a:off x="2317" y="1301"/>
                <a:ext cx="91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Risk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level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itchFamily="34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2" name="Text Box 56"/>
              <p:cNvSpPr txBox="1">
                <a:spLocks noChangeArrowheads="1"/>
              </p:cNvSpPr>
              <p:nvPr/>
            </p:nvSpPr>
            <p:spPr bwMode="auto">
              <a:xfrm>
                <a:off x="4447" y="2085"/>
                <a:ext cx="91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Sales</a:t>
                </a:r>
              </a:p>
            </p:txBody>
          </p:sp>
          <p:sp>
            <p:nvSpPr>
              <p:cNvPr id="73" name="Text Box 57"/>
              <p:cNvSpPr txBox="1">
                <a:spLocks noChangeArrowheads="1"/>
              </p:cNvSpPr>
              <p:nvPr/>
            </p:nvSpPr>
            <p:spPr bwMode="auto">
              <a:xfrm>
                <a:off x="4000" y="1284"/>
                <a:ext cx="1449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Investments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itchFamily="34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4" name="Rectangle 58"/>
              <p:cNvSpPr>
                <a:spLocks noChangeArrowheads="1"/>
              </p:cNvSpPr>
              <p:nvPr/>
            </p:nvSpPr>
            <p:spPr bwMode="auto">
              <a:xfrm rot="19809097">
                <a:off x="1512" y="3552"/>
                <a:ext cx="68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Formulation</a:t>
                </a:r>
              </a:p>
            </p:txBody>
          </p:sp>
          <p:sp>
            <p:nvSpPr>
              <p:cNvPr id="75" name="Rectangle 59"/>
              <p:cNvSpPr>
                <a:spLocks noChangeArrowheads="1"/>
              </p:cNvSpPr>
              <p:nvPr/>
            </p:nvSpPr>
            <p:spPr bwMode="auto">
              <a:xfrm rot="19807348">
                <a:off x="2118" y="3543"/>
                <a:ext cx="595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Feasibility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6" name="Rectangle 60"/>
              <p:cNvSpPr>
                <a:spLocks noChangeArrowheads="1"/>
              </p:cNvSpPr>
              <p:nvPr/>
            </p:nvSpPr>
            <p:spPr bwMode="auto">
              <a:xfrm rot="19805693">
                <a:off x="2487" y="3613"/>
                <a:ext cx="741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Development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7" name="Rectangle 61"/>
              <p:cNvSpPr>
                <a:spLocks noChangeArrowheads="1"/>
              </p:cNvSpPr>
              <p:nvPr/>
            </p:nvSpPr>
            <p:spPr bwMode="auto">
              <a:xfrm rot="19799468">
                <a:off x="3036" y="3581"/>
                <a:ext cx="781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entury Gothic" pitchFamily="34" charset="0"/>
                    <a:cs typeface="Times New Roman" pitchFamily="18" charset="0"/>
                    <a:sym typeface="Wingdings 2" pitchFamily="18" charset="2"/>
                  </a:rPr>
                  <a:t>Pre-</a:t>
                </a: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  <a:cs typeface="Times New Roman" pitchFamily="18" charset="0"/>
                    <a:sym typeface="Wingdings 2" pitchFamily="18" charset="2"/>
                  </a:rPr>
                  <a:t>launching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itchFamily="34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78" name="Line 62"/>
              <p:cNvSpPr>
                <a:spLocks noChangeShapeType="1"/>
              </p:cNvSpPr>
              <p:nvPr/>
            </p:nvSpPr>
            <p:spPr bwMode="auto">
              <a:xfrm flipV="1">
                <a:off x="3792" y="200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65000"/>
                  </a:srgbClr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 rot="19797229">
                <a:off x="3716" y="3540"/>
                <a:ext cx="718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Launching</a:t>
                </a:r>
                <a: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 &amp;</a:t>
                </a:r>
                <a:b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</a:br>
                <a:r>
                  <a:rPr kumimoji="0" lang="fr-FR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Wingdings 2" pitchFamily="18" charset="2"/>
                  </a:rPr>
                  <a:t>growth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Times New Roman" pitchFamily="18" charset="0"/>
                  <a:sym typeface="Wingdings 2" pitchFamily="18" charset="2"/>
                </a:endParaRPr>
              </a:p>
            </p:txBody>
          </p:sp>
          <p:sp>
            <p:nvSpPr>
              <p:cNvPr id="80" name="Text Box 64"/>
              <p:cNvSpPr txBox="1">
                <a:spLocks noChangeArrowheads="1"/>
              </p:cNvSpPr>
              <p:nvPr/>
            </p:nvSpPr>
            <p:spPr bwMode="auto">
              <a:xfrm>
                <a:off x="4896" y="3480"/>
                <a:ext cx="624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cs typeface="Times New Roman" pitchFamily="18" charset="0"/>
                    <a:sym typeface="Wingdings 2" pitchFamily="18" charset="2"/>
                  </a:rPr>
                  <a:t>time</a:t>
                </a:r>
              </a:p>
            </p:txBody>
          </p:sp>
          <p:sp>
            <p:nvSpPr>
              <p:cNvPr id="81" name="Line 65"/>
              <p:cNvSpPr>
                <a:spLocks noChangeShapeType="1"/>
              </p:cNvSpPr>
              <p:nvPr/>
            </p:nvSpPr>
            <p:spPr bwMode="auto">
              <a:xfrm flipV="1">
                <a:off x="1758" y="1248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3" name="Forme libre 62"/>
            <p:cNvSpPr/>
            <p:nvPr/>
          </p:nvSpPr>
          <p:spPr>
            <a:xfrm>
              <a:off x="2633615" y="1610834"/>
              <a:ext cx="5607698" cy="2929812"/>
            </a:xfrm>
            <a:custGeom>
              <a:avLst/>
              <a:gdLst>
                <a:gd name="connsiteX0" fmla="*/ 0 w 5607698"/>
                <a:gd name="connsiteY0" fmla="*/ 0 h 2946254"/>
                <a:gd name="connsiteX1" fmla="*/ 1698171 w 5607698"/>
                <a:gd name="connsiteY1" fmla="*/ 2295330 h 2946254"/>
                <a:gd name="connsiteX2" fmla="*/ 2379306 w 5607698"/>
                <a:gd name="connsiteY2" fmla="*/ 2565918 h 2946254"/>
                <a:gd name="connsiteX3" fmla="*/ 5607698 w 5607698"/>
                <a:gd name="connsiteY3" fmla="*/ 2929812 h 2946254"/>
                <a:gd name="connsiteX0" fmla="*/ 0 w 5607698"/>
                <a:gd name="connsiteY0" fmla="*/ 0 h 2950919"/>
                <a:gd name="connsiteX1" fmla="*/ 1091682 w 5607698"/>
                <a:gd name="connsiteY1" fmla="*/ 1688840 h 2950919"/>
                <a:gd name="connsiteX2" fmla="*/ 2379306 w 5607698"/>
                <a:gd name="connsiteY2" fmla="*/ 2565918 h 2950919"/>
                <a:gd name="connsiteX3" fmla="*/ 5607698 w 5607698"/>
                <a:gd name="connsiteY3" fmla="*/ 2929812 h 2950919"/>
                <a:gd name="connsiteX0" fmla="*/ 0 w 5607698"/>
                <a:gd name="connsiteY0" fmla="*/ 0 h 2950919"/>
                <a:gd name="connsiteX1" fmla="*/ 1091682 w 5607698"/>
                <a:gd name="connsiteY1" fmla="*/ 1688840 h 2950919"/>
                <a:gd name="connsiteX2" fmla="*/ 2379306 w 5607698"/>
                <a:gd name="connsiteY2" fmla="*/ 2565918 h 2950919"/>
                <a:gd name="connsiteX3" fmla="*/ 5607698 w 5607698"/>
                <a:gd name="connsiteY3" fmla="*/ 2929812 h 2950919"/>
                <a:gd name="connsiteX0" fmla="*/ 0 w 5607698"/>
                <a:gd name="connsiteY0" fmla="*/ 0 h 2950919"/>
                <a:gd name="connsiteX1" fmla="*/ 1091682 w 5607698"/>
                <a:gd name="connsiteY1" fmla="*/ 1688840 h 2950919"/>
                <a:gd name="connsiteX2" fmla="*/ 2379306 w 5607698"/>
                <a:gd name="connsiteY2" fmla="*/ 2565918 h 2950919"/>
                <a:gd name="connsiteX3" fmla="*/ 5607698 w 5607698"/>
                <a:gd name="connsiteY3" fmla="*/ 2929812 h 2950919"/>
                <a:gd name="connsiteX0" fmla="*/ 0 w 5607698"/>
                <a:gd name="connsiteY0" fmla="*/ 0 h 2929812"/>
                <a:gd name="connsiteX1" fmla="*/ 1091682 w 5607698"/>
                <a:gd name="connsiteY1" fmla="*/ 1688840 h 2929812"/>
                <a:gd name="connsiteX2" fmla="*/ 2379306 w 5607698"/>
                <a:gd name="connsiteY2" fmla="*/ 2565918 h 2929812"/>
                <a:gd name="connsiteX3" fmla="*/ 5607698 w 5607698"/>
                <a:gd name="connsiteY3" fmla="*/ 2929812 h 2929812"/>
                <a:gd name="connsiteX0" fmla="*/ 0 w 5607698"/>
                <a:gd name="connsiteY0" fmla="*/ 0 h 2929812"/>
                <a:gd name="connsiteX1" fmla="*/ 1091682 w 5607698"/>
                <a:gd name="connsiteY1" fmla="*/ 1688840 h 2929812"/>
                <a:gd name="connsiteX2" fmla="*/ 2379306 w 5607698"/>
                <a:gd name="connsiteY2" fmla="*/ 2565918 h 2929812"/>
                <a:gd name="connsiteX3" fmla="*/ 5607698 w 5607698"/>
                <a:gd name="connsiteY3" fmla="*/ 2929812 h 2929812"/>
                <a:gd name="connsiteX0" fmla="*/ 0 w 5607698"/>
                <a:gd name="connsiteY0" fmla="*/ 0 h 2929812"/>
                <a:gd name="connsiteX1" fmla="*/ 1063690 w 5607698"/>
                <a:gd name="connsiteY1" fmla="*/ 1716832 h 2929812"/>
                <a:gd name="connsiteX2" fmla="*/ 2379306 w 5607698"/>
                <a:gd name="connsiteY2" fmla="*/ 2565918 h 2929812"/>
                <a:gd name="connsiteX3" fmla="*/ 5607698 w 5607698"/>
                <a:gd name="connsiteY3" fmla="*/ 2929812 h 29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698" h="2929812">
                  <a:moveTo>
                    <a:pt x="0" y="0"/>
                  </a:moveTo>
                  <a:cubicBezTo>
                    <a:pt x="473528" y="989822"/>
                    <a:pt x="723123" y="1289180"/>
                    <a:pt x="1063690" y="1716832"/>
                  </a:cubicBezTo>
                  <a:cubicBezTo>
                    <a:pt x="1404257" y="2144484"/>
                    <a:pt x="1621971" y="2363755"/>
                    <a:pt x="2379306" y="2565918"/>
                  </a:cubicBezTo>
                  <a:cubicBezTo>
                    <a:pt x="3136641" y="2768081"/>
                    <a:pt x="5018314" y="2867607"/>
                    <a:pt x="5607698" y="292981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2" name="Forme libre 81"/>
          <p:cNvSpPr/>
          <p:nvPr/>
        </p:nvSpPr>
        <p:spPr>
          <a:xfrm>
            <a:off x="5139179" y="4373659"/>
            <a:ext cx="2519266" cy="1352939"/>
          </a:xfrm>
          <a:custGeom>
            <a:avLst/>
            <a:gdLst>
              <a:gd name="connsiteX0" fmla="*/ 0 w 2519266"/>
              <a:gd name="connsiteY0" fmla="*/ 1353005 h 1372359"/>
              <a:gd name="connsiteX1" fmla="*/ 1436915 w 2519266"/>
              <a:gd name="connsiteY1" fmla="*/ 1185054 h 1372359"/>
              <a:gd name="connsiteX2" fmla="*/ 2519266 w 2519266"/>
              <a:gd name="connsiteY2" fmla="*/ 66 h 1372359"/>
              <a:gd name="connsiteX0" fmla="*/ 0 w 2538524"/>
              <a:gd name="connsiteY0" fmla="*/ 1392786 h 1412140"/>
              <a:gd name="connsiteX1" fmla="*/ 1436915 w 2538524"/>
              <a:gd name="connsiteY1" fmla="*/ 1224835 h 1412140"/>
              <a:gd name="connsiteX2" fmla="*/ 2519266 w 2538524"/>
              <a:gd name="connsiteY2" fmla="*/ 39847 h 1412140"/>
              <a:gd name="connsiteX0" fmla="*/ 0 w 2519266"/>
              <a:gd name="connsiteY0" fmla="*/ 1352939 h 1372293"/>
              <a:gd name="connsiteX1" fmla="*/ 1436915 w 2519266"/>
              <a:gd name="connsiteY1" fmla="*/ 1184988 h 1372293"/>
              <a:gd name="connsiteX2" fmla="*/ 2519266 w 2519266"/>
              <a:gd name="connsiteY2" fmla="*/ 0 h 1372293"/>
              <a:gd name="connsiteX0" fmla="*/ 0 w 2519266"/>
              <a:gd name="connsiteY0" fmla="*/ 1352939 h 1372293"/>
              <a:gd name="connsiteX1" fmla="*/ 1436915 w 2519266"/>
              <a:gd name="connsiteY1" fmla="*/ 1184988 h 1372293"/>
              <a:gd name="connsiteX2" fmla="*/ 2519266 w 2519266"/>
              <a:gd name="connsiteY2" fmla="*/ 0 h 1372293"/>
              <a:gd name="connsiteX0" fmla="*/ 0 w 2519266"/>
              <a:gd name="connsiteY0" fmla="*/ 1352939 h 1352939"/>
              <a:gd name="connsiteX1" fmla="*/ 1436915 w 2519266"/>
              <a:gd name="connsiteY1" fmla="*/ 1184988 h 1352939"/>
              <a:gd name="connsiteX2" fmla="*/ 2519266 w 2519266"/>
              <a:gd name="connsiteY2" fmla="*/ 0 h 13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266" h="1352939">
                <a:moveTo>
                  <a:pt x="0" y="1352939"/>
                </a:moveTo>
                <a:cubicBezTo>
                  <a:pt x="508518" y="1286292"/>
                  <a:pt x="1017037" y="1410478"/>
                  <a:pt x="1436915" y="1184988"/>
                </a:cubicBezTo>
                <a:cubicBezTo>
                  <a:pt x="1856793" y="959498"/>
                  <a:pt x="2411577" y="159103"/>
                  <a:pt x="2519266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83" name="Connecteur droit 82"/>
          <p:cNvCxnSpPr>
            <a:stCxn id="82" idx="2"/>
          </p:cNvCxnSpPr>
          <p:nvPr/>
        </p:nvCxnSpPr>
        <p:spPr bwMode="auto">
          <a:xfrm flipV="1">
            <a:off x="7658445" y="2798063"/>
            <a:ext cx="1078882" cy="1575596"/>
          </a:xfrm>
          <a:prstGeom prst="line">
            <a:avLst/>
          </a:prstGeom>
          <a:solidFill>
            <a:srgbClr val="FFCD0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Forme libre 83"/>
          <p:cNvSpPr/>
          <p:nvPr/>
        </p:nvSpPr>
        <p:spPr>
          <a:xfrm>
            <a:off x="2186730" y="2728550"/>
            <a:ext cx="5120640" cy="2997642"/>
          </a:xfrm>
          <a:custGeom>
            <a:avLst/>
            <a:gdLst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19708 w 5120640"/>
              <a:gd name="connsiteY4" fmla="*/ 389614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59464 w 5120640"/>
              <a:gd name="connsiteY4" fmla="*/ 421419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59464 w 5120640"/>
              <a:gd name="connsiteY4" fmla="*/ 421419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27658 w 5120640"/>
              <a:gd name="connsiteY4" fmla="*/ 381663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627658 w 5120640"/>
              <a:gd name="connsiteY4" fmla="*/ 381663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  <a:gd name="connsiteX0" fmla="*/ 0 w 5120640"/>
              <a:gd name="connsiteY0" fmla="*/ 2997642 h 2997642"/>
              <a:gd name="connsiteX1" fmla="*/ 1431235 w 5120640"/>
              <a:gd name="connsiteY1" fmla="*/ 2584174 h 2997642"/>
              <a:gd name="connsiteX2" fmla="*/ 2393343 w 5120640"/>
              <a:gd name="connsiteY2" fmla="*/ 1486894 h 2997642"/>
              <a:gd name="connsiteX3" fmla="*/ 3275938 w 5120640"/>
              <a:gd name="connsiteY3" fmla="*/ 683812 h 2997642"/>
              <a:gd name="connsiteX4" fmla="*/ 4301655 w 5120640"/>
              <a:gd name="connsiteY4" fmla="*/ 540690 h 2997642"/>
              <a:gd name="connsiteX5" fmla="*/ 5120640 w 5120640"/>
              <a:gd name="connsiteY5" fmla="*/ 0 h 299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0640" h="2997642">
                <a:moveTo>
                  <a:pt x="0" y="2997642"/>
                </a:moveTo>
                <a:cubicBezTo>
                  <a:pt x="516172" y="2916803"/>
                  <a:pt x="1032344" y="2835965"/>
                  <a:pt x="1431235" y="2584174"/>
                </a:cubicBezTo>
                <a:cubicBezTo>
                  <a:pt x="1830126" y="2332383"/>
                  <a:pt x="2117698" y="1811572"/>
                  <a:pt x="2393343" y="1486894"/>
                </a:cubicBezTo>
                <a:cubicBezTo>
                  <a:pt x="2668988" y="1162216"/>
                  <a:pt x="2934032" y="801756"/>
                  <a:pt x="3275938" y="683812"/>
                </a:cubicBezTo>
                <a:cubicBezTo>
                  <a:pt x="3617844" y="565868"/>
                  <a:pt x="3930595" y="670562"/>
                  <a:pt x="4301655" y="540690"/>
                </a:cubicBezTo>
                <a:cubicBezTo>
                  <a:pt x="4672715" y="410818"/>
                  <a:pt x="4909930" y="153726"/>
                  <a:pt x="5120640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919550" y="3348281"/>
            <a:ext cx="141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Innovation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loan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6" name="Rectangle 58"/>
          <p:cNvSpPr>
            <a:spLocks noChangeArrowheads="1"/>
          </p:cNvSpPr>
          <p:nvPr/>
        </p:nvSpPr>
        <p:spPr bwMode="auto">
          <a:xfrm>
            <a:off x="1100115" y="2140810"/>
            <a:ext cx="696024" cy="40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cs typeface="Times New Roman" pitchFamily="18" charset="0"/>
                <a:sym typeface="Wingdings 2" pitchFamily="18" charset="2"/>
              </a:rPr>
              <a:t>5M€</a:t>
            </a: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189453" y="2889357"/>
            <a:ext cx="5485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cs typeface="Times New Roman" pitchFamily="18" charset="0"/>
                <a:sym typeface="Wingdings 2" pitchFamily="18" charset="2"/>
              </a:rPr>
              <a:t>3M€</a:t>
            </a:r>
          </a:p>
        </p:txBody>
      </p:sp>
      <p:sp>
        <p:nvSpPr>
          <p:cNvPr id="88" name="Rectangle 58"/>
          <p:cNvSpPr>
            <a:spLocks noChangeArrowheads="1"/>
          </p:cNvSpPr>
          <p:nvPr/>
        </p:nvSpPr>
        <p:spPr bwMode="auto">
          <a:xfrm>
            <a:off x="1071875" y="3819666"/>
            <a:ext cx="7232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cs typeface="Times New Roman" pitchFamily="18" charset="0"/>
                <a:sym typeface="Wingdings 2" pitchFamily="18" charset="2"/>
              </a:rPr>
              <a:t>500k€</a:t>
            </a:r>
          </a:p>
        </p:txBody>
      </p:sp>
      <p:sp>
        <p:nvSpPr>
          <p:cNvPr id="89" name="Line 52"/>
          <p:cNvSpPr>
            <a:spLocks noChangeShapeType="1"/>
          </p:cNvSpPr>
          <p:nvPr/>
        </p:nvSpPr>
        <p:spPr bwMode="auto">
          <a:xfrm flipH="1">
            <a:off x="1812199" y="2265511"/>
            <a:ext cx="278917" cy="0"/>
          </a:xfrm>
          <a:prstGeom prst="line">
            <a:avLst/>
          </a:prstGeom>
          <a:noFill/>
          <a:ln w="9525">
            <a:solidFill>
              <a:srgbClr val="FFFFFF">
                <a:lumMod val="65000"/>
              </a:srgb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 flipH="1">
            <a:off x="1812199" y="3018276"/>
            <a:ext cx="278917" cy="0"/>
          </a:xfrm>
          <a:prstGeom prst="line">
            <a:avLst/>
          </a:prstGeom>
          <a:noFill/>
          <a:ln w="9525">
            <a:solidFill>
              <a:srgbClr val="FFFFFF">
                <a:lumMod val="65000"/>
              </a:srgb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Line 52"/>
          <p:cNvSpPr>
            <a:spLocks noChangeShapeType="1"/>
          </p:cNvSpPr>
          <p:nvPr/>
        </p:nvSpPr>
        <p:spPr bwMode="auto">
          <a:xfrm flipH="1">
            <a:off x="1803084" y="3958166"/>
            <a:ext cx="278917" cy="0"/>
          </a:xfrm>
          <a:prstGeom prst="line">
            <a:avLst/>
          </a:prstGeom>
          <a:noFill/>
          <a:ln w="9525">
            <a:solidFill>
              <a:srgbClr val="FFFFFF">
                <a:lumMod val="65000"/>
              </a:srgb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64"/>
          <p:cNvSpPr txBox="1">
            <a:spLocks noChangeArrowheads="1"/>
          </p:cNvSpPr>
          <p:nvPr/>
        </p:nvSpPr>
        <p:spPr bwMode="auto">
          <a:xfrm>
            <a:off x="1092285" y="1696022"/>
            <a:ext cx="16023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err="1">
                <a:solidFill>
                  <a:schemeClr val="accent2"/>
                </a:solidFill>
                <a:latin typeface="+mj-lt"/>
                <a:cs typeface="Times New Roman" pitchFamily="18" charset="0"/>
                <a:sym typeface="Wingdings 2" pitchFamily="18" charset="2"/>
              </a:rPr>
              <a:t>Amount</a:t>
            </a:r>
            <a:endParaRPr lang="fr-FR" sz="1600" dirty="0">
              <a:solidFill>
                <a:schemeClr val="accent2"/>
              </a:solidFill>
              <a:latin typeface="+mj-lt"/>
              <a:cs typeface="Times New Roman" pitchFamily="18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3197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az_masque">
  <a:themeElements>
    <a:clrScheme name="BPI PP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D00"/>
      </a:accent1>
      <a:accent2>
        <a:srgbClr val="786E64"/>
      </a:accent2>
      <a:accent3>
        <a:srgbClr val="FFB93C"/>
      </a:accent3>
      <a:accent4>
        <a:srgbClr val="F07800"/>
      </a:accent4>
      <a:accent5>
        <a:srgbClr val="AF282D"/>
      </a:accent5>
      <a:accent6>
        <a:srgbClr val="C83264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pifrance_masquePPT[1]">
  <a:themeElements>
    <a:clrScheme name="Personnalisée 18">
      <a:dk1>
        <a:srgbClr val="000000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az_masque">
  <a:themeElements>
    <a:clrScheme name="BPI PP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D00"/>
      </a:accent1>
      <a:accent2>
        <a:srgbClr val="786E64"/>
      </a:accent2>
      <a:accent3>
        <a:srgbClr val="FFB93C"/>
      </a:accent3>
      <a:accent4>
        <a:srgbClr val="F07800"/>
      </a:accent4>
      <a:accent5>
        <a:srgbClr val="AF282D"/>
      </a:accent5>
      <a:accent6>
        <a:srgbClr val="C83264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8090</TotalTime>
  <Words>1210</Words>
  <Application>Microsoft Office PowerPoint</Application>
  <PresentationFormat>Personnalisé</PresentationFormat>
  <Paragraphs>287</Paragraphs>
  <Slides>21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Century Gothic</vt:lpstr>
      <vt:lpstr>Impact</vt:lpstr>
      <vt:lpstr>Lucida Grande</vt:lpstr>
      <vt:lpstr>Symbol</vt:lpstr>
      <vt:lpstr>Tahoma</vt:lpstr>
      <vt:lpstr>Times New Roman</vt:lpstr>
      <vt:lpstr>Wingdings</vt:lpstr>
      <vt:lpstr>Wingdings 2</vt:lpstr>
      <vt:lpstr>baz_masque</vt:lpstr>
      <vt:lpstr>bpifrance_masquePPT[1]</vt:lpstr>
      <vt:lpstr>1_baz_masque</vt:lpstr>
      <vt:lpstr>think-cell Slide</vt:lpstr>
      <vt:lpstr>Présentation PowerPoint</vt:lpstr>
      <vt:lpstr>Présentation PowerPoint</vt:lpstr>
      <vt:lpstr>01.</vt:lpstr>
      <vt:lpstr>Présentation PowerPoint</vt:lpstr>
      <vt:lpstr>Présentation PowerPoint</vt:lpstr>
      <vt:lpstr>02.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Implementation of InnovFin</vt:lpstr>
      <vt:lpstr>03.</vt:lpstr>
      <vt:lpstr>Proposals to improve InnovFin</vt:lpstr>
      <vt:lpstr>Présentation PowerPoint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BPI</dc:title>
  <dc:subject>BPI</dc:subject>
  <dc:creator>BPI</dc:creator>
  <cp:lastModifiedBy>Esteban Pelayo</cp:lastModifiedBy>
  <cp:revision>775</cp:revision>
  <cp:lastPrinted>2016-04-25T11:41:55Z</cp:lastPrinted>
  <dcterms:created xsi:type="dcterms:W3CDTF">2012-06-19T08:22:40Z</dcterms:created>
  <dcterms:modified xsi:type="dcterms:W3CDTF">2016-05-24T05:44:20Z</dcterms:modified>
</cp:coreProperties>
</file>